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7ADDC-4FDA-4DFB-8220-57892F154283}" v="2" dt="2026-04-14T13:15:06.1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37A4F-63BF-409A-AC53-7C492B0E4A1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54D8-3E7F-414F-A76C-E9C08B69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*Note – The formatting in this slide has been altered from the original presentation for accessibility purposes. The content itself has not been altered in any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D54D8-3E7F-414F-A76C-E9C08B6974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 features a horizontal arrow representing a spectrum of evidence, progressing from lowest on the left to highest on the right. Several standards are mapped along this spectrum:</a:t>
            </a:r>
          </a:p>
          <a:p>
            <a:r>
              <a:rPr lang="en-US" b="1" dirty="0"/>
              <a:t>No Evidence:</a:t>
            </a:r>
            <a:r>
              <a:rPr lang="en-US" dirty="0"/>
              <a:t> Located at the far left end of the spectrum.</a:t>
            </a:r>
          </a:p>
          <a:p>
            <a:r>
              <a:rPr lang="en-US" b="1" dirty="0"/>
              <a:t>Insufficient Information:</a:t>
            </a:r>
            <a:r>
              <a:rPr lang="en-US" dirty="0"/>
              <a:t> Represented by a red bracket spanning the area between "No Evidence" and the midpoint.</a:t>
            </a:r>
          </a:p>
          <a:p>
            <a:r>
              <a:rPr lang="en-US" b="1" dirty="0"/>
              <a:t>Preponderance of the Evidence:</a:t>
            </a:r>
            <a:r>
              <a:rPr lang="en-US" dirty="0"/>
              <a:t> Located exactly at the midpoint of the spectrum.</a:t>
            </a:r>
          </a:p>
          <a:p>
            <a:r>
              <a:rPr lang="en-US" b="1" dirty="0"/>
              <a:t>Clear and Convincing:</a:t>
            </a:r>
            <a:r>
              <a:rPr lang="en-US" dirty="0"/>
              <a:t> Located to the right of the midpoint.</a:t>
            </a:r>
          </a:p>
          <a:p>
            <a:r>
              <a:rPr lang="en-US" b="1" dirty="0"/>
              <a:t>Beyond a Reasonable Doubt:</a:t>
            </a:r>
            <a:r>
              <a:rPr lang="en-US" dirty="0"/>
              <a:t> Located near the far right end of the spectrum.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D54D8-3E7F-414F-A76C-E9C08B69748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690471"/>
            <a:ext cx="4850765" cy="406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731521"/>
                </a:moveTo>
                <a:lnTo>
                  <a:pt x="0" y="6731533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6731521"/>
                </a:lnTo>
                <a:close/>
              </a:path>
              <a:path w="12192000" h="6858000">
                <a:moveTo>
                  <a:pt x="12192000" y="0"/>
                </a:moveTo>
                <a:lnTo>
                  <a:pt x="11496675" y="0"/>
                </a:lnTo>
                <a:lnTo>
                  <a:pt x="11496675" y="695325"/>
                </a:lnTo>
                <a:lnTo>
                  <a:pt x="12192000" y="6953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1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01350" y="0"/>
            <a:ext cx="695325" cy="695325"/>
          </a:xfrm>
          <a:custGeom>
            <a:avLst/>
            <a:gdLst/>
            <a:ahLst/>
            <a:cxnLst/>
            <a:rect l="l" t="t" r="r" b="b"/>
            <a:pathLst>
              <a:path w="695325" h="695325">
                <a:moveTo>
                  <a:pt x="695325" y="0"/>
                </a:moveTo>
                <a:lnTo>
                  <a:pt x="0" y="0"/>
                </a:lnTo>
                <a:lnTo>
                  <a:pt x="0" y="695325"/>
                </a:lnTo>
                <a:lnTo>
                  <a:pt x="695325" y="695325"/>
                </a:lnTo>
                <a:lnTo>
                  <a:pt x="695325" y="0"/>
                </a:lnTo>
                <a:close/>
              </a:path>
            </a:pathLst>
          </a:custGeom>
          <a:solidFill>
            <a:srgbClr val="224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496675" y="695325"/>
            <a:ext cx="695325" cy="695325"/>
          </a:xfrm>
          <a:custGeom>
            <a:avLst/>
            <a:gdLst/>
            <a:ahLst/>
            <a:cxnLst/>
            <a:rect l="l" t="t" r="r" b="b"/>
            <a:pathLst>
              <a:path w="695325" h="695325">
                <a:moveTo>
                  <a:pt x="695325" y="0"/>
                </a:moveTo>
                <a:lnTo>
                  <a:pt x="0" y="0"/>
                </a:lnTo>
                <a:lnTo>
                  <a:pt x="0" y="695325"/>
                </a:lnTo>
                <a:lnTo>
                  <a:pt x="695325" y="695325"/>
                </a:lnTo>
                <a:lnTo>
                  <a:pt x="695325" y="0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490" y="6458720"/>
            <a:ext cx="558716" cy="160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1011809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687271"/>
            <a:ext cx="10326370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6939" y="6423297"/>
            <a:ext cx="280479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35485" y="6423297"/>
            <a:ext cx="281940" cy="247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46C"/>
                </a:solidFill>
                <a:latin typeface="Calibri"/>
                <a:cs typeface="Calibri"/>
              </a:defRPr>
            </a:lvl1pPr>
          </a:lstStyle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xa.org/atixa-event-lobb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events@atixa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ngconsulting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inquiry@tngconsulting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02" y="6298336"/>
              <a:ext cx="879292" cy="4811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6731634"/>
            </a:xfrm>
            <a:custGeom>
              <a:avLst/>
              <a:gdLst/>
              <a:ahLst/>
              <a:cxnLst/>
              <a:rect l="l" t="t" r="r" b="b"/>
              <a:pathLst>
                <a:path w="12192000" h="6731634">
                  <a:moveTo>
                    <a:pt x="0" y="6731520"/>
                  </a:moveTo>
                  <a:lnTo>
                    <a:pt x="12192000" y="67315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731520"/>
                  </a:lnTo>
                  <a:close/>
                </a:path>
              </a:pathLst>
            </a:custGeom>
            <a:solidFill>
              <a:srgbClr val="00246C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  <a:path w="12192000" h="6858000">
                  <a:moveTo>
                    <a:pt x="10801350" y="6731521"/>
                  </a:moveTo>
                  <a:lnTo>
                    <a:pt x="0" y="6731521"/>
                  </a:lnTo>
                  <a:lnTo>
                    <a:pt x="0" y="6858000"/>
                  </a:lnTo>
                  <a:lnTo>
                    <a:pt x="10801350" y="6858000"/>
                  </a:lnTo>
                  <a:lnTo>
                    <a:pt x="10801350" y="6731521"/>
                  </a:lnTo>
                  <a:close/>
                </a:path>
                <a:path w="12192000" h="6858000">
                  <a:moveTo>
                    <a:pt x="12192000" y="6731521"/>
                  </a:moveTo>
                  <a:lnTo>
                    <a:pt x="11496675" y="6731521"/>
                  </a:lnTo>
                  <a:lnTo>
                    <a:pt x="11496675" y="6858000"/>
                  </a:lnTo>
                  <a:lnTo>
                    <a:pt x="12192000" y="6858000"/>
                  </a:lnTo>
                  <a:lnTo>
                    <a:pt x="12192000" y="6731521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532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96675" y="6172720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695325" y="0"/>
                  </a:moveTo>
                  <a:lnTo>
                    <a:pt x="0" y="0"/>
                  </a:lnTo>
                  <a:lnTo>
                    <a:pt x="0" y="685279"/>
                  </a:lnTo>
                  <a:lnTo>
                    <a:pt x="695325" y="685279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96675" y="547739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350" y="6172720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695325" y="0"/>
                  </a:moveTo>
                  <a:lnTo>
                    <a:pt x="0" y="0"/>
                  </a:lnTo>
                  <a:lnTo>
                    <a:pt x="0" y="685279"/>
                  </a:lnTo>
                  <a:lnTo>
                    <a:pt x="695325" y="685279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0"/>
              <a:ext cx="4610100" cy="162471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02994" y="1527175"/>
            <a:ext cx="8496935" cy="30708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334645">
              <a:lnSpc>
                <a:spcPts val="5830"/>
              </a:lnSpc>
              <a:spcBef>
                <a:spcPts val="835"/>
              </a:spcBef>
            </a:pPr>
            <a:r>
              <a:rPr sz="5400" spc="245" dirty="0">
                <a:solidFill>
                  <a:srgbClr val="FFFFFF"/>
                </a:solidFill>
              </a:rPr>
              <a:t>Investigation</a:t>
            </a:r>
            <a:r>
              <a:rPr sz="5400" spc="-125" dirty="0">
                <a:solidFill>
                  <a:srgbClr val="FFFFFF"/>
                </a:solidFill>
              </a:rPr>
              <a:t> </a:t>
            </a:r>
            <a:r>
              <a:rPr sz="5400" spc="210" dirty="0">
                <a:solidFill>
                  <a:srgbClr val="FFFFFF"/>
                </a:solidFill>
              </a:rPr>
              <a:t>Foundations </a:t>
            </a:r>
            <a:r>
              <a:rPr sz="5400" spc="300" dirty="0">
                <a:solidFill>
                  <a:srgbClr val="FFFFFF"/>
                </a:solidFill>
              </a:rPr>
              <a:t>Level</a:t>
            </a:r>
            <a:r>
              <a:rPr sz="5400" spc="-140" dirty="0">
                <a:solidFill>
                  <a:srgbClr val="FFFFFF"/>
                </a:solidFill>
              </a:rPr>
              <a:t> </a:t>
            </a:r>
            <a:r>
              <a:rPr sz="5400" spc="130" dirty="0">
                <a:solidFill>
                  <a:srgbClr val="FFFFFF"/>
                </a:solidFill>
              </a:rPr>
              <a:t>One:</a:t>
            </a:r>
            <a:endParaRPr sz="5400" dirty="0"/>
          </a:p>
          <a:p>
            <a:pPr marL="12700" marR="5080">
              <a:lnSpc>
                <a:spcPts val="5830"/>
              </a:lnSpc>
              <a:spcBef>
                <a:spcPts val="5"/>
              </a:spcBef>
            </a:pPr>
            <a:r>
              <a:rPr sz="5400" spc="270" dirty="0">
                <a:solidFill>
                  <a:srgbClr val="FFFFFF"/>
                </a:solidFill>
              </a:rPr>
              <a:t>Policy,</a:t>
            </a:r>
            <a:r>
              <a:rPr sz="5400" spc="-135" dirty="0">
                <a:solidFill>
                  <a:srgbClr val="FFFFFF"/>
                </a:solidFill>
              </a:rPr>
              <a:t> </a:t>
            </a:r>
            <a:r>
              <a:rPr sz="5400" spc="240" dirty="0">
                <a:solidFill>
                  <a:srgbClr val="FFFFFF"/>
                </a:solidFill>
              </a:rPr>
              <a:t>Procedures,</a:t>
            </a:r>
            <a:r>
              <a:rPr sz="5400" spc="-130" dirty="0">
                <a:solidFill>
                  <a:srgbClr val="FFFFFF"/>
                </a:solidFill>
              </a:rPr>
              <a:t> </a:t>
            </a:r>
            <a:r>
              <a:rPr sz="5400" spc="225" dirty="0">
                <a:solidFill>
                  <a:srgbClr val="FFFFFF"/>
                </a:solidFill>
              </a:rPr>
              <a:t>and</a:t>
            </a:r>
            <a:r>
              <a:rPr sz="5400" spc="-135" dirty="0">
                <a:solidFill>
                  <a:srgbClr val="FFFFFF"/>
                </a:solidFill>
              </a:rPr>
              <a:t> </a:t>
            </a:r>
            <a:r>
              <a:rPr sz="5400" spc="170" dirty="0">
                <a:solidFill>
                  <a:srgbClr val="FFFFFF"/>
                </a:solidFill>
              </a:rPr>
              <a:t>the </a:t>
            </a:r>
            <a:r>
              <a:rPr sz="5400" spc="210" dirty="0">
                <a:solidFill>
                  <a:srgbClr val="FFFFFF"/>
                </a:solidFill>
              </a:rPr>
              <a:t>Resolution</a:t>
            </a:r>
            <a:r>
              <a:rPr sz="5400" spc="-114" dirty="0">
                <a:solidFill>
                  <a:srgbClr val="FFFFFF"/>
                </a:solidFill>
              </a:rPr>
              <a:t> </a:t>
            </a:r>
            <a:r>
              <a:rPr sz="5400" spc="250" dirty="0">
                <a:solidFill>
                  <a:srgbClr val="FFFFFF"/>
                </a:solidFill>
              </a:rPr>
              <a:t>Process</a:t>
            </a:r>
            <a:r>
              <a:rPr sz="5400" spc="-110" dirty="0">
                <a:solidFill>
                  <a:srgbClr val="FFFFFF"/>
                </a:solidFill>
              </a:rPr>
              <a:t> </a:t>
            </a:r>
            <a:r>
              <a:rPr sz="5400" spc="190" dirty="0">
                <a:solidFill>
                  <a:srgbClr val="FFFFFF"/>
                </a:solidFill>
              </a:rPr>
              <a:t>for</a:t>
            </a:r>
            <a:endParaRPr sz="5400" dirty="0"/>
          </a:p>
        </p:txBody>
      </p:sp>
      <p:sp>
        <p:nvSpPr>
          <p:cNvPr id="14" name="object 14"/>
          <p:cNvSpPr txBox="1"/>
          <p:nvPr/>
        </p:nvSpPr>
        <p:spPr>
          <a:xfrm>
            <a:off x="1602994" y="4273531"/>
            <a:ext cx="5368290" cy="1604645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5400" b="1" spc="245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5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22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Certification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4" dirty="0"/>
              <a:t>Title</a:t>
            </a:r>
            <a:r>
              <a:rPr spc="-120" dirty="0"/>
              <a:t> </a:t>
            </a:r>
            <a:r>
              <a:rPr spc="180" dirty="0"/>
              <a:t>IX</a:t>
            </a:r>
            <a:r>
              <a:rPr spc="-105" dirty="0"/>
              <a:t> </a:t>
            </a:r>
            <a:r>
              <a:rPr spc="180" dirty="0"/>
              <a:t>and</a:t>
            </a:r>
            <a:r>
              <a:rPr spc="-120" dirty="0"/>
              <a:t> </a:t>
            </a:r>
            <a:r>
              <a:rPr spc="210" dirty="0"/>
              <a:t>Fairness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10153015" cy="27533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IX is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equality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Students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Employees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treated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same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regardless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endParaRPr sz="2400">
              <a:latin typeface="Calibri"/>
              <a:cs typeface="Calibri"/>
            </a:endParaRPr>
          </a:p>
          <a:p>
            <a:pPr marL="240029" marR="28892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Focuses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increasing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access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reducing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disparities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barriers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increase 	access</a:t>
            </a:r>
            <a:endParaRPr sz="2400">
              <a:latin typeface="Calibri"/>
              <a:cs typeface="Calibri"/>
            </a:endParaRPr>
          </a:p>
          <a:p>
            <a:pPr marL="698500" marR="56134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imposes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duty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stop,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prevent, and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remedy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imbalance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created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Standard</a:t>
            </a:r>
            <a:r>
              <a:rPr spc="-100" dirty="0"/>
              <a:t> </a:t>
            </a:r>
            <a:r>
              <a:rPr spc="150" dirty="0"/>
              <a:t>of</a:t>
            </a:r>
            <a:r>
              <a:rPr spc="-125" dirty="0"/>
              <a:t> </a:t>
            </a:r>
            <a:r>
              <a:rPr spc="180" dirty="0"/>
              <a:t>Evidence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10146665" cy="4156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Two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options: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Preponderance of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Clear</a:t>
            </a:r>
            <a:r>
              <a:rPr sz="24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convincing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029" marR="43497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Standard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consistent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sexual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7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apply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same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standard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against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students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employees,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400" spc="-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faculty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familiar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standard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institutional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recommends the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preponderance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standard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Standard</a:t>
            </a:r>
            <a:r>
              <a:rPr spc="-100" dirty="0"/>
              <a:t> </a:t>
            </a:r>
            <a:r>
              <a:rPr spc="150" dirty="0"/>
              <a:t>of</a:t>
            </a:r>
            <a:r>
              <a:rPr spc="-125" dirty="0"/>
              <a:t> </a:t>
            </a:r>
            <a:r>
              <a:rPr spc="180" dirty="0"/>
              <a:t>Evidence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9205" y="1830323"/>
            <a:ext cx="2330450" cy="640080"/>
          </a:xfrm>
          <a:prstGeom prst="rect">
            <a:avLst/>
          </a:prstGeom>
          <a:solidFill>
            <a:srgbClr val="001C52"/>
          </a:solidFill>
        </p:spPr>
        <p:txBody>
          <a:bodyPr vert="horz" wrap="square" lIns="0" tIns="0" rIns="0" bIns="0" rtlCol="0">
            <a:spAutoFit/>
          </a:bodyPr>
          <a:lstStyle/>
          <a:p>
            <a:pPr marL="577215">
              <a:lnSpc>
                <a:spcPts val="227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Insufficient</a:t>
            </a:r>
            <a:endParaRPr sz="2000" dirty="0">
              <a:latin typeface="Calibri"/>
              <a:cs typeface="Calibri"/>
            </a:endParaRPr>
          </a:p>
          <a:p>
            <a:pPr marL="53594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5744" y="1830323"/>
            <a:ext cx="2330450" cy="640080"/>
          </a:xfrm>
          <a:prstGeom prst="rect">
            <a:avLst/>
          </a:prstGeom>
          <a:solidFill>
            <a:srgbClr val="001C52"/>
          </a:solidFill>
        </p:spPr>
        <p:txBody>
          <a:bodyPr vert="horz" wrap="square" lIns="0" tIns="0" rIns="0" bIns="0" rtlCol="0">
            <a:spAutoFit/>
          </a:bodyPr>
          <a:lstStyle/>
          <a:p>
            <a:pPr marL="662940">
              <a:lnSpc>
                <a:spcPts val="227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Clear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000" dirty="0">
              <a:latin typeface="Calibri"/>
              <a:cs typeface="Calibri"/>
            </a:endParaRPr>
          </a:p>
          <a:p>
            <a:pPr marL="574675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Convincing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 descr="Please view description of diagram in notes section of this slide."/>
          <p:cNvGrpSpPr/>
          <p:nvPr/>
        </p:nvGrpSpPr>
        <p:grpSpPr>
          <a:xfrm>
            <a:off x="2493645" y="2428620"/>
            <a:ext cx="7318375" cy="2000250"/>
            <a:chOff x="2493645" y="2428620"/>
            <a:chExt cx="7318375" cy="2000250"/>
          </a:xfrm>
        </p:grpSpPr>
        <p:sp>
          <p:nvSpPr>
            <p:cNvPr id="4" name="object 4"/>
            <p:cNvSpPr/>
            <p:nvPr/>
          </p:nvSpPr>
          <p:spPr>
            <a:xfrm>
              <a:off x="2493645" y="3355466"/>
              <a:ext cx="7318375" cy="185420"/>
            </a:xfrm>
            <a:custGeom>
              <a:avLst/>
              <a:gdLst/>
              <a:ahLst/>
              <a:cxnLst/>
              <a:rect l="l" t="t" r="r" b="b"/>
              <a:pathLst>
                <a:path w="7318375" h="185420">
                  <a:moveTo>
                    <a:pt x="3751707" y="99441"/>
                  </a:moveTo>
                  <a:lnTo>
                    <a:pt x="3694557" y="70866"/>
                  </a:lnTo>
                  <a:lnTo>
                    <a:pt x="3580257" y="13716"/>
                  </a:lnTo>
                  <a:lnTo>
                    <a:pt x="3580257" y="70866"/>
                  </a:lnTo>
                  <a:lnTo>
                    <a:pt x="171450" y="70866"/>
                  </a:lnTo>
                  <a:lnTo>
                    <a:pt x="171450" y="13716"/>
                  </a:lnTo>
                  <a:lnTo>
                    <a:pt x="0" y="99441"/>
                  </a:lnTo>
                  <a:lnTo>
                    <a:pt x="171450" y="185166"/>
                  </a:lnTo>
                  <a:lnTo>
                    <a:pt x="171450" y="128016"/>
                  </a:lnTo>
                  <a:lnTo>
                    <a:pt x="3580257" y="128016"/>
                  </a:lnTo>
                  <a:lnTo>
                    <a:pt x="3580257" y="185166"/>
                  </a:lnTo>
                  <a:lnTo>
                    <a:pt x="3694557" y="128016"/>
                  </a:lnTo>
                  <a:lnTo>
                    <a:pt x="3751707" y="99441"/>
                  </a:lnTo>
                  <a:close/>
                </a:path>
                <a:path w="7318375" h="185420">
                  <a:moveTo>
                    <a:pt x="7317867" y="85725"/>
                  </a:moveTo>
                  <a:lnTo>
                    <a:pt x="7260717" y="57150"/>
                  </a:lnTo>
                  <a:lnTo>
                    <a:pt x="7146417" y="0"/>
                  </a:lnTo>
                  <a:lnTo>
                    <a:pt x="7146417" y="57150"/>
                  </a:lnTo>
                  <a:lnTo>
                    <a:pt x="3923157" y="57150"/>
                  </a:lnTo>
                  <a:lnTo>
                    <a:pt x="3923157" y="0"/>
                  </a:lnTo>
                  <a:lnTo>
                    <a:pt x="3751707" y="85725"/>
                  </a:lnTo>
                  <a:lnTo>
                    <a:pt x="3923157" y="171450"/>
                  </a:lnTo>
                  <a:lnTo>
                    <a:pt x="3923157" y="114300"/>
                  </a:lnTo>
                  <a:lnTo>
                    <a:pt x="7146417" y="114300"/>
                  </a:lnTo>
                  <a:lnTo>
                    <a:pt x="7146417" y="171450"/>
                  </a:lnTo>
                  <a:lnTo>
                    <a:pt x="7260717" y="114300"/>
                  </a:lnTo>
                  <a:lnTo>
                    <a:pt x="7317867" y="85725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5352" y="3101466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500"/>
                  </a:lnTo>
                </a:path>
              </a:pathLst>
            </a:custGeom>
            <a:ln w="38100">
              <a:solidFill>
                <a:srgbClr val="9A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2199" y="2428620"/>
              <a:ext cx="6462395" cy="2000250"/>
            </a:xfrm>
            <a:custGeom>
              <a:avLst/>
              <a:gdLst/>
              <a:ahLst/>
              <a:cxnLst/>
              <a:rect l="l" t="t" r="r" b="b"/>
              <a:pathLst>
                <a:path w="6462395" h="2000250">
                  <a:moveTo>
                    <a:pt x="132715" y="1169797"/>
                  </a:moveTo>
                  <a:lnTo>
                    <a:pt x="128778" y="1162939"/>
                  </a:lnTo>
                  <a:lnTo>
                    <a:pt x="82943" y="1084453"/>
                  </a:lnTo>
                  <a:lnTo>
                    <a:pt x="66421" y="1056132"/>
                  </a:lnTo>
                  <a:lnTo>
                    <a:pt x="4064" y="1162939"/>
                  </a:lnTo>
                  <a:lnTo>
                    <a:pt x="0" y="1169797"/>
                  </a:lnTo>
                  <a:lnTo>
                    <a:pt x="2413" y="1178560"/>
                  </a:lnTo>
                  <a:lnTo>
                    <a:pt x="9144" y="1182497"/>
                  </a:lnTo>
                  <a:lnTo>
                    <a:pt x="16002" y="1186434"/>
                  </a:lnTo>
                  <a:lnTo>
                    <a:pt x="24765" y="1184148"/>
                  </a:lnTo>
                  <a:lnTo>
                    <a:pt x="52070" y="1137386"/>
                  </a:lnTo>
                  <a:lnTo>
                    <a:pt x="52070" y="1989582"/>
                  </a:lnTo>
                  <a:lnTo>
                    <a:pt x="80645" y="1989582"/>
                  </a:lnTo>
                  <a:lnTo>
                    <a:pt x="80645" y="1137386"/>
                  </a:lnTo>
                  <a:lnTo>
                    <a:pt x="66395" y="1112824"/>
                  </a:lnTo>
                  <a:lnTo>
                    <a:pt x="80695" y="1137386"/>
                  </a:lnTo>
                  <a:lnTo>
                    <a:pt x="104013" y="1177417"/>
                  </a:lnTo>
                  <a:lnTo>
                    <a:pt x="108077" y="1184148"/>
                  </a:lnTo>
                  <a:lnTo>
                    <a:pt x="116713" y="1186434"/>
                  </a:lnTo>
                  <a:lnTo>
                    <a:pt x="130429" y="1178560"/>
                  </a:lnTo>
                  <a:lnTo>
                    <a:pt x="132715" y="1169797"/>
                  </a:lnTo>
                  <a:close/>
                </a:path>
                <a:path w="6462395" h="2000250">
                  <a:moveTo>
                    <a:pt x="3448050" y="1372997"/>
                  </a:moveTo>
                  <a:lnTo>
                    <a:pt x="3443986" y="1366139"/>
                  </a:lnTo>
                  <a:lnTo>
                    <a:pt x="3398151" y="1287653"/>
                  </a:lnTo>
                  <a:lnTo>
                    <a:pt x="3381629" y="1259332"/>
                  </a:lnTo>
                  <a:lnTo>
                    <a:pt x="3319272" y="1366139"/>
                  </a:lnTo>
                  <a:lnTo>
                    <a:pt x="3315335" y="1372997"/>
                  </a:lnTo>
                  <a:lnTo>
                    <a:pt x="3317621" y="1381760"/>
                  </a:lnTo>
                  <a:lnTo>
                    <a:pt x="3331337" y="1389634"/>
                  </a:lnTo>
                  <a:lnTo>
                    <a:pt x="3339973" y="1387348"/>
                  </a:lnTo>
                  <a:lnTo>
                    <a:pt x="3344037" y="1380617"/>
                  </a:lnTo>
                  <a:lnTo>
                    <a:pt x="3367405" y="1340586"/>
                  </a:lnTo>
                  <a:lnTo>
                    <a:pt x="3367405" y="1989582"/>
                  </a:lnTo>
                  <a:lnTo>
                    <a:pt x="3395980" y="1989582"/>
                  </a:lnTo>
                  <a:lnTo>
                    <a:pt x="3395980" y="1340586"/>
                  </a:lnTo>
                  <a:lnTo>
                    <a:pt x="3423285" y="1387348"/>
                  </a:lnTo>
                  <a:lnTo>
                    <a:pt x="3432048" y="1389634"/>
                  </a:lnTo>
                  <a:lnTo>
                    <a:pt x="3438906" y="1385697"/>
                  </a:lnTo>
                  <a:lnTo>
                    <a:pt x="3445637" y="1381760"/>
                  </a:lnTo>
                  <a:lnTo>
                    <a:pt x="3448050" y="1372997"/>
                  </a:lnTo>
                  <a:close/>
                </a:path>
                <a:path w="6462395" h="2000250">
                  <a:moveTo>
                    <a:pt x="4965065" y="844931"/>
                  </a:moveTo>
                  <a:lnTo>
                    <a:pt x="4962779" y="836168"/>
                  </a:lnTo>
                  <a:lnTo>
                    <a:pt x="4955921" y="832231"/>
                  </a:lnTo>
                  <a:lnTo>
                    <a:pt x="4949190" y="828294"/>
                  </a:lnTo>
                  <a:lnTo>
                    <a:pt x="4940427" y="830580"/>
                  </a:lnTo>
                  <a:lnTo>
                    <a:pt x="4912995" y="877570"/>
                  </a:lnTo>
                  <a:lnTo>
                    <a:pt x="4912995" y="0"/>
                  </a:lnTo>
                  <a:lnTo>
                    <a:pt x="4884420" y="0"/>
                  </a:lnTo>
                  <a:lnTo>
                    <a:pt x="4884420" y="877354"/>
                  </a:lnTo>
                  <a:lnTo>
                    <a:pt x="4857115" y="830580"/>
                  </a:lnTo>
                  <a:lnTo>
                    <a:pt x="4848352" y="828294"/>
                  </a:lnTo>
                  <a:lnTo>
                    <a:pt x="4841621" y="832231"/>
                  </a:lnTo>
                  <a:lnTo>
                    <a:pt x="4834763" y="836168"/>
                  </a:lnTo>
                  <a:lnTo>
                    <a:pt x="4832477" y="844931"/>
                  </a:lnTo>
                  <a:lnTo>
                    <a:pt x="4836414" y="851789"/>
                  </a:lnTo>
                  <a:lnTo>
                    <a:pt x="4898771" y="958596"/>
                  </a:lnTo>
                  <a:lnTo>
                    <a:pt x="4915293" y="930275"/>
                  </a:lnTo>
                  <a:lnTo>
                    <a:pt x="4961128" y="851789"/>
                  </a:lnTo>
                  <a:lnTo>
                    <a:pt x="4965065" y="844931"/>
                  </a:lnTo>
                  <a:close/>
                </a:path>
                <a:path w="6462395" h="2000250">
                  <a:moveTo>
                    <a:pt x="6462395" y="1180084"/>
                  </a:moveTo>
                  <a:lnTo>
                    <a:pt x="6412687" y="1094867"/>
                  </a:lnTo>
                  <a:lnTo>
                    <a:pt x="6396101" y="1066419"/>
                  </a:lnTo>
                  <a:lnTo>
                    <a:pt x="6329807" y="1180084"/>
                  </a:lnTo>
                  <a:lnTo>
                    <a:pt x="6332093" y="1188847"/>
                  </a:lnTo>
                  <a:lnTo>
                    <a:pt x="6345682" y="1196848"/>
                  </a:lnTo>
                  <a:lnTo>
                    <a:pt x="6354445" y="1194562"/>
                  </a:lnTo>
                  <a:lnTo>
                    <a:pt x="6358382" y="1187704"/>
                  </a:lnTo>
                  <a:lnTo>
                    <a:pt x="6381750" y="1147673"/>
                  </a:lnTo>
                  <a:lnTo>
                    <a:pt x="6381750" y="1147457"/>
                  </a:lnTo>
                  <a:lnTo>
                    <a:pt x="6396101" y="1123086"/>
                  </a:lnTo>
                  <a:lnTo>
                    <a:pt x="6381877" y="1147457"/>
                  </a:lnTo>
                  <a:lnTo>
                    <a:pt x="6381750" y="1999996"/>
                  </a:lnTo>
                  <a:lnTo>
                    <a:pt x="6410325" y="1999996"/>
                  </a:lnTo>
                  <a:lnTo>
                    <a:pt x="6410325" y="1147457"/>
                  </a:lnTo>
                  <a:lnTo>
                    <a:pt x="6410325" y="1101979"/>
                  </a:lnTo>
                  <a:lnTo>
                    <a:pt x="6410325" y="1094867"/>
                  </a:lnTo>
                  <a:lnTo>
                    <a:pt x="6410452" y="1147673"/>
                  </a:lnTo>
                  <a:lnTo>
                    <a:pt x="6433820" y="1187704"/>
                  </a:lnTo>
                  <a:lnTo>
                    <a:pt x="6437757" y="1194562"/>
                  </a:lnTo>
                  <a:lnTo>
                    <a:pt x="6446520" y="1196848"/>
                  </a:lnTo>
                  <a:lnTo>
                    <a:pt x="6460109" y="1188847"/>
                  </a:lnTo>
                  <a:lnTo>
                    <a:pt x="6462395" y="1180084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 descr="Please view description of diagram in notes section of this slide."/>
            <p:cNvSpPr/>
            <p:nvPr/>
          </p:nvSpPr>
          <p:spPr>
            <a:xfrm>
              <a:off x="3084957" y="2913125"/>
              <a:ext cx="2719705" cy="496570"/>
            </a:xfrm>
            <a:custGeom>
              <a:avLst/>
              <a:gdLst/>
              <a:ahLst/>
              <a:cxnLst/>
              <a:rect l="l" t="t" r="r" b="b"/>
              <a:pathLst>
                <a:path w="2719704" h="496570">
                  <a:moveTo>
                    <a:pt x="0" y="496188"/>
                  </a:moveTo>
                  <a:lnTo>
                    <a:pt x="2110" y="417759"/>
                  </a:lnTo>
                  <a:lnTo>
                    <a:pt x="7981" y="349639"/>
                  </a:lnTo>
                  <a:lnTo>
                    <a:pt x="16925" y="295917"/>
                  </a:lnTo>
                  <a:lnTo>
                    <a:pt x="41275" y="248030"/>
                  </a:lnTo>
                  <a:lnTo>
                    <a:pt x="1338453" y="248030"/>
                  </a:lnTo>
                  <a:lnTo>
                    <a:pt x="1351475" y="235390"/>
                  </a:lnTo>
                  <a:lnTo>
                    <a:pt x="1362802" y="200189"/>
                  </a:lnTo>
                  <a:lnTo>
                    <a:pt x="1371746" y="146505"/>
                  </a:lnTo>
                  <a:lnTo>
                    <a:pt x="1377617" y="78415"/>
                  </a:lnTo>
                  <a:lnTo>
                    <a:pt x="1379728" y="0"/>
                  </a:lnTo>
                  <a:lnTo>
                    <a:pt x="1381839" y="78415"/>
                  </a:lnTo>
                  <a:lnTo>
                    <a:pt x="1387717" y="146505"/>
                  </a:lnTo>
                  <a:lnTo>
                    <a:pt x="1396680" y="200189"/>
                  </a:lnTo>
                  <a:lnTo>
                    <a:pt x="1408045" y="235390"/>
                  </a:lnTo>
                  <a:lnTo>
                    <a:pt x="1421130" y="248030"/>
                  </a:lnTo>
                  <a:lnTo>
                    <a:pt x="2678430" y="248030"/>
                  </a:lnTo>
                  <a:lnTo>
                    <a:pt x="2691452" y="260684"/>
                  </a:lnTo>
                  <a:lnTo>
                    <a:pt x="2702779" y="295917"/>
                  </a:lnTo>
                  <a:lnTo>
                    <a:pt x="2711723" y="349639"/>
                  </a:lnTo>
                  <a:lnTo>
                    <a:pt x="2717594" y="417759"/>
                  </a:lnTo>
                  <a:lnTo>
                    <a:pt x="2719705" y="496188"/>
                  </a:lnTo>
                </a:path>
              </a:pathLst>
            </a:custGeom>
            <a:ln w="38100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Please view description of diagram in notes section of this slide."/>
          <p:cNvSpPr/>
          <p:nvPr/>
        </p:nvSpPr>
        <p:spPr>
          <a:xfrm>
            <a:off x="4398009" y="2423922"/>
            <a:ext cx="132715" cy="314960"/>
          </a:xfrm>
          <a:custGeom>
            <a:avLst/>
            <a:gdLst/>
            <a:ahLst/>
            <a:cxnLst/>
            <a:rect l="l" t="t" r="r" b="b"/>
            <a:pathLst>
              <a:path w="132714" h="314960">
                <a:moveTo>
                  <a:pt x="16002" y="184023"/>
                </a:moveTo>
                <a:lnTo>
                  <a:pt x="9144" y="187960"/>
                </a:lnTo>
                <a:lnTo>
                  <a:pt x="2286" y="192024"/>
                </a:lnTo>
                <a:lnTo>
                  <a:pt x="0" y="200660"/>
                </a:lnTo>
                <a:lnTo>
                  <a:pt x="3937" y="207518"/>
                </a:lnTo>
                <a:lnTo>
                  <a:pt x="66294" y="314452"/>
                </a:lnTo>
                <a:lnTo>
                  <a:pt x="82883" y="286004"/>
                </a:lnTo>
                <a:lnTo>
                  <a:pt x="52070" y="286004"/>
                </a:lnTo>
                <a:lnTo>
                  <a:pt x="52070" y="233302"/>
                </a:lnTo>
                <a:lnTo>
                  <a:pt x="28702" y="193167"/>
                </a:lnTo>
                <a:lnTo>
                  <a:pt x="24638" y="186309"/>
                </a:lnTo>
                <a:lnTo>
                  <a:pt x="16002" y="184023"/>
                </a:lnTo>
                <a:close/>
              </a:path>
              <a:path w="132714" h="314960">
                <a:moveTo>
                  <a:pt x="52070" y="233302"/>
                </a:moveTo>
                <a:lnTo>
                  <a:pt x="52070" y="286004"/>
                </a:lnTo>
                <a:lnTo>
                  <a:pt x="80645" y="286004"/>
                </a:lnTo>
                <a:lnTo>
                  <a:pt x="80645" y="278892"/>
                </a:lnTo>
                <a:lnTo>
                  <a:pt x="53975" y="278892"/>
                </a:lnTo>
                <a:lnTo>
                  <a:pt x="66309" y="257760"/>
                </a:lnTo>
                <a:lnTo>
                  <a:pt x="52070" y="233302"/>
                </a:lnTo>
                <a:close/>
              </a:path>
              <a:path w="132714" h="314960">
                <a:moveTo>
                  <a:pt x="116713" y="184023"/>
                </a:moveTo>
                <a:lnTo>
                  <a:pt x="107950" y="186309"/>
                </a:lnTo>
                <a:lnTo>
                  <a:pt x="104013" y="193167"/>
                </a:lnTo>
                <a:lnTo>
                  <a:pt x="80645" y="233302"/>
                </a:lnTo>
                <a:lnTo>
                  <a:pt x="80645" y="286004"/>
                </a:lnTo>
                <a:lnTo>
                  <a:pt x="82883" y="286004"/>
                </a:lnTo>
                <a:lnTo>
                  <a:pt x="128651" y="207518"/>
                </a:lnTo>
                <a:lnTo>
                  <a:pt x="132715" y="200660"/>
                </a:lnTo>
                <a:lnTo>
                  <a:pt x="130302" y="192024"/>
                </a:lnTo>
                <a:lnTo>
                  <a:pt x="123571" y="187960"/>
                </a:lnTo>
                <a:lnTo>
                  <a:pt x="116713" y="184023"/>
                </a:lnTo>
                <a:close/>
              </a:path>
              <a:path w="132714" h="314960">
                <a:moveTo>
                  <a:pt x="66309" y="257760"/>
                </a:moveTo>
                <a:lnTo>
                  <a:pt x="53975" y="278892"/>
                </a:lnTo>
                <a:lnTo>
                  <a:pt x="78613" y="278892"/>
                </a:lnTo>
                <a:lnTo>
                  <a:pt x="66309" y="257760"/>
                </a:lnTo>
                <a:close/>
              </a:path>
              <a:path w="132714" h="314960">
                <a:moveTo>
                  <a:pt x="80645" y="233302"/>
                </a:moveTo>
                <a:lnTo>
                  <a:pt x="66309" y="257760"/>
                </a:lnTo>
                <a:lnTo>
                  <a:pt x="78613" y="278892"/>
                </a:lnTo>
                <a:lnTo>
                  <a:pt x="80645" y="278892"/>
                </a:lnTo>
                <a:lnTo>
                  <a:pt x="80645" y="233302"/>
                </a:lnTo>
                <a:close/>
              </a:path>
              <a:path w="132714" h="314960">
                <a:moveTo>
                  <a:pt x="80645" y="0"/>
                </a:moveTo>
                <a:lnTo>
                  <a:pt x="52070" y="0"/>
                </a:lnTo>
                <a:lnTo>
                  <a:pt x="52070" y="233302"/>
                </a:lnTo>
                <a:lnTo>
                  <a:pt x="66309" y="257760"/>
                </a:lnTo>
                <a:lnTo>
                  <a:pt x="80585" y="233302"/>
                </a:lnTo>
                <a:lnTo>
                  <a:pt x="80645" y="0"/>
                </a:lnTo>
                <a:close/>
              </a:path>
            </a:pathLst>
          </a:custGeom>
          <a:solidFill>
            <a:srgbClr val="34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63395" y="4533646"/>
            <a:ext cx="2330450" cy="640080"/>
          </a:xfrm>
          <a:prstGeom prst="rect">
            <a:avLst/>
          </a:prstGeom>
          <a:solidFill>
            <a:srgbClr val="001C52"/>
          </a:solidFill>
        </p:spPr>
        <p:txBody>
          <a:bodyPr vert="horz" wrap="square" lIns="0" tIns="137160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8729" y="4533646"/>
            <a:ext cx="2330450" cy="640080"/>
          </a:xfrm>
          <a:prstGeom prst="rect">
            <a:avLst/>
          </a:prstGeom>
          <a:solidFill>
            <a:srgbClr val="001C5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Preponderance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2440" y="4530725"/>
            <a:ext cx="2330450" cy="640080"/>
          </a:xfrm>
          <a:prstGeom prst="rect">
            <a:avLst/>
          </a:prstGeom>
          <a:solidFill>
            <a:srgbClr val="001C52"/>
          </a:solidFill>
        </p:spPr>
        <p:txBody>
          <a:bodyPr vert="horz" wrap="square" lIns="0" tIns="34290" rIns="0" bIns="0" rtlCol="0">
            <a:spAutoFit/>
          </a:bodyPr>
          <a:lstStyle/>
          <a:p>
            <a:pPr marL="196850" marR="187960" indent="476884">
              <a:lnSpc>
                <a:spcPts val="2160"/>
              </a:lnSpc>
              <a:spcBef>
                <a:spcPts val="27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Beyond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Reasonable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Doubt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7253" y="5801995"/>
            <a:ext cx="9504045" cy="462280"/>
          </a:xfrm>
          <a:prstGeom prst="rect">
            <a:avLst/>
          </a:prstGeom>
          <a:solidFill>
            <a:srgbClr val="DFE6EB"/>
          </a:solidFill>
        </p:spPr>
        <p:txBody>
          <a:bodyPr vert="horz" wrap="square" lIns="0" tIns="26670" rIns="0" bIns="0" rtlCol="0">
            <a:spAutoFit/>
          </a:bodyPr>
          <a:lstStyle/>
          <a:p>
            <a:pPr marL="567055">
              <a:lnSpc>
                <a:spcPct val="100000"/>
              </a:lnSpc>
              <a:spcBef>
                <a:spcPts val="210"/>
              </a:spcBef>
            </a:pPr>
            <a:r>
              <a:rPr sz="2400" b="1" spc="95" dirty="0">
                <a:solidFill>
                  <a:srgbClr val="00246C"/>
                </a:solidFill>
                <a:latin typeface="Calibri"/>
                <a:cs typeface="Calibri"/>
              </a:rPr>
              <a:t>Preponderance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9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1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current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industry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standard.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101</a:t>
            </a:fld>
            <a:endParaRPr spc="-25" dirty="0"/>
          </a:p>
        </p:txBody>
      </p:sp>
      <p:sp>
        <p:nvSpPr>
          <p:cNvPr id="15" name="object 1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Credibility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2261"/>
            <a:ext cx="5748655" cy="424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1628139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r>
              <a:rPr sz="2200" b="1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largely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function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of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corroboration</a:t>
            </a:r>
            <a:r>
              <a:rPr sz="2200" spc="1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consistency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honesty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same</a:t>
            </a:r>
            <a:endParaRPr sz="22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r>
              <a:rPr sz="2200" b="1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r>
              <a:rPr sz="2200" b="1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involves</a:t>
            </a:r>
            <a:r>
              <a:rPr sz="2200" spc="20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evaluating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extent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which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believable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and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reliable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(accurate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reflection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occurred)</a:t>
            </a:r>
            <a:endParaRPr sz="2200">
              <a:latin typeface="Calibri"/>
              <a:cs typeface="Calibri"/>
            </a:endParaRPr>
          </a:p>
          <a:p>
            <a:pPr marL="698500" marR="103568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Refrain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focusing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irrelevant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inaccuracies</a:t>
            </a:r>
            <a:r>
              <a:rPr sz="2200" spc="2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29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inconsistencies</a:t>
            </a:r>
            <a:endParaRPr sz="2200">
              <a:latin typeface="Calibri"/>
              <a:cs typeface="Calibri"/>
            </a:endParaRPr>
          </a:p>
          <a:p>
            <a:pPr marL="240029" marR="20129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Note: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memory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errors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alone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necessarily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diminish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credibility,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nor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does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some 	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evasion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" name="object 2" descr="Friends studying outdoor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0829" y="54"/>
            <a:ext cx="5051171" cy="68427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Credibility</a:t>
            </a:r>
            <a:r>
              <a:rPr spc="-110" dirty="0"/>
              <a:t> </a:t>
            </a:r>
            <a:r>
              <a:rPr spc="145" dirty="0"/>
              <a:t>Assessment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10402570" cy="4392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Consider</a:t>
            </a:r>
            <a:r>
              <a:rPr sz="24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following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elements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establish</a:t>
            </a:r>
            <a:r>
              <a:rPr sz="24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credibility:</a:t>
            </a:r>
            <a:endParaRPr sz="2400">
              <a:latin typeface="Calibri"/>
              <a:cs typeface="Calibri"/>
            </a:endParaRPr>
          </a:p>
          <a:p>
            <a:pPr marL="240029" marR="246379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Corroborating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Evidence:</a:t>
            </a:r>
            <a:r>
              <a:rPr sz="24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verified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independent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objective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individual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Inherent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Plausibility:</a:t>
            </a:r>
            <a:r>
              <a:rPr sz="24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believable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its face/by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context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Consistency</a:t>
            </a:r>
            <a:r>
              <a:rPr sz="24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evidence/testimony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Motive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Falsify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85" dirty="0">
                <a:solidFill>
                  <a:srgbClr val="00246C"/>
                </a:solidFill>
                <a:latin typeface="Calibri"/>
                <a:cs typeface="Calibri"/>
              </a:rPr>
              <a:t>Past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Record*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Demeanor*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74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*Less</a:t>
            </a:r>
            <a:r>
              <a:rPr sz="20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probative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Evidence</a:t>
            </a:r>
            <a:r>
              <a:rPr spc="-125" dirty="0"/>
              <a:t> </a:t>
            </a:r>
            <a:r>
              <a:rPr spc="150" dirty="0"/>
              <a:t>Authentication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10001250" cy="4522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 all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has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same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degree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credibility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Less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credible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less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reliable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seek 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highest</a:t>
            </a:r>
            <a:r>
              <a:rPr sz="24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quality</a:t>
            </a:r>
            <a:r>
              <a:rPr sz="24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try to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authenticate</a:t>
            </a:r>
            <a:r>
              <a:rPr sz="24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provided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Check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fabrication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alteration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Corroborate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 between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Try to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obtain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complete,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rather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partial,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Test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assertions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verify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accuracy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–</a:t>
            </a:r>
            <a:r>
              <a:rPr sz="24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Example: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“I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don’t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remember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wore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condom,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condom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my</a:t>
            </a:r>
            <a:endParaRPr sz="24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wallet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longer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there”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7161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65" dirty="0">
                <a:solidFill>
                  <a:srgbClr val="FFFFFF"/>
                </a:solidFill>
              </a:rPr>
              <a:t>Additional</a:t>
            </a:r>
            <a:r>
              <a:rPr sz="4800" spc="-120" dirty="0">
                <a:solidFill>
                  <a:srgbClr val="FFFFFF"/>
                </a:solidFill>
              </a:rPr>
              <a:t> </a:t>
            </a:r>
            <a:r>
              <a:rPr sz="4800" spc="180" dirty="0">
                <a:solidFill>
                  <a:srgbClr val="FFFFFF"/>
                </a:solidFill>
              </a:rPr>
              <a:t>Considerations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523811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175" dirty="0"/>
              <a:t>Coordinating</a:t>
            </a:r>
            <a:r>
              <a:rPr sz="4000" spc="-25" dirty="0"/>
              <a:t> </a:t>
            </a:r>
            <a:r>
              <a:rPr sz="4000" spc="185" dirty="0"/>
              <a:t>with</a:t>
            </a:r>
            <a:r>
              <a:rPr sz="4000" spc="-80" dirty="0"/>
              <a:t> </a:t>
            </a:r>
            <a:r>
              <a:rPr sz="4000" spc="240" dirty="0"/>
              <a:t>Law </a:t>
            </a:r>
            <a:r>
              <a:rPr sz="4000" spc="165" dirty="0"/>
              <a:t>Enforcement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532381"/>
            <a:ext cx="5377815" cy="4765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110489" indent="-227965" algn="just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enforcement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also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investigating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 more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 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allegations in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IX 	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enforcement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request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institution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pause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stop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its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investigation;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however,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cannot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be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unreasonably</a:t>
            </a:r>
            <a:r>
              <a:rPr sz="2200" spc="2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delayed</a:t>
            </a:r>
            <a:endParaRPr sz="2200">
              <a:latin typeface="Calibri"/>
              <a:cs typeface="Calibri"/>
            </a:endParaRPr>
          </a:p>
          <a:p>
            <a:pPr marL="698500" marR="10922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Pausing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reasonable time to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permit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enforcement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gather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is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permissible,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offer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supportive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measures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meantime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Criminal</a:t>
            </a:r>
            <a:r>
              <a:rPr sz="22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2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cannot</a:t>
            </a:r>
            <a:r>
              <a:rPr sz="2200" spc="1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substitute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investigation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" name="object 2" descr="Close-up of a police badge pinned to a shirt with a police car in the background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376" y="0"/>
            <a:ext cx="4992624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6892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4" dirty="0">
                <a:solidFill>
                  <a:srgbClr val="FFFFFF"/>
                </a:solidFill>
              </a:rPr>
              <a:t>Complaint</a:t>
            </a:r>
            <a:r>
              <a:rPr sz="4800" spc="-125" dirty="0">
                <a:solidFill>
                  <a:srgbClr val="FFFFFF"/>
                </a:solidFill>
              </a:rPr>
              <a:t> </a:t>
            </a:r>
            <a:r>
              <a:rPr sz="4800" spc="185" dirty="0">
                <a:solidFill>
                  <a:srgbClr val="FFFFFF"/>
                </a:solidFill>
              </a:rPr>
              <a:t>Analysis</a:t>
            </a:r>
            <a:r>
              <a:rPr sz="4800" spc="-120" dirty="0">
                <a:solidFill>
                  <a:srgbClr val="FFFFFF"/>
                </a:solidFill>
              </a:rPr>
              <a:t> </a:t>
            </a:r>
            <a:r>
              <a:rPr sz="4800" spc="200" dirty="0">
                <a:solidFill>
                  <a:srgbClr val="FFFFFF"/>
                </a:solidFill>
              </a:rPr>
              <a:t>Tools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/>
              <a:t>Sexual</a:t>
            </a:r>
            <a:r>
              <a:rPr spc="-105" dirty="0"/>
              <a:t> </a:t>
            </a:r>
            <a:r>
              <a:rPr spc="204" dirty="0"/>
              <a:t>Harassment</a:t>
            </a:r>
            <a:r>
              <a:rPr spc="-135" dirty="0"/>
              <a:t> </a:t>
            </a:r>
            <a:r>
              <a:rPr spc="240" dirty="0"/>
              <a:t>Charging</a:t>
            </a:r>
            <a:r>
              <a:rPr spc="-130" dirty="0"/>
              <a:t> </a:t>
            </a:r>
            <a:r>
              <a:rPr spc="200" dirty="0"/>
              <a:t>Rubric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285095" cy="377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Under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2020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Regulations,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“sexual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harassment”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umbrella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term,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though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often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thought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specific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charge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hostile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environment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endParaRPr sz="2400">
              <a:latin typeface="Calibri"/>
              <a:cs typeface="Calibri"/>
            </a:endParaRPr>
          </a:p>
          <a:p>
            <a:pPr marL="240029" marR="950594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5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Hostile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Environment/SPOO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analysis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(severe,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pervasive,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objectively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offensive)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never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needed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 a sexual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assault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allegation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Assault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=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SPOO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definition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assault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found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occurred,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(umbrella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term)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automatically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proven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separate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(hostile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environment)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charge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alongside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assault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charge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arise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separate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facts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Evaluating</a:t>
            </a:r>
            <a:r>
              <a:rPr spc="-145" dirty="0"/>
              <a:t> </a:t>
            </a:r>
            <a:r>
              <a:rPr spc="235" dirty="0"/>
              <a:t>Sexual</a:t>
            </a:r>
            <a:r>
              <a:rPr spc="-100" dirty="0"/>
              <a:t> </a:t>
            </a:r>
            <a:r>
              <a:rPr spc="204" dirty="0"/>
              <a:t>Harassment</a:t>
            </a:r>
            <a:r>
              <a:rPr spc="-130" dirty="0"/>
              <a:t> </a:t>
            </a:r>
            <a:r>
              <a:rPr spc="200" dirty="0"/>
              <a:t>Rubric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9801225" cy="27533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Unwelcomeness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considered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subjective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lens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Generally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considered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“self-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proving”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element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says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unwelcome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Includes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quid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quo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situation</a:t>
            </a:r>
            <a:endParaRPr sz="2400">
              <a:latin typeface="Calibri"/>
              <a:cs typeface="Calibri"/>
            </a:endParaRPr>
          </a:p>
          <a:p>
            <a:pPr marL="240029" marR="52705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primarily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focused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“severe,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pervasive,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objectively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offensive”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elements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109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4" dirty="0"/>
              <a:t>Title</a:t>
            </a:r>
            <a:r>
              <a:rPr spc="-114" dirty="0"/>
              <a:t> </a:t>
            </a:r>
            <a:r>
              <a:rPr spc="190" dirty="0"/>
              <a:t>IX:</a:t>
            </a:r>
            <a:r>
              <a:rPr spc="-100" dirty="0"/>
              <a:t> </a:t>
            </a:r>
            <a:r>
              <a:rPr spc="175" dirty="0"/>
              <a:t>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890781"/>
            <a:ext cx="2864485" cy="24225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400" b="1" spc="145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4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85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3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Disparate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Treatment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Disparate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Impact</a:t>
            </a:r>
            <a:endParaRPr sz="2400">
              <a:latin typeface="Calibri"/>
              <a:cs typeface="Calibri"/>
            </a:endParaRPr>
          </a:p>
          <a:p>
            <a:pPr marL="241300" marR="74549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Exclusion</a:t>
            </a:r>
            <a:r>
              <a:rPr sz="2400" spc="2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from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participation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5245100"/>
            <a:ext cx="156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5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Line separating Sex Discrimination and Retaliation from Sexual Harassment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82209" y="1794001"/>
            <a:ext cx="635" cy="4434840"/>
          </a:xfrm>
          <a:custGeom>
            <a:avLst/>
            <a:gdLst/>
            <a:ahLst/>
            <a:cxnLst/>
            <a:rect l="l" t="t" r="r" b="b"/>
            <a:pathLst>
              <a:path w="635" h="4434840">
                <a:moveTo>
                  <a:pt x="0" y="0"/>
                </a:moveTo>
                <a:lnTo>
                  <a:pt x="127" y="443433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3303" y="1902604"/>
            <a:ext cx="2940050" cy="380111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400" b="1" spc="13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b="1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9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endParaRPr sz="2400">
              <a:latin typeface="Calibri"/>
              <a:cs typeface="Calibri"/>
            </a:endParaRPr>
          </a:p>
          <a:p>
            <a:pPr marL="335280" indent="-227965">
              <a:lnSpc>
                <a:spcPct val="100000"/>
              </a:lnSpc>
              <a:spcBef>
                <a:spcPts val="945"/>
              </a:spcBef>
              <a:buFont typeface="Wingdings"/>
              <a:buChar char=""/>
              <a:tabLst>
                <a:tab pos="33528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Quid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Quo</a:t>
            </a:r>
            <a:endParaRPr sz="2400">
              <a:latin typeface="Calibri"/>
              <a:cs typeface="Calibri"/>
            </a:endParaRPr>
          </a:p>
          <a:p>
            <a:pPr marL="3352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3528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Hostile</a:t>
            </a:r>
            <a:r>
              <a:rPr sz="24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Environment</a:t>
            </a:r>
            <a:endParaRPr sz="2400">
              <a:latin typeface="Calibri"/>
              <a:cs typeface="Calibri"/>
            </a:endParaRPr>
          </a:p>
          <a:p>
            <a:pPr marL="3352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3528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Assault</a:t>
            </a:r>
            <a:endParaRPr sz="2400">
              <a:latin typeface="Calibri"/>
              <a:cs typeface="Calibri"/>
            </a:endParaRPr>
          </a:p>
          <a:p>
            <a:pPr marL="792480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92480" algn="l"/>
              </a:tabLst>
            </a:pP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Rape</a:t>
            </a:r>
            <a:endParaRPr sz="2400">
              <a:latin typeface="Calibri"/>
              <a:cs typeface="Calibri"/>
            </a:endParaRPr>
          </a:p>
          <a:p>
            <a:pPr marL="792480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92480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Fondling</a:t>
            </a:r>
            <a:endParaRPr sz="2400">
              <a:latin typeface="Calibri"/>
              <a:cs typeface="Calibri"/>
            </a:endParaRPr>
          </a:p>
          <a:p>
            <a:pPr marL="792480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92480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Incest</a:t>
            </a:r>
            <a:endParaRPr sz="2400">
              <a:latin typeface="Calibri"/>
              <a:cs typeface="Calibri"/>
            </a:endParaRPr>
          </a:p>
          <a:p>
            <a:pPr marL="792480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9248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Statutory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Rape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8977" y="2355341"/>
            <a:ext cx="2580005" cy="15805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Dating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Violence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Domestic</a:t>
            </a:r>
            <a:r>
              <a:rPr sz="24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Violence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Stalking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0" dirty="0"/>
              <a:t>Consent</a:t>
            </a:r>
            <a:r>
              <a:rPr spc="-130" dirty="0"/>
              <a:t> </a:t>
            </a:r>
            <a:r>
              <a:rPr spc="210" dirty="0"/>
              <a:t>Construct:</a:t>
            </a:r>
            <a:r>
              <a:rPr spc="-125" dirty="0"/>
              <a:t> </a:t>
            </a:r>
            <a:r>
              <a:rPr spc="185" dirty="0"/>
              <a:t>Three</a:t>
            </a:r>
            <a:r>
              <a:rPr spc="-95" dirty="0"/>
              <a:t> </a:t>
            </a:r>
            <a:r>
              <a:rPr spc="150" dirty="0"/>
              <a:t>Questions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9937750" cy="35617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force</a:t>
            </a:r>
            <a:r>
              <a:rPr sz="2400" b="1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obtain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intimate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access?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</a:tabLst>
            </a:pP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incapacitated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152525" lvl="1" indent="-457200">
              <a:lnSpc>
                <a:spcPct val="100000"/>
              </a:lnSpc>
              <a:spcBef>
                <a:spcPts val="605"/>
              </a:spcBef>
              <a:buAutoNum type="alphaLcPeriod"/>
              <a:tabLst>
                <a:tab pos="115252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so,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know,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1152525" marR="904240" lvl="1" indent="-4572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152525" algn="l"/>
              </a:tabLst>
            </a:pP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known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was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incapacitated</a:t>
            </a:r>
            <a:endParaRPr sz="2400">
              <a:latin typeface="Calibri"/>
              <a:cs typeface="Calibri"/>
            </a:endParaRPr>
          </a:p>
          <a:p>
            <a:pPr marL="476250" marR="508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76250" algn="l"/>
              </a:tabLst>
            </a:pP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clear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words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actions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gave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Respondent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permission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specific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intimate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took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place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took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place?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5718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10" dirty="0">
                <a:solidFill>
                  <a:srgbClr val="FFFFFF"/>
                </a:solidFill>
              </a:rPr>
              <a:t>Investigation</a:t>
            </a:r>
            <a:r>
              <a:rPr sz="4800" spc="-40" dirty="0">
                <a:solidFill>
                  <a:srgbClr val="FFFFFF"/>
                </a:solidFill>
              </a:rPr>
              <a:t> </a:t>
            </a:r>
            <a:r>
              <a:rPr sz="4800" spc="190" dirty="0">
                <a:solidFill>
                  <a:srgbClr val="FFFFFF"/>
                </a:solidFill>
              </a:rPr>
              <a:t>Report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Step</a:t>
            </a:r>
            <a:r>
              <a:rPr spc="-100" dirty="0"/>
              <a:t> </a:t>
            </a:r>
            <a:r>
              <a:rPr spc="170" dirty="0"/>
              <a:t>7:</a:t>
            </a:r>
            <a:r>
              <a:rPr spc="-120" dirty="0"/>
              <a:t> </a:t>
            </a:r>
            <a:r>
              <a:rPr spc="170" dirty="0"/>
              <a:t>Draft</a:t>
            </a:r>
            <a:r>
              <a:rPr spc="-120" dirty="0"/>
              <a:t> </a:t>
            </a:r>
            <a:r>
              <a:rPr spc="200" dirty="0"/>
              <a:t>Investigation</a:t>
            </a:r>
            <a:r>
              <a:rPr spc="-140" dirty="0"/>
              <a:t> </a:t>
            </a:r>
            <a:r>
              <a:rPr spc="175" dirty="0"/>
              <a:t>Report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6939" y="1819402"/>
            <a:ext cx="10260330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1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 IX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requires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fairly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summarizes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relevant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400">
              <a:latin typeface="Calibri"/>
              <a:cs typeface="Calibri"/>
            </a:endParaRPr>
          </a:p>
          <a:p>
            <a:pPr marL="240029" marR="215900" indent="-227965">
              <a:lnSpc>
                <a:spcPct val="11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recommends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sharing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draft report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Step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8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 parties are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entitled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-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3233420">
              <a:lnSpc>
                <a:spcPct val="100000"/>
              </a:lnSpc>
              <a:spcBef>
                <a:spcPts val="700"/>
              </a:spcBef>
            </a:pPr>
            <a:r>
              <a:rPr sz="2600" b="1" spc="90" dirty="0">
                <a:solidFill>
                  <a:srgbClr val="00246C"/>
                </a:solidFill>
                <a:latin typeface="Calibri"/>
                <a:cs typeface="Calibri"/>
              </a:rPr>
              <a:t>G.A.S.</a:t>
            </a:r>
            <a:r>
              <a:rPr sz="26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b="1" spc="120" dirty="0">
                <a:solidFill>
                  <a:srgbClr val="00246C"/>
                </a:solidFill>
                <a:latin typeface="Calibri"/>
                <a:cs typeface="Calibri"/>
              </a:rPr>
              <a:t>Framework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 descr="Arrow indicating that the G.A.S. Framework begins with gather, then moves to assess, and then finishes with synthesize."/>
          <p:cNvGrpSpPr/>
          <p:nvPr/>
        </p:nvGrpSpPr>
        <p:grpSpPr>
          <a:xfrm>
            <a:off x="832942" y="3549141"/>
            <a:ext cx="9772650" cy="2807335"/>
            <a:chOff x="832942" y="3549141"/>
            <a:chExt cx="9772650" cy="2807335"/>
          </a:xfrm>
        </p:grpSpPr>
        <p:sp>
          <p:nvSpPr>
            <p:cNvPr id="4" name="object 4"/>
            <p:cNvSpPr/>
            <p:nvPr/>
          </p:nvSpPr>
          <p:spPr>
            <a:xfrm>
              <a:off x="1630044" y="3549141"/>
              <a:ext cx="8975090" cy="2807335"/>
            </a:xfrm>
            <a:custGeom>
              <a:avLst/>
              <a:gdLst/>
              <a:ahLst/>
              <a:cxnLst/>
              <a:rect l="l" t="t" r="r" b="b"/>
              <a:pathLst>
                <a:path w="8975090" h="2807335">
                  <a:moveTo>
                    <a:pt x="7571358" y="0"/>
                  </a:moveTo>
                  <a:lnTo>
                    <a:pt x="7571358" y="701802"/>
                  </a:lnTo>
                  <a:lnTo>
                    <a:pt x="0" y="701802"/>
                  </a:lnTo>
                  <a:lnTo>
                    <a:pt x="0" y="2105406"/>
                  </a:lnTo>
                  <a:lnTo>
                    <a:pt x="7571358" y="2105406"/>
                  </a:lnTo>
                  <a:lnTo>
                    <a:pt x="7571358" y="2807208"/>
                  </a:lnTo>
                  <a:lnTo>
                    <a:pt x="8974963" y="1403604"/>
                  </a:lnTo>
                  <a:lnTo>
                    <a:pt x="7571358" y="0"/>
                  </a:lnTo>
                  <a:close/>
                </a:path>
              </a:pathLst>
            </a:custGeom>
            <a:solidFill>
              <a:srgbClr val="CCC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9292" y="4391278"/>
              <a:ext cx="3264535" cy="1123315"/>
            </a:xfrm>
            <a:custGeom>
              <a:avLst/>
              <a:gdLst/>
              <a:ahLst/>
              <a:cxnLst/>
              <a:rect l="l" t="t" r="r" b="b"/>
              <a:pathLst>
                <a:path w="3264535" h="1123314">
                  <a:moveTo>
                    <a:pt x="3077387" y="0"/>
                  </a:moveTo>
                  <a:lnTo>
                    <a:pt x="187159" y="0"/>
                  </a:lnTo>
                  <a:lnTo>
                    <a:pt x="137405" y="6687"/>
                  </a:lnTo>
                  <a:lnTo>
                    <a:pt x="92696" y="25559"/>
                  </a:lnTo>
                  <a:lnTo>
                    <a:pt x="54817" y="54832"/>
                  </a:lnTo>
                  <a:lnTo>
                    <a:pt x="25552" y="92719"/>
                  </a:lnTo>
                  <a:lnTo>
                    <a:pt x="6685" y="137436"/>
                  </a:lnTo>
                  <a:lnTo>
                    <a:pt x="0" y="187198"/>
                  </a:lnTo>
                  <a:lnTo>
                    <a:pt x="0" y="935736"/>
                  </a:lnTo>
                  <a:lnTo>
                    <a:pt x="6685" y="985497"/>
                  </a:lnTo>
                  <a:lnTo>
                    <a:pt x="25552" y="1030214"/>
                  </a:lnTo>
                  <a:lnTo>
                    <a:pt x="54817" y="1068101"/>
                  </a:lnTo>
                  <a:lnTo>
                    <a:pt x="92696" y="1097374"/>
                  </a:lnTo>
                  <a:lnTo>
                    <a:pt x="137405" y="1116246"/>
                  </a:lnTo>
                  <a:lnTo>
                    <a:pt x="187159" y="1122934"/>
                  </a:lnTo>
                  <a:lnTo>
                    <a:pt x="3077387" y="1122934"/>
                  </a:lnTo>
                  <a:lnTo>
                    <a:pt x="3127095" y="1116246"/>
                  </a:lnTo>
                  <a:lnTo>
                    <a:pt x="3171777" y="1097374"/>
                  </a:lnTo>
                  <a:lnTo>
                    <a:pt x="3209642" y="1068101"/>
                  </a:lnTo>
                  <a:lnTo>
                    <a:pt x="3238903" y="1030214"/>
                  </a:lnTo>
                  <a:lnTo>
                    <a:pt x="3257771" y="985497"/>
                  </a:lnTo>
                  <a:lnTo>
                    <a:pt x="3264458" y="935736"/>
                  </a:lnTo>
                  <a:lnTo>
                    <a:pt x="3264458" y="187198"/>
                  </a:lnTo>
                  <a:lnTo>
                    <a:pt x="3257771" y="137436"/>
                  </a:lnTo>
                  <a:lnTo>
                    <a:pt x="3238903" y="92719"/>
                  </a:lnTo>
                  <a:lnTo>
                    <a:pt x="3209642" y="54832"/>
                  </a:lnTo>
                  <a:lnTo>
                    <a:pt x="3171777" y="25559"/>
                  </a:lnTo>
                  <a:lnTo>
                    <a:pt x="3127095" y="6687"/>
                  </a:lnTo>
                  <a:lnTo>
                    <a:pt x="3077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292" y="4391278"/>
              <a:ext cx="3264535" cy="1123315"/>
            </a:xfrm>
            <a:custGeom>
              <a:avLst/>
              <a:gdLst/>
              <a:ahLst/>
              <a:cxnLst/>
              <a:rect l="l" t="t" r="r" b="b"/>
              <a:pathLst>
                <a:path w="3264535" h="1123314">
                  <a:moveTo>
                    <a:pt x="0" y="187198"/>
                  </a:moveTo>
                  <a:lnTo>
                    <a:pt x="6685" y="137436"/>
                  </a:lnTo>
                  <a:lnTo>
                    <a:pt x="25552" y="92719"/>
                  </a:lnTo>
                  <a:lnTo>
                    <a:pt x="54817" y="54832"/>
                  </a:lnTo>
                  <a:lnTo>
                    <a:pt x="92696" y="25559"/>
                  </a:lnTo>
                  <a:lnTo>
                    <a:pt x="137405" y="6687"/>
                  </a:lnTo>
                  <a:lnTo>
                    <a:pt x="187159" y="0"/>
                  </a:lnTo>
                  <a:lnTo>
                    <a:pt x="3077387" y="0"/>
                  </a:lnTo>
                  <a:lnTo>
                    <a:pt x="3127095" y="6687"/>
                  </a:lnTo>
                  <a:lnTo>
                    <a:pt x="3171777" y="25559"/>
                  </a:lnTo>
                  <a:lnTo>
                    <a:pt x="3209642" y="54832"/>
                  </a:lnTo>
                  <a:lnTo>
                    <a:pt x="3238903" y="92719"/>
                  </a:lnTo>
                  <a:lnTo>
                    <a:pt x="3257771" y="137436"/>
                  </a:lnTo>
                  <a:lnTo>
                    <a:pt x="3264458" y="187198"/>
                  </a:lnTo>
                  <a:lnTo>
                    <a:pt x="3264458" y="935736"/>
                  </a:lnTo>
                  <a:lnTo>
                    <a:pt x="3257771" y="985497"/>
                  </a:lnTo>
                  <a:lnTo>
                    <a:pt x="3238903" y="1030214"/>
                  </a:lnTo>
                  <a:lnTo>
                    <a:pt x="3209642" y="1068101"/>
                  </a:lnTo>
                  <a:lnTo>
                    <a:pt x="3171777" y="1097374"/>
                  </a:lnTo>
                  <a:lnTo>
                    <a:pt x="3127095" y="1116246"/>
                  </a:lnTo>
                  <a:lnTo>
                    <a:pt x="3077387" y="1122934"/>
                  </a:lnTo>
                  <a:lnTo>
                    <a:pt x="187159" y="1122934"/>
                  </a:lnTo>
                  <a:lnTo>
                    <a:pt x="137405" y="1116246"/>
                  </a:lnTo>
                  <a:lnTo>
                    <a:pt x="92696" y="1097374"/>
                  </a:lnTo>
                  <a:lnTo>
                    <a:pt x="54817" y="1068101"/>
                  </a:lnTo>
                  <a:lnTo>
                    <a:pt x="25552" y="1030214"/>
                  </a:lnTo>
                  <a:lnTo>
                    <a:pt x="6685" y="985497"/>
                  </a:lnTo>
                  <a:lnTo>
                    <a:pt x="0" y="935736"/>
                  </a:lnTo>
                  <a:lnTo>
                    <a:pt x="0" y="187198"/>
                  </a:lnTo>
                  <a:close/>
                </a:path>
              </a:pathLst>
            </a:custGeom>
            <a:ln w="12700">
              <a:solidFill>
                <a:srgbClr val="1F3A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85950" y="4514215"/>
            <a:ext cx="1170305" cy="815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ts val="335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246C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ather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78909" y="4384928"/>
            <a:ext cx="3277235" cy="1136015"/>
            <a:chOff x="4478909" y="4384928"/>
            <a:chExt cx="3277235" cy="1136015"/>
          </a:xfrm>
        </p:grpSpPr>
        <p:sp>
          <p:nvSpPr>
            <p:cNvPr id="9" name="object 9"/>
            <p:cNvSpPr/>
            <p:nvPr/>
          </p:nvSpPr>
          <p:spPr>
            <a:xfrm>
              <a:off x="4485259" y="4391278"/>
              <a:ext cx="3264535" cy="1123315"/>
            </a:xfrm>
            <a:custGeom>
              <a:avLst/>
              <a:gdLst/>
              <a:ahLst/>
              <a:cxnLst/>
              <a:rect l="l" t="t" r="r" b="b"/>
              <a:pathLst>
                <a:path w="3264534" h="1123314">
                  <a:moveTo>
                    <a:pt x="3077337" y="0"/>
                  </a:moveTo>
                  <a:lnTo>
                    <a:pt x="187198" y="0"/>
                  </a:lnTo>
                  <a:lnTo>
                    <a:pt x="137436" y="6687"/>
                  </a:lnTo>
                  <a:lnTo>
                    <a:pt x="92719" y="25559"/>
                  </a:lnTo>
                  <a:lnTo>
                    <a:pt x="54832" y="54832"/>
                  </a:lnTo>
                  <a:lnTo>
                    <a:pt x="25559" y="92719"/>
                  </a:lnTo>
                  <a:lnTo>
                    <a:pt x="6687" y="137436"/>
                  </a:lnTo>
                  <a:lnTo>
                    <a:pt x="0" y="187198"/>
                  </a:lnTo>
                  <a:lnTo>
                    <a:pt x="0" y="935736"/>
                  </a:lnTo>
                  <a:lnTo>
                    <a:pt x="6687" y="985497"/>
                  </a:lnTo>
                  <a:lnTo>
                    <a:pt x="25559" y="1030214"/>
                  </a:lnTo>
                  <a:lnTo>
                    <a:pt x="54832" y="1068101"/>
                  </a:lnTo>
                  <a:lnTo>
                    <a:pt x="92719" y="1097374"/>
                  </a:lnTo>
                  <a:lnTo>
                    <a:pt x="137436" y="1116246"/>
                  </a:lnTo>
                  <a:lnTo>
                    <a:pt x="187198" y="1122934"/>
                  </a:lnTo>
                  <a:lnTo>
                    <a:pt x="3077337" y="1122934"/>
                  </a:lnTo>
                  <a:lnTo>
                    <a:pt x="3127098" y="1116246"/>
                  </a:lnTo>
                  <a:lnTo>
                    <a:pt x="3171815" y="1097374"/>
                  </a:lnTo>
                  <a:lnTo>
                    <a:pt x="3209702" y="1068101"/>
                  </a:lnTo>
                  <a:lnTo>
                    <a:pt x="3238975" y="1030214"/>
                  </a:lnTo>
                  <a:lnTo>
                    <a:pt x="3257847" y="985497"/>
                  </a:lnTo>
                  <a:lnTo>
                    <a:pt x="3264535" y="935736"/>
                  </a:lnTo>
                  <a:lnTo>
                    <a:pt x="3264535" y="187198"/>
                  </a:lnTo>
                  <a:lnTo>
                    <a:pt x="3257847" y="137436"/>
                  </a:lnTo>
                  <a:lnTo>
                    <a:pt x="3238975" y="92719"/>
                  </a:lnTo>
                  <a:lnTo>
                    <a:pt x="3209702" y="54832"/>
                  </a:lnTo>
                  <a:lnTo>
                    <a:pt x="3171815" y="25559"/>
                  </a:lnTo>
                  <a:lnTo>
                    <a:pt x="3127098" y="6687"/>
                  </a:lnTo>
                  <a:lnTo>
                    <a:pt x="3077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5259" y="4391278"/>
              <a:ext cx="3264535" cy="1123315"/>
            </a:xfrm>
            <a:custGeom>
              <a:avLst/>
              <a:gdLst/>
              <a:ahLst/>
              <a:cxnLst/>
              <a:rect l="l" t="t" r="r" b="b"/>
              <a:pathLst>
                <a:path w="3264534" h="1123314">
                  <a:moveTo>
                    <a:pt x="0" y="187198"/>
                  </a:moveTo>
                  <a:lnTo>
                    <a:pt x="6687" y="137436"/>
                  </a:lnTo>
                  <a:lnTo>
                    <a:pt x="25559" y="92719"/>
                  </a:lnTo>
                  <a:lnTo>
                    <a:pt x="54832" y="54832"/>
                  </a:lnTo>
                  <a:lnTo>
                    <a:pt x="92719" y="25559"/>
                  </a:lnTo>
                  <a:lnTo>
                    <a:pt x="137436" y="6687"/>
                  </a:lnTo>
                  <a:lnTo>
                    <a:pt x="187198" y="0"/>
                  </a:lnTo>
                  <a:lnTo>
                    <a:pt x="3077337" y="0"/>
                  </a:lnTo>
                  <a:lnTo>
                    <a:pt x="3127098" y="6687"/>
                  </a:lnTo>
                  <a:lnTo>
                    <a:pt x="3171815" y="25559"/>
                  </a:lnTo>
                  <a:lnTo>
                    <a:pt x="3209702" y="54832"/>
                  </a:lnTo>
                  <a:lnTo>
                    <a:pt x="3238975" y="92719"/>
                  </a:lnTo>
                  <a:lnTo>
                    <a:pt x="3257847" y="137436"/>
                  </a:lnTo>
                  <a:lnTo>
                    <a:pt x="3264535" y="187198"/>
                  </a:lnTo>
                  <a:lnTo>
                    <a:pt x="3264535" y="935736"/>
                  </a:lnTo>
                  <a:lnTo>
                    <a:pt x="3257847" y="985497"/>
                  </a:lnTo>
                  <a:lnTo>
                    <a:pt x="3238975" y="1030214"/>
                  </a:lnTo>
                  <a:lnTo>
                    <a:pt x="3209702" y="1068101"/>
                  </a:lnTo>
                  <a:lnTo>
                    <a:pt x="3171815" y="1097374"/>
                  </a:lnTo>
                  <a:lnTo>
                    <a:pt x="3127098" y="1116246"/>
                  </a:lnTo>
                  <a:lnTo>
                    <a:pt x="3077337" y="1122934"/>
                  </a:lnTo>
                  <a:lnTo>
                    <a:pt x="187198" y="1122934"/>
                  </a:lnTo>
                  <a:lnTo>
                    <a:pt x="137436" y="1116246"/>
                  </a:lnTo>
                  <a:lnTo>
                    <a:pt x="92719" y="1097374"/>
                  </a:lnTo>
                  <a:lnTo>
                    <a:pt x="54832" y="1068101"/>
                  </a:lnTo>
                  <a:lnTo>
                    <a:pt x="25559" y="1030214"/>
                  </a:lnTo>
                  <a:lnTo>
                    <a:pt x="6687" y="985497"/>
                  </a:lnTo>
                  <a:lnTo>
                    <a:pt x="0" y="935736"/>
                  </a:lnTo>
                  <a:lnTo>
                    <a:pt x="0" y="187198"/>
                  </a:lnTo>
                  <a:close/>
                </a:path>
              </a:pathLst>
            </a:custGeom>
            <a:ln w="12700">
              <a:solidFill>
                <a:srgbClr val="1F3A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80457" y="4334636"/>
            <a:ext cx="1874520" cy="1173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635" algn="ctr">
              <a:lnSpc>
                <a:spcPct val="98700"/>
              </a:lnSpc>
              <a:spcBef>
                <a:spcPts val="140"/>
              </a:spcBef>
            </a:pPr>
            <a:r>
              <a:rPr sz="2800" b="1" spc="-1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ssess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r>
              <a:rPr sz="24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24952" y="4384928"/>
            <a:ext cx="3277235" cy="1136015"/>
            <a:chOff x="8124952" y="4384928"/>
            <a:chExt cx="3277235" cy="1136015"/>
          </a:xfrm>
        </p:grpSpPr>
        <p:sp>
          <p:nvSpPr>
            <p:cNvPr id="13" name="object 13"/>
            <p:cNvSpPr/>
            <p:nvPr/>
          </p:nvSpPr>
          <p:spPr>
            <a:xfrm>
              <a:off x="8131302" y="4391278"/>
              <a:ext cx="3264535" cy="1123315"/>
            </a:xfrm>
            <a:custGeom>
              <a:avLst/>
              <a:gdLst/>
              <a:ahLst/>
              <a:cxnLst/>
              <a:rect l="l" t="t" r="r" b="b"/>
              <a:pathLst>
                <a:path w="3264534" h="1123314">
                  <a:moveTo>
                    <a:pt x="3077337" y="0"/>
                  </a:moveTo>
                  <a:lnTo>
                    <a:pt x="187198" y="0"/>
                  </a:lnTo>
                  <a:lnTo>
                    <a:pt x="137436" y="6687"/>
                  </a:lnTo>
                  <a:lnTo>
                    <a:pt x="92719" y="25559"/>
                  </a:lnTo>
                  <a:lnTo>
                    <a:pt x="54832" y="54832"/>
                  </a:lnTo>
                  <a:lnTo>
                    <a:pt x="25559" y="92719"/>
                  </a:lnTo>
                  <a:lnTo>
                    <a:pt x="6687" y="137436"/>
                  </a:lnTo>
                  <a:lnTo>
                    <a:pt x="0" y="187198"/>
                  </a:lnTo>
                  <a:lnTo>
                    <a:pt x="0" y="935736"/>
                  </a:lnTo>
                  <a:lnTo>
                    <a:pt x="6687" y="985497"/>
                  </a:lnTo>
                  <a:lnTo>
                    <a:pt x="25559" y="1030214"/>
                  </a:lnTo>
                  <a:lnTo>
                    <a:pt x="54832" y="1068101"/>
                  </a:lnTo>
                  <a:lnTo>
                    <a:pt x="92719" y="1097374"/>
                  </a:lnTo>
                  <a:lnTo>
                    <a:pt x="137436" y="1116246"/>
                  </a:lnTo>
                  <a:lnTo>
                    <a:pt x="187198" y="1122934"/>
                  </a:lnTo>
                  <a:lnTo>
                    <a:pt x="3077337" y="1122934"/>
                  </a:lnTo>
                  <a:lnTo>
                    <a:pt x="3127089" y="1116246"/>
                  </a:lnTo>
                  <a:lnTo>
                    <a:pt x="3171782" y="1097374"/>
                  </a:lnTo>
                  <a:lnTo>
                    <a:pt x="3209639" y="1068101"/>
                  </a:lnTo>
                  <a:lnTo>
                    <a:pt x="3238881" y="1030214"/>
                  </a:lnTo>
                  <a:lnTo>
                    <a:pt x="3257729" y="985497"/>
                  </a:lnTo>
                  <a:lnTo>
                    <a:pt x="3264408" y="935736"/>
                  </a:lnTo>
                  <a:lnTo>
                    <a:pt x="3264408" y="187198"/>
                  </a:lnTo>
                  <a:lnTo>
                    <a:pt x="3257729" y="137436"/>
                  </a:lnTo>
                  <a:lnTo>
                    <a:pt x="3238881" y="92719"/>
                  </a:lnTo>
                  <a:lnTo>
                    <a:pt x="3209639" y="54832"/>
                  </a:lnTo>
                  <a:lnTo>
                    <a:pt x="3171782" y="25559"/>
                  </a:lnTo>
                  <a:lnTo>
                    <a:pt x="3127089" y="6687"/>
                  </a:lnTo>
                  <a:lnTo>
                    <a:pt x="3077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31302" y="4391278"/>
              <a:ext cx="3264535" cy="1123315"/>
            </a:xfrm>
            <a:custGeom>
              <a:avLst/>
              <a:gdLst/>
              <a:ahLst/>
              <a:cxnLst/>
              <a:rect l="l" t="t" r="r" b="b"/>
              <a:pathLst>
                <a:path w="3264534" h="1123314">
                  <a:moveTo>
                    <a:pt x="0" y="187198"/>
                  </a:moveTo>
                  <a:lnTo>
                    <a:pt x="6687" y="137436"/>
                  </a:lnTo>
                  <a:lnTo>
                    <a:pt x="25559" y="92719"/>
                  </a:lnTo>
                  <a:lnTo>
                    <a:pt x="54832" y="54832"/>
                  </a:lnTo>
                  <a:lnTo>
                    <a:pt x="92719" y="25559"/>
                  </a:lnTo>
                  <a:lnTo>
                    <a:pt x="137436" y="6687"/>
                  </a:lnTo>
                  <a:lnTo>
                    <a:pt x="187198" y="0"/>
                  </a:lnTo>
                  <a:lnTo>
                    <a:pt x="3077337" y="0"/>
                  </a:lnTo>
                  <a:lnTo>
                    <a:pt x="3127089" y="6687"/>
                  </a:lnTo>
                  <a:lnTo>
                    <a:pt x="3171782" y="25559"/>
                  </a:lnTo>
                  <a:lnTo>
                    <a:pt x="3209639" y="54832"/>
                  </a:lnTo>
                  <a:lnTo>
                    <a:pt x="3238881" y="92719"/>
                  </a:lnTo>
                  <a:lnTo>
                    <a:pt x="3257729" y="137436"/>
                  </a:lnTo>
                  <a:lnTo>
                    <a:pt x="3264408" y="187198"/>
                  </a:lnTo>
                  <a:lnTo>
                    <a:pt x="3264408" y="935736"/>
                  </a:lnTo>
                  <a:lnTo>
                    <a:pt x="3257729" y="985497"/>
                  </a:lnTo>
                  <a:lnTo>
                    <a:pt x="3238881" y="1030214"/>
                  </a:lnTo>
                  <a:lnTo>
                    <a:pt x="3209639" y="1068101"/>
                  </a:lnTo>
                  <a:lnTo>
                    <a:pt x="3171782" y="1097374"/>
                  </a:lnTo>
                  <a:lnTo>
                    <a:pt x="3127089" y="1116246"/>
                  </a:lnTo>
                  <a:lnTo>
                    <a:pt x="3077337" y="1122934"/>
                  </a:lnTo>
                  <a:lnTo>
                    <a:pt x="187198" y="1122934"/>
                  </a:lnTo>
                  <a:lnTo>
                    <a:pt x="137436" y="1116246"/>
                  </a:lnTo>
                  <a:lnTo>
                    <a:pt x="92719" y="1097374"/>
                  </a:lnTo>
                  <a:lnTo>
                    <a:pt x="54832" y="1068101"/>
                  </a:lnTo>
                  <a:lnTo>
                    <a:pt x="25559" y="1030214"/>
                  </a:lnTo>
                  <a:lnTo>
                    <a:pt x="6687" y="985497"/>
                  </a:lnTo>
                  <a:lnTo>
                    <a:pt x="0" y="935736"/>
                  </a:lnTo>
                  <a:lnTo>
                    <a:pt x="0" y="187198"/>
                  </a:lnTo>
                  <a:close/>
                </a:path>
              </a:pathLst>
            </a:custGeom>
            <a:ln w="12700">
              <a:solidFill>
                <a:srgbClr val="1F3A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56421" y="4334636"/>
            <a:ext cx="2614930" cy="1173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sz="2800" b="1" spc="70" dirty="0">
                <a:solidFill>
                  <a:srgbClr val="00246C"/>
                </a:solidFill>
                <a:latin typeface="Calibri"/>
                <a:cs typeface="Calibri"/>
              </a:rPr>
              <a:t>S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ynthesize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840"/>
              </a:lnSpc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Areas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Dispute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ts val="2850"/>
              </a:lnSpc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Agreement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112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Possible</a:t>
            </a:r>
            <a:r>
              <a:rPr spc="-140" dirty="0"/>
              <a:t> </a:t>
            </a:r>
            <a:r>
              <a:rPr spc="200" dirty="0"/>
              <a:t>Investigation</a:t>
            </a:r>
            <a:r>
              <a:rPr spc="-145" dirty="0"/>
              <a:t> </a:t>
            </a:r>
            <a:r>
              <a:rPr spc="185" dirty="0"/>
              <a:t>Report</a:t>
            </a:r>
            <a:r>
              <a:rPr spc="-95" dirty="0"/>
              <a:t> </a:t>
            </a:r>
            <a:r>
              <a:rPr spc="195" dirty="0"/>
              <a:t>Sections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90471"/>
            <a:ext cx="4850765" cy="40652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Introduction/Complaint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Overview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Jurisdiction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0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Scope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Applicable</a:t>
            </a:r>
            <a:r>
              <a:rPr sz="20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r>
              <a:rPr sz="20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Definitions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Standard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List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0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Timeline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4189" y="1690471"/>
            <a:ext cx="3831590" cy="3989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Timeline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Summary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r>
              <a:rPr sz="20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Discussion</a:t>
            </a:r>
            <a:r>
              <a:rPr sz="2000" spc="1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Synthesis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Recommended</a:t>
            </a:r>
            <a:r>
              <a:rPr sz="20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Findings</a:t>
            </a:r>
            <a:r>
              <a:rPr sz="20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Conclusion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Appendices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Directly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Investigation</a:t>
            </a:r>
            <a:r>
              <a:rPr spc="-150" dirty="0"/>
              <a:t> </a:t>
            </a:r>
            <a:r>
              <a:rPr spc="185" dirty="0"/>
              <a:t>Report</a:t>
            </a:r>
            <a:r>
              <a:rPr spc="-95" dirty="0"/>
              <a:t> </a:t>
            </a:r>
            <a:r>
              <a:rPr spc="204" dirty="0"/>
              <a:t>Steps</a:t>
            </a:r>
          </a:p>
        </p:txBody>
      </p:sp>
      <p:grpSp>
        <p:nvGrpSpPr>
          <p:cNvPr id="9" name="object 9" descr="Blue shaded textbox with an arrow pointing downwards behind each part of the sequence, indicating that each step leads to the next."/>
          <p:cNvGrpSpPr/>
          <p:nvPr/>
        </p:nvGrpSpPr>
        <p:grpSpPr>
          <a:xfrm>
            <a:off x="831850" y="1820798"/>
            <a:ext cx="10528300" cy="1221740"/>
            <a:chOff x="831850" y="1820798"/>
            <a:chExt cx="10528300" cy="1221740"/>
          </a:xfrm>
        </p:grpSpPr>
        <p:sp>
          <p:nvSpPr>
            <p:cNvPr id="10" name="object 10"/>
            <p:cNvSpPr/>
            <p:nvPr/>
          </p:nvSpPr>
          <p:spPr>
            <a:xfrm>
              <a:off x="838200" y="1827148"/>
              <a:ext cx="10515600" cy="1209040"/>
            </a:xfrm>
            <a:custGeom>
              <a:avLst/>
              <a:gdLst/>
              <a:ahLst/>
              <a:cxnLst/>
              <a:rect l="l" t="t" r="r" b="b"/>
              <a:pathLst>
                <a:path w="10515600" h="1209039">
                  <a:moveTo>
                    <a:pt x="10515600" y="0"/>
                  </a:moveTo>
                  <a:lnTo>
                    <a:pt x="0" y="0"/>
                  </a:lnTo>
                  <a:lnTo>
                    <a:pt x="0" y="785367"/>
                  </a:lnTo>
                  <a:lnTo>
                    <a:pt x="5106670" y="785367"/>
                  </a:lnTo>
                  <a:lnTo>
                    <a:pt x="5106670" y="906652"/>
                  </a:lnTo>
                  <a:lnTo>
                    <a:pt x="4955540" y="906652"/>
                  </a:lnTo>
                  <a:lnTo>
                    <a:pt x="5257800" y="1208785"/>
                  </a:lnTo>
                  <a:lnTo>
                    <a:pt x="5560060" y="906652"/>
                  </a:lnTo>
                  <a:lnTo>
                    <a:pt x="5408930" y="906652"/>
                  </a:lnTo>
                  <a:lnTo>
                    <a:pt x="5408930" y="785367"/>
                  </a:lnTo>
                  <a:lnTo>
                    <a:pt x="10515600" y="78536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" y="1827148"/>
              <a:ext cx="10515600" cy="1209040"/>
            </a:xfrm>
            <a:custGeom>
              <a:avLst/>
              <a:gdLst/>
              <a:ahLst/>
              <a:cxnLst/>
              <a:rect l="l" t="t" r="r" b="b"/>
              <a:pathLst>
                <a:path w="10515600" h="1209039">
                  <a:moveTo>
                    <a:pt x="10515600" y="785367"/>
                  </a:moveTo>
                  <a:lnTo>
                    <a:pt x="5408930" y="785367"/>
                  </a:lnTo>
                  <a:lnTo>
                    <a:pt x="5408930" y="906652"/>
                  </a:lnTo>
                  <a:lnTo>
                    <a:pt x="5560060" y="906652"/>
                  </a:lnTo>
                  <a:lnTo>
                    <a:pt x="5257800" y="1208785"/>
                  </a:lnTo>
                  <a:lnTo>
                    <a:pt x="4955540" y="906652"/>
                  </a:lnTo>
                  <a:lnTo>
                    <a:pt x="5106670" y="906652"/>
                  </a:lnTo>
                  <a:lnTo>
                    <a:pt x="5106670" y="785367"/>
                  </a:lnTo>
                  <a:lnTo>
                    <a:pt x="0" y="785367"/>
                  </a:lnTo>
                  <a:lnTo>
                    <a:pt x="0" y="0"/>
                  </a:lnTo>
                  <a:lnTo>
                    <a:pt x="10515600" y="0"/>
                  </a:lnTo>
                  <a:lnTo>
                    <a:pt x="10515600" y="7853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18253" y="1976755"/>
            <a:ext cx="35540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Draft</a:t>
            </a:r>
            <a:r>
              <a:rPr sz="2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Investigation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3" name="object 3" descr="Blue and gray shaded textbox with an arrow pointing downwards behind each part of the sequence, indicating that each step leads to the next."/>
          <p:cNvGrpSpPr/>
          <p:nvPr/>
        </p:nvGrpSpPr>
        <p:grpSpPr>
          <a:xfrm>
            <a:off x="831850" y="3017773"/>
            <a:ext cx="10528300" cy="2418715"/>
            <a:chOff x="831850" y="3017773"/>
            <a:chExt cx="10528300" cy="2418715"/>
          </a:xfrm>
        </p:grpSpPr>
        <p:sp>
          <p:nvSpPr>
            <p:cNvPr id="4" name="object 4"/>
            <p:cNvSpPr/>
            <p:nvPr/>
          </p:nvSpPr>
          <p:spPr>
            <a:xfrm>
              <a:off x="838200" y="4221225"/>
              <a:ext cx="10515600" cy="1209040"/>
            </a:xfrm>
            <a:custGeom>
              <a:avLst/>
              <a:gdLst/>
              <a:ahLst/>
              <a:cxnLst/>
              <a:rect l="l" t="t" r="r" b="b"/>
              <a:pathLst>
                <a:path w="10515600" h="1209039">
                  <a:moveTo>
                    <a:pt x="10515600" y="0"/>
                  </a:moveTo>
                  <a:lnTo>
                    <a:pt x="0" y="0"/>
                  </a:lnTo>
                  <a:lnTo>
                    <a:pt x="0" y="785494"/>
                  </a:lnTo>
                  <a:lnTo>
                    <a:pt x="5106670" y="785494"/>
                  </a:lnTo>
                  <a:lnTo>
                    <a:pt x="5106670" y="906652"/>
                  </a:lnTo>
                  <a:lnTo>
                    <a:pt x="4955540" y="906652"/>
                  </a:lnTo>
                  <a:lnTo>
                    <a:pt x="5257800" y="1208786"/>
                  </a:lnTo>
                  <a:lnTo>
                    <a:pt x="5560060" y="906652"/>
                  </a:lnTo>
                  <a:lnTo>
                    <a:pt x="5408930" y="906652"/>
                  </a:lnTo>
                  <a:lnTo>
                    <a:pt x="5408930" y="785494"/>
                  </a:lnTo>
                  <a:lnTo>
                    <a:pt x="10515600" y="785494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4221225"/>
              <a:ext cx="10515600" cy="1209040"/>
            </a:xfrm>
            <a:custGeom>
              <a:avLst/>
              <a:gdLst/>
              <a:ahLst/>
              <a:cxnLst/>
              <a:rect l="l" t="t" r="r" b="b"/>
              <a:pathLst>
                <a:path w="10515600" h="1209039">
                  <a:moveTo>
                    <a:pt x="10515600" y="785494"/>
                  </a:moveTo>
                  <a:lnTo>
                    <a:pt x="5408930" y="785494"/>
                  </a:lnTo>
                  <a:lnTo>
                    <a:pt x="5408930" y="906652"/>
                  </a:lnTo>
                  <a:lnTo>
                    <a:pt x="5560060" y="906652"/>
                  </a:lnTo>
                  <a:lnTo>
                    <a:pt x="5257800" y="1208786"/>
                  </a:lnTo>
                  <a:lnTo>
                    <a:pt x="4955540" y="906652"/>
                  </a:lnTo>
                  <a:lnTo>
                    <a:pt x="5106670" y="906652"/>
                  </a:lnTo>
                  <a:lnTo>
                    <a:pt x="5106670" y="785494"/>
                  </a:lnTo>
                  <a:lnTo>
                    <a:pt x="0" y="785494"/>
                  </a:lnTo>
                  <a:lnTo>
                    <a:pt x="0" y="0"/>
                  </a:lnTo>
                  <a:lnTo>
                    <a:pt x="10515600" y="0"/>
                  </a:lnTo>
                  <a:lnTo>
                    <a:pt x="10515600" y="785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" y="3024123"/>
              <a:ext cx="10515600" cy="1209040"/>
            </a:xfrm>
            <a:custGeom>
              <a:avLst/>
              <a:gdLst/>
              <a:ahLst/>
              <a:cxnLst/>
              <a:rect l="l" t="t" r="r" b="b"/>
              <a:pathLst>
                <a:path w="10515600" h="1209039">
                  <a:moveTo>
                    <a:pt x="10515600" y="0"/>
                  </a:moveTo>
                  <a:lnTo>
                    <a:pt x="0" y="0"/>
                  </a:lnTo>
                  <a:lnTo>
                    <a:pt x="0" y="785494"/>
                  </a:lnTo>
                  <a:lnTo>
                    <a:pt x="5106670" y="785494"/>
                  </a:lnTo>
                  <a:lnTo>
                    <a:pt x="5106670" y="906652"/>
                  </a:lnTo>
                  <a:lnTo>
                    <a:pt x="4955540" y="906652"/>
                  </a:lnTo>
                  <a:lnTo>
                    <a:pt x="5257800" y="1208913"/>
                  </a:lnTo>
                  <a:lnTo>
                    <a:pt x="5560060" y="906652"/>
                  </a:lnTo>
                  <a:lnTo>
                    <a:pt x="5408930" y="906652"/>
                  </a:lnTo>
                  <a:lnTo>
                    <a:pt x="5408930" y="785494"/>
                  </a:lnTo>
                  <a:lnTo>
                    <a:pt x="10515600" y="785494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3024123"/>
              <a:ext cx="10515600" cy="1209040"/>
            </a:xfrm>
            <a:custGeom>
              <a:avLst/>
              <a:gdLst/>
              <a:ahLst/>
              <a:cxnLst/>
              <a:rect l="l" t="t" r="r" b="b"/>
              <a:pathLst>
                <a:path w="10515600" h="1209039">
                  <a:moveTo>
                    <a:pt x="10515600" y="785494"/>
                  </a:moveTo>
                  <a:lnTo>
                    <a:pt x="5408930" y="785494"/>
                  </a:lnTo>
                  <a:lnTo>
                    <a:pt x="5408930" y="906652"/>
                  </a:lnTo>
                  <a:lnTo>
                    <a:pt x="5560060" y="906652"/>
                  </a:lnTo>
                  <a:lnTo>
                    <a:pt x="5257800" y="1208913"/>
                  </a:lnTo>
                  <a:lnTo>
                    <a:pt x="4955540" y="906652"/>
                  </a:lnTo>
                  <a:lnTo>
                    <a:pt x="5106670" y="906652"/>
                  </a:lnTo>
                  <a:lnTo>
                    <a:pt x="5106670" y="785494"/>
                  </a:lnTo>
                  <a:lnTo>
                    <a:pt x="0" y="785494"/>
                  </a:lnTo>
                  <a:lnTo>
                    <a:pt x="0" y="0"/>
                  </a:lnTo>
                  <a:lnTo>
                    <a:pt x="10515600" y="0"/>
                  </a:lnTo>
                  <a:lnTo>
                    <a:pt x="10515600" y="785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76297" y="3173983"/>
            <a:ext cx="7437755" cy="1619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TIXC/Legal</a:t>
            </a:r>
            <a:r>
              <a:rPr sz="26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Counsel</a:t>
            </a:r>
            <a:r>
              <a:rPr sz="26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Reviews</a:t>
            </a:r>
            <a:r>
              <a:rPr sz="26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6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6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30"/>
              </a:spcBef>
            </a:pPr>
            <a:endParaRPr sz="2600" dirty="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6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spc="5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6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Advisors</a:t>
            </a:r>
            <a:r>
              <a:rPr sz="26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6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6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6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200" y="5418264"/>
            <a:ext cx="10515600" cy="78613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163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sz="2600" spc="50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2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Investigation</a:t>
            </a:r>
            <a:r>
              <a:rPr sz="2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114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393446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14" dirty="0"/>
              <a:t> </a:t>
            </a:r>
            <a:r>
              <a:rPr spc="170" dirty="0"/>
              <a:t>8:</a:t>
            </a:r>
            <a:r>
              <a:rPr spc="-105" dirty="0"/>
              <a:t> </a:t>
            </a:r>
            <a:r>
              <a:rPr spc="180" dirty="0"/>
              <a:t>Internal </a:t>
            </a:r>
            <a:r>
              <a:rPr spc="185" dirty="0"/>
              <a:t>Report</a:t>
            </a:r>
            <a:r>
              <a:rPr spc="-100" dirty="0"/>
              <a:t> </a:t>
            </a:r>
            <a:r>
              <a:rPr spc="190" dirty="0"/>
              <a:t>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2262"/>
            <a:ext cx="58642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14935" indent="-229235">
              <a:lnSpc>
                <a:spcPct val="100000"/>
              </a:lnSpc>
              <a:spcBef>
                <a:spcPts val="10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and/or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legal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counsel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reviews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investigation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providing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parties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Reviewer(s)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identifies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gaps,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logic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leaps,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typographical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errors,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substantive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issues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Reviewer(s)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should not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rewrite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any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section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ask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suggestions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incorporate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helpful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edits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suggestions</a:t>
            </a:r>
            <a:endParaRPr sz="2000">
              <a:latin typeface="Calibri"/>
              <a:cs typeface="Calibri"/>
            </a:endParaRPr>
          </a:p>
          <a:p>
            <a:pPr marL="241300" marR="288925" indent="-22923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Institutions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elect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complete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after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review</a:t>
            </a:r>
            <a:r>
              <a:rPr sz="20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two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separate</a:t>
            </a:r>
            <a:r>
              <a:rPr sz="20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TIXC/legal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counsel</a:t>
            </a:r>
            <a:r>
              <a:rPr sz="20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reviews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" name="object 2" descr="Office clerk searching for fil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503" y="0"/>
            <a:ext cx="4992370" cy="68579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10" dirty="0"/>
              <a:t> </a:t>
            </a:r>
            <a:r>
              <a:rPr spc="170" dirty="0"/>
              <a:t>9:</a:t>
            </a:r>
            <a:r>
              <a:rPr spc="-100" dirty="0"/>
              <a:t> </a:t>
            </a:r>
            <a:r>
              <a:rPr spc="215" dirty="0"/>
              <a:t>Parties</a:t>
            </a:r>
            <a:r>
              <a:rPr spc="-125" dirty="0"/>
              <a:t> </a:t>
            </a:r>
            <a:r>
              <a:rPr spc="180" dirty="0"/>
              <a:t>and</a:t>
            </a:r>
            <a:r>
              <a:rPr spc="-105" dirty="0"/>
              <a:t> </a:t>
            </a:r>
            <a:r>
              <a:rPr spc="170" dirty="0"/>
              <a:t>Advisors</a:t>
            </a:r>
            <a:r>
              <a:rPr spc="-130" dirty="0"/>
              <a:t> </a:t>
            </a:r>
            <a:r>
              <a:rPr spc="195" dirty="0"/>
              <a:t>Review </a:t>
            </a:r>
            <a:r>
              <a:rPr spc="185" dirty="0"/>
              <a:t>Draft</a:t>
            </a:r>
            <a:r>
              <a:rPr spc="-100" dirty="0"/>
              <a:t> </a:t>
            </a:r>
            <a:r>
              <a:rPr spc="200" dirty="0"/>
              <a:t>Investigation</a:t>
            </a:r>
            <a:r>
              <a:rPr spc="-135" dirty="0"/>
              <a:t> </a:t>
            </a:r>
            <a:r>
              <a:rPr spc="175" dirty="0"/>
              <a:t>Report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74769"/>
            <a:ext cx="9471660" cy="39312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2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directly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must: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sent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each party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electronic format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hard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copy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upon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which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Recipient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does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intend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rely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Include</a:t>
            </a:r>
            <a:r>
              <a:rPr sz="24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exculpatory</a:t>
            </a:r>
            <a:r>
              <a:rPr sz="2400" spc="1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inculpatory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must: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Allow</a:t>
            </a: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90" dirty="0">
                <a:solidFill>
                  <a:srgbClr val="00246C"/>
                </a:solidFill>
                <a:latin typeface="Calibri"/>
                <a:cs typeface="Calibri"/>
              </a:rPr>
              <a:t>10</a:t>
            </a:r>
            <a:r>
              <a:rPr sz="24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days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response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Consider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feedback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incorporate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where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appropriate</a:t>
            </a:r>
            <a:endParaRPr sz="2400">
              <a:latin typeface="Calibri"/>
              <a:cs typeface="Calibri"/>
            </a:endParaRPr>
          </a:p>
          <a:p>
            <a:pPr marL="1155700" marR="508634" indent="-2286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–</a:t>
            </a:r>
            <a:r>
              <a:rPr sz="2400" spc="2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Document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making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recommended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changes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as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appropriate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Review</a:t>
            </a:r>
            <a:r>
              <a:rPr spc="-140" dirty="0"/>
              <a:t> </a:t>
            </a:r>
            <a:r>
              <a:rPr spc="180" dirty="0"/>
              <a:t>and</a:t>
            </a:r>
            <a:r>
              <a:rPr spc="-110" dirty="0"/>
              <a:t> </a:t>
            </a:r>
            <a:r>
              <a:rPr spc="170" dirty="0"/>
              <a:t>Response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3014"/>
            <a:ext cx="5455285" cy="3866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response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Suggested</a:t>
            </a:r>
            <a:r>
              <a:rPr sz="2400" spc="2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2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400">
              <a:latin typeface="Calibri"/>
              <a:cs typeface="Calibri"/>
            </a:endParaRPr>
          </a:p>
          <a:p>
            <a:pPr marL="240029" marR="80645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Suggested</a:t>
            </a:r>
            <a:r>
              <a:rPr sz="2400" spc="2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2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400" spc="2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for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Clarification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earlier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statements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Correction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misinformation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Argument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A Keyboard with a highlighted &quot;TRACK CHANGES&quot; Ke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Step</a:t>
            </a:r>
            <a:r>
              <a:rPr spc="-100" dirty="0"/>
              <a:t> </a:t>
            </a:r>
            <a:r>
              <a:rPr spc="90" dirty="0"/>
              <a:t>10:</a:t>
            </a:r>
            <a:r>
              <a:rPr spc="-114" dirty="0"/>
              <a:t> </a:t>
            </a:r>
            <a:r>
              <a:rPr spc="225" dirty="0"/>
              <a:t>Final</a:t>
            </a:r>
            <a:r>
              <a:rPr spc="-120" dirty="0"/>
              <a:t> </a:t>
            </a:r>
            <a:r>
              <a:rPr spc="200" dirty="0"/>
              <a:t>Investigation</a:t>
            </a:r>
            <a:r>
              <a:rPr spc="-145" dirty="0"/>
              <a:t> </a:t>
            </a:r>
            <a:r>
              <a:rPr spc="175" dirty="0"/>
              <a:t>Report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10300970" cy="2967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698500" marR="19494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Once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finalized,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the investigation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report is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distributed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simultaneously to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Advisors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office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provides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directly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Decision-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maker(s)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Advisors will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sent the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least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85" dirty="0">
                <a:solidFill>
                  <a:srgbClr val="00246C"/>
                </a:solidFill>
                <a:latin typeface="Calibri"/>
                <a:cs typeface="Calibri"/>
              </a:rPr>
              <a:t>10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days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076397"/>
            <a:ext cx="8302625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75"/>
              </a:lnSpc>
              <a:spcBef>
                <a:spcPts val="100"/>
              </a:spcBef>
            </a:pPr>
            <a:r>
              <a:rPr sz="4800" spc="215" dirty="0">
                <a:solidFill>
                  <a:srgbClr val="FFFFFF"/>
                </a:solidFill>
              </a:rPr>
              <a:t>Post-</a:t>
            </a:r>
            <a:r>
              <a:rPr sz="4800" spc="204" dirty="0">
                <a:solidFill>
                  <a:srgbClr val="FFFFFF"/>
                </a:solidFill>
              </a:rPr>
              <a:t>Investigation:</a:t>
            </a:r>
            <a:endParaRPr sz="4800"/>
          </a:p>
          <a:p>
            <a:pPr marL="12700">
              <a:lnSpc>
                <a:spcPts val="5475"/>
              </a:lnSpc>
            </a:pPr>
            <a:r>
              <a:rPr sz="4800" spc="165" dirty="0">
                <a:solidFill>
                  <a:srgbClr val="FFFFFF"/>
                </a:solidFill>
              </a:rPr>
              <a:t>Decision-</a:t>
            </a:r>
            <a:r>
              <a:rPr sz="4800" spc="135" dirty="0">
                <a:solidFill>
                  <a:srgbClr val="FFFFFF"/>
                </a:solidFill>
              </a:rPr>
              <a:t>Making</a:t>
            </a:r>
            <a:r>
              <a:rPr sz="4800" spc="-90" dirty="0">
                <a:solidFill>
                  <a:srgbClr val="FFFFFF"/>
                </a:solidFill>
              </a:rPr>
              <a:t> </a:t>
            </a:r>
            <a:r>
              <a:rPr sz="4800" spc="200" dirty="0">
                <a:solidFill>
                  <a:srgbClr val="FFFFFF"/>
                </a:solidFill>
              </a:rPr>
              <a:t>and</a:t>
            </a:r>
            <a:r>
              <a:rPr sz="4800" spc="-120" dirty="0">
                <a:solidFill>
                  <a:srgbClr val="FFFFFF"/>
                </a:solidFill>
              </a:rPr>
              <a:t> </a:t>
            </a:r>
            <a:r>
              <a:rPr sz="4800" spc="204" dirty="0">
                <a:solidFill>
                  <a:srgbClr val="FFFFFF"/>
                </a:solidFill>
              </a:rPr>
              <a:t>Hearings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Review:</a:t>
            </a:r>
            <a:r>
              <a:rPr spc="-130" dirty="0"/>
              <a:t> </a:t>
            </a:r>
            <a:r>
              <a:rPr spc="180" dirty="0"/>
              <a:t>Applicability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5276850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038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Education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program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United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States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Control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over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Respondent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Control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over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context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  <a:p>
            <a:pPr marL="240029" marR="22161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Applies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both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student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employee 	complaints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Photograph showing a group of six students walking up outdoor stairs toward a building entrance, each carrying backpacks in various colors.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376" y="0"/>
            <a:ext cx="4992624" cy="6857999"/>
          </a:xfrm>
          <a:prstGeom prst="rect">
            <a:avLst/>
          </a:prstGeom>
        </p:spPr>
      </p:pic>
      <p:pic>
        <p:nvPicPr>
          <p:cNvPr id="3" name="object 3" descr="ATIXA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22861" y="6435997"/>
            <a:ext cx="143510" cy="2000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200" spc="-80" dirty="0">
                <a:solidFill>
                  <a:srgbClr val="00246C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3729" y="450595"/>
            <a:ext cx="41903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0" dirty="0"/>
              <a:t>Decision-</a:t>
            </a:r>
            <a:r>
              <a:rPr spc="114" dirty="0"/>
              <a:t>Making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606" y="1371091"/>
            <a:ext cx="2110105" cy="4615180"/>
            <a:chOff x="711606" y="1371091"/>
            <a:chExt cx="2110105" cy="4615180"/>
          </a:xfrm>
        </p:grpSpPr>
        <p:sp>
          <p:nvSpPr>
            <p:cNvPr id="4" name="object 4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1710791" y="0"/>
                  </a:moveTo>
                  <a:lnTo>
                    <a:pt x="342163" y="0"/>
                  </a:lnTo>
                  <a:lnTo>
                    <a:pt x="295732" y="3122"/>
                  </a:lnTo>
                  <a:lnTo>
                    <a:pt x="251201" y="12220"/>
                  </a:lnTo>
                  <a:lnTo>
                    <a:pt x="208976" y="26884"/>
                  </a:lnTo>
                  <a:lnTo>
                    <a:pt x="169465" y="46707"/>
                  </a:lnTo>
                  <a:lnTo>
                    <a:pt x="133075" y="71283"/>
                  </a:lnTo>
                  <a:lnTo>
                    <a:pt x="100215" y="100202"/>
                  </a:lnTo>
                  <a:lnTo>
                    <a:pt x="71292" y="133059"/>
                  </a:lnTo>
                  <a:lnTo>
                    <a:pt x="46714" y="169446"/>
                  </a:lnTo>
                  <a:lnTo>
                    <a:pt x="26888" y="208954"/>
                  </a:lnTo>
                  <a:lnTo>
                    <a:pt x="12222" y="251177"/>
                  </a:lnTo>
                  <a:lnTo>
                    <a:pt x="3123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3" y="4011764"/>
                  </a:lnTo>
                  <a:lnTo>
                    <a:pt x="12222" y="4056295"/>
                  </a:lnTo>
                  <a:lnTo>
                    <a:pt x="26888" y="4098520"/>
                  </a:lnTo>
                  <a:lnTo>
                    <a:pt x="46714" y="4138032"/>
                  </a:lnTo>
                  <a:lnTo>
                    <a:pt x="71292" y="4174421"/>
                  </a:lnTo>
                  <a:lnTo>
                    <a:pt x="100215" y="4207281"/>
                  </a:lnTo>
                  <a:lnTo>
                    <a:pt x="133075" y="4236204"/>
                  </a:lnTo>
                  <a:lnTo>
                    <a:pt x="169465" y="4260782"/>
                  </a:lnTo>
                  <a:lnTo>
                    <a:pt x="208976" y="4280608"/>
                  </a:lnTo>
                  <a:lnTo>
                    <a:pt x="251201" y="4295274"/>
                  </a:lnTo>
                  <a:lnTo>
                    <a:pt x="295732" y="4304373"/>
                  </a:lnTo>
                  <a:lnTo>
                    <a:pt x="342163" y="4307497"/>
                  </a:lnTo>
                  <a:lnTo>
                    <a:pt x="1710791" y="4307497"/>
                  </a:lnTo>
                  <a:lnTo>
                    <a:pt x="1757221" y="4304373"/>
                  </a:lnTo>
                  <a:lnTo>
                    <a:pt x="1801751" y="4295274"/>
                  </a:lnTo>
                  <a:lnTo>
                    <a:pt x="1843974" y="4280608"/>
                  </a:lnTo>
                  <a:lnTo>
                    <a:pt x="1883483" y="4260782"/>
                  </a:lnTo>
                  <a:lnTo>
                    <a:pt x="1919869" y="4236204"/>
                  </a:lnTo>
                  <a:lnTo>
                    <a:pt x="1952726" y="4207281"/>
                  </a:lnTo>
                  <a:lnTo>
                    <a:pt x="1981646" y="4174421"/>
                  </a:lnTo>
                  <a:lnTo>
                    <a:pt x="2006221" y="4138032"/>
                  </a:lnTo>
                  <a:lnTo>
                    <a:pt x="2026045" y="4098520"/>
                  </a:lnTo>
                  <a:lnTo>
                    <a:pt x="2040709" y="4056295"/>
                  </a:lnTo>
                  <a:lnTo>
                    <a:pt x="2049806" y="4011764"/>
                  </a:lnTo>
                  <a:lnTo>
                    <a:pt x="2052929" y="3965333"/>
                  </a:lnTo>
                  <a:lnTo>
                    <a:pt x="2052929" y="342138"/>
                  </a:lnTo>
                  <a:lnTo>
                    <a:pt x="2049806" y="295708"/>
                  </a:lnTo>
                  <a:lnTo>
                    <a:pt x="2040709" y="251177"/>
                  </a:lnTo>
                  <a:lnTo>
                    <a:pt x="2026045" y="208954"/>
                  </a:lnTo>
                  <a:lnTo>
                    <a:pt x="2006221" y="169446"/>
                  </a:lnTo>
                  <a:lnTo>
                    <a:pt x="1981646" y="133059"/>
                  </a:lnTo>
                  <a:lnTo>
                    <a:pt x="1952726" y="100202"/>
                  </a:lnTo>
                  <a:lnTo>
                    <a:pt x="1919869" y="71283"/>
                  </a:lnTo>
                  <a:lnTo>
                    <a:pt x="1883483" y="46707"/>
                  </a:lnTo>
                  <a:lnTo>
                    <a:pt x="1843974" y="26884"/>
                  </a:lnTo>
                  <a:lnTo>
                    <a:pt x="1801751" y="12220"/>
                  </a:lnTo>
                  <a:lnTo>
                    <a:pt x="1757221" y="3122"/>
                  </a:lnTo>
                  <a:lnTo>
                    <a:pt x="171079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0" y="342138"/>
                  </a:moveTo>
                  <a:lnTo>
                    <a:pt x="3123" y="295708"/>
                  </a:lnTo>
                  <a:lnTo>
                    <a:pt x="12222" y="251177"/>
                  </a:lnTo>
                  <a:lnTo>
                    <a:pt x="26888" y="208954"/>
                  </a:lnTo>
                  <a:lnTo>
                    <a:pt x="46714" y="169446"/>
                  </a:lnTo>
                  <a:lnTo>
                    <a:pt x="71292" y="133059"/>
                  </a:lnTo>
                  <a:lnTo>
                    <a:pt x="100215" y="100202"/>
                  </a:lnTo>
                  <a:lnTo>
                    <a:pt x="133075" y="71283"/>
                  </a:lnTo>
                  <a:lnTo>
                    <a:pt x="169465" y="46707"/>
                  </a:lnTo>
                  <a:lnTo>
                    <a:pt x="208976" y="26884"/>
                  </a:lnTo>
                  <a:lnTo>
                    <a:pt x="251201" y="12220"/>
                  </a:lnTo>
                  <a:lnTo>
                    <a:pt x="295732" y="3122"/>
                  </a:lnTo>
                  <a:lnTo>
                    <a:pt x="342163" y="0"/>
                  </a:lnTo>
                  <a:lnTo>
                    <a:pt x="1710791" y="0"/>
                  </a:lnTo>
                  <a:lnTo>
                    <a:pt x="1757221" y="3122"/>
                  </a:lnTo>
                  <a:lnTo>
                    <a:pt x="1801751" y="12220"/>
                  </a:lnTo>
                  <a:lnTo>
                    <a:pt x="1843974" y="26884"/>
                  </a:lnTo>
                  <a:lnTo>
                    <a:pt x="1883483" y="46707"/>
                  </a:lnTo>
                  <a:lnTo>
                    <a:pt x="1919869" y="71283"/>
                  </a:lnTo>
                  <a:lnTo>
                    <a:pt x="1952726" y="100202"/>
                  </a:lnTo>
                  <a:lnTo>
                    <a:pt x="1981646" y="133059"/>
                  </a:lnTo>
                  <a:lnTo>
                    <a:pt x="2006221" y="169446"/>
                  </a:lnTo>
                  <a:lnTo>
                    <a:pt x="2026045" y="208954"/>
                  </a:lnTo>
                  <a:lnTo>
                    <a:pt x="2040709" y="251177"/>
                  </a:lnTo>
                  <a:lnTo>
                    <a:pt x="2049806" y="295708"/>
                  </a:lnTo>
                  <a:lnTo>
                    <a:pt x="2052929" y="342138"/>
                  </a:lnTo>
                  <a:lnTo>
                    <a:pt x="2052929" y="3965333"/>
                  </a:lnTo>
                  <a:lnTo>
                    <a:pt x="2049806" y="4011764"/>
                  </a:lnTo>
                  <a:lnTo>
                    <a:pt x="2040709" y="4056295"/>
                  </a:lnTo>
                  <a:lnTo>
                    <a:pt x="2026045" y="4098520"/>
                  </a:lnTo>
                  <a:lnTo>
                    <a:pt x="2006221" y="4138032"/>
                  </a:lnTo>
                  <a:lnTo>
                    <a:pt x="1981646" y="4174421"/>
                  </a:lnTo>
                  <a:lnTo>
                    <a:pt x="1952726" y="4207281"/>
                  </a:lnTo>
                  <a:lnTo>
                    <a:pt x="1919869" y="4236204"/>
                  </a:lnTo>
                  <a:lnTo>
                    <a:pt x="1883483" y="4260782"/>
                  </a:lnTo>
                  <a:lnTo>
                    <a:pt x="1843974" y="4280608"/>
                  </a:lnTo>
                  <a:lnTo>
                    <a:pt x="1801751" y="4295274"/>
                  </a:lnTo>
                  <a:lnTo>
                    <a:pt x="1757221" y="4304373"/>
                  </a:lnTo>
                  <a:lnTo>
                    <a:pt x="1710791" y="4307497"/>
                  </a:lnTo>
                  <a:lnTo>
                    <a:pt x="342163" y="4307497"/>
                  </a:lnTo>
                  <a:lnTo>
                    <a:pt x="295732" y="4304373"/>
                  </a:lnTo>
                  <a:lnTo>
                    <a:pt x="251201" y="4295274"/>
                  </a:lnTo>
                  <a:lnTo>
                    <a:pt x="208976" y="4280608"/>
                  </a:lnTo>
                  <a:lnTo>
                    <a:pt x="169465" y="4260782"/>
                  </a:lnTo>
                  <a:lnTo>
                    <a:pt x="133075" y="4236204"/>
                  </a:lnTo>
                  <a:lnTo>
                    <a:pt x="100215" y="4207281"/>
                  </a:lnTo>
                  <a:lnTo>
                    <a:pt x="71292" y="4174421"/>
                  </a:lnTo>
                  <a:lnTo>
                    <a:pt x="46714" y="4138032"/>
                  </a:lnTo>
                  <a:lnTo>
                    <a:pt x="26888" y="4098520"/>
                  </a:lnTo>
                  <a:lnTo>
                    <a:pt x="12222" y="4056295"/>
                  </a:lnTo>
                  <a:lnTo>
                    <a:pt x="3123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258190" y="0"/>
                  </a:moveTo>
                  <a:lnTo>
                    <a:pt x="211773" y="4026"/>
                  </a:lnTo>
                  <a:lnTo>
                    <a:pt x="168089" y="15635"/>
                  </a:lnTo>
                  <a:lnTo>
                    <a:pt x="127865" y="34120"/>
                  </a:lnTo>
                  <a:lnTo>
                    <a:pt x="91831" y="58777"/>
                  </a:lnTo>
                  <a:lnTo>
                    <a:pt x="60714" y="88900"/>
                  </a:lnTo>
                  <a:lnTo>
                    <a:pt x="35244" y="123782"/>
                  </a:lnTo>
                  <a:lnTo>
                    <a:pt x="16150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50" y="337152"/>
                  </a:lnTo>
                  <a:lnTo>
                    <a:pt x="35244" y="376089"/>
                  </a:lnTo>
                  <a:lnTo>
                    <a:pt x="60714" y="410972"/>
                  </a:lnTo>
                  <a:lnTo>
                    <a:pt x="91831" y="441094"/>
                  </a:lnTo>
                  <a:lnTo>
                    <a:pt x="127865" y="465751"/>
                  </a:lnTo>
                  <a:lnTo>
                    <a:pt x="168089" y="484236"/>
                  </a:lnTo>
                  <a:lnTo>
                    <a:pt x="211773" y="495845"/>
                  </a:lnTo>
                  <a:lnTo>
                    <a:pt x="258190" y="499872"/>
                  </a:lnTo>
                  <a:lnTo>
                    <a:pt x="304570" y="495845"/>
                  </a:lnTo>
                  <a:lnTo>
                    <a:pt x="348225" y="484236"/>
                  </a:lnTo>
                  <a:lnTo>
                    <a:pt x="388427" y="465751"/>
                  </a:lnTo>
                  <a:lnTo>
                    <a:pt x="424445" y="441094"/>
                  </a:lnTo>
                  <a:lnTo>
                    <a:pt x="455551" y="410972"/>
                  </a:lnTo>
                  <a:lnTo>
                    <a:pt x="481014" y="376089"/>
                  </a:lnTo>
                  <a:lnTo>
                    <a:pt x="500106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6" y="162719"/>
                  </a:lnTo>
                  <a:lnTo>
                    <a:pt x="481014" y="123782"/>
                  </a:lnTo>
                  <a:lnTo>
                    <a:pt x="455551" y="88900"/>
                  </a:lnTo>
                  <a:lnTo>
                    <a:pt x="424445" y="58777"/>
                  </a:lnTo>
                  <a:lnTo>
                    <a:pt x="388427" y="34120"/>
                  </a:lnTo>
                  <a:lnTo>
                    <a:pt x="348225" y="15635"/>
                  </a:lnTo>
                  <a:lnTo>
                    <a:pt x="304570" y="4026"/>
                  </a:lnTo>
                  <a:lnTo>
                    <a:pt x="25819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50" y="162719"/>
                  </a:lnTo>
                  <a:lnTo>
                    <a:pt x="35244" y="123782"/>
                  </a:lnTo>
                  <a:lnTo>
                    <a:pt x="60714" y="88900"/>
                  </a:lnTo>
                  <a:lnTo>
                    <a:pt x="91831" y="58777"/>
                  </a:lnTo>
                  <a:lnTo>
                    <a:pt x="127865" y="34120"/>
                  </a:lnTo>
                  <a:lnTo>
                    <a:pt x="168089" y="15635"/>
                  </a:lnTo>
                  <a:lnTo>
                    <a:pt x="211773" y="4026"/>
                  </a:lnTo>
                  <a:lnTo>
                    <a:pt x="258190" y="0"/>
                  </a:lnTo>
                  <a:lnTo>
                    <a:pt x="304570" y="4026"/>
                  </a:lnTo>
                  <a:lnTo>
                    <a:pt x="348225" y="15635"/>
                  </a:lnTo>
                  <a:lnTo>
                    <a:pt x="388427" y="34120"/>
                  </a:lnTo>
                  <a:lnTo>
                    <a:pt x="424445" y="58777"/>
                  </a:lnTo>
                  <a:lnTo>
                    <a:pt x="455551" y="88900"/>
                  </a:lnTo>
                  <a:lnTo>
                    <a:pt x="481014" y="123782"/>
                  </a:lnTo>
                  <a:lnTo>
                    <a:pt x="500106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6" y="337152"/>
                  </a:lnTo>
                  <a:lnTo>
                    <a:pt x="481014" y="376089"/>
                  </a:lnTo>
                  <a:lnTo>
                    <a:pt x="455551" y="410972"/>
                  </a:lnTo>
                  <a:lnTo>
                    <a:pt x="424445" y="441094"/>
                  </a:lnTo>
                  <a:lnTo>
                    <a:pt x="388427" y="465751"/>
                  </a:lnTo>
                  <a:lnTo>
                    <a:pt x="348225" y="484236"/>
                  </a:lnTo>
                  <a:lnTo>
                    <a:pt x="304570" y="495845"/>
                  </a:lnTo>
                  <a:lnTo>
                    <a:pt x="258190" y="499872"/>
                  </a:lnTo>
                  <a:lnTo>
                    <a:pt x="211773" y="495845"/>
                  </a:lnTo>
                  <a:lnTo>
                    <a:pt x="168089" y="484236"/>
                  </a:lnTo>
                  <a:lnTo>
                    <a:pt x="127865" y="465751"/>
                  </a:lnTo>
                  <a:lnTo>
                    <a:pt x="91831" y="441094"/>
                  </a:lnTo>
                  <a:lnTo>
                    <a:pt x="60714" y="410972"/>
                  </a:lnTo>
                  <a:lnTo>
                    <a:pt x="35244" y="376089"/>
                  </a:lnTo>
                  <a:lnTo>
                    <a:pt x="16150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97227" y="1476883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246C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4155" y="2268854"/>
            <a:ext cx="1276350" cy="410209"/>
            <a:chOff x="1094155" y="2268854"/>
            <a:chExt cx="1276350" cy="410209"/>
          </a:xfrm>
        </p:grpSpPr>
        <p:sp>
          <p:nvSpPr>
            <p:cNvPr id="10" name="object 10"/>
            <p:cNvSpPr/>
            <p:nvPr/>
          </p:nvSpPr>
          <p:spPr>
            <a:xfrm>
              <a:off x="1098918" y="2273617"/>
              <a:ext cx="1266825" cy="400685"/>
            </a:xfrm>
            <a:custGeom>
              <a:avLst/>
              <a:gdLst/>
              <a:ahLst/>
              <a:cxnLst/>
              <a:rect l="l" t="t" r="r" b="b"/>
              <a:pathLst>
                <a:path w="1266825" h="400685">
                  <a:moveTo>
                    <a:pt x="1266698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266698" y="400113"/>
                  </a:lnTo>
                  <a:lnTo>
                    <a:pt x="1266698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918" y="2273617"/>
              <a:ext cx="1266825" cy="400685"/>
            </a:xfrm>
            <a:custGeom>
              <a:avLst/>
              <a:gdLst/>
              <a:ahLst/>
              <a:cxnLst/>
              <a:rect l="l" t="t" r="r" b="b"/>
              <a:pathLst>
                <a:path w="1266825" h="400685">
                  <a:moveTo>
                    <a:pt x="0" y="400113"/>
                  </a:moveTo>
                  <a:lnTo>
                    <a:pt x="1266698" y="400113"/>
                  </a:lnTo>
                  <a:lnTo>
                    <a:pt x="1266698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81506" y="2294382"/>
            <a:ext cx="1101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672" y="2897263"/>
            <a:ext cx="1913255" cy="2907030"/>
            <a:chOff x="808672" y="2897263"/>
            <a:chExt cx="1913255" cy="2907030"/>
          </a:xfrm>
        </p:grpSpPr>
        <p:sp>
          <p:nvSpPr>
            <p:cNvPr id="14" name="object 14"/>
            <p:cNvSpPr/>
            <p:nvPr/>
          </p:nvSpPr>
          <p:spPr>
            <a:xfrm>
              <a:off x="815022" y="2903613"/>
              <a:ext cx="1900555" cy="2894330"/>
            </a:xfrm>
            <a:custGeom>
              <a:avLst/>
              <a:gdLst/>
              <a:ahLst/>
              <a:cxnLst/>
              <a:rect l="l" t="t" r="r" b="b"/>
              <a:pathLst>
                <a:path w="1900555" h="2894329">
                  <a:moveTo>
                    <a:pt x="1900047" y="0"/>
                  </a:moveTo>
                  <a:lnTo>
                    <a:pt x="0" y="0"/>
                  </a:lnTo>
                  <a:lnTo>
                    <a:pt x="0" y="2894076"/>
                  </a:lnTo>
                  <a:lnTo>
                    <a:pt x="1900047" y="2894076"/>
                  </a:lnTo>
                  <a:lnTo>
                    <a:pt x="190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5022" y="2903613"/>
              <a:ext cx="1900555" cy="2894330"/>
            </a:xfrm>
            <a:custGeom>
              <a:avLst/>
              <a:gdLst/>
              <a:ahLst/>
              <a:cxnLst/>
              <a:rect l="l" t="t" r="r" b="b"/>
              <a:pathLst>
                <a:path w="1900555" h="2894329">
                  <a:moveTo>
                    <a:pt x="0" y="2894076"/>
                  </a:moveTo>
                  <a:lnTo>
                    <a:pt x="1900047" y="2894076"/>
                  </a:lnTo>
                  <a:lnTo>
                    <a:pt x="1900047" y="0"/>
                  </a:lnTo>
                  <a:lnTo>
                    <a:pt x="0" y="0"/>
                  </a:lnTo>
                  <a:lnTo>
                    <a:pt x="0" y="2894076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5022" y="2903613"/>
            <a:ext cx="1900555" cy="28943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6700" marR="312420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Complaint/ 	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1286" y="1371091"/>
            <a:ext cx="2110105" cy="4615180"/>
            <a:chOff x="2931286" y="1371091"/>
            <a:chExt cx="2110105" cy="4615180"/>
          </a:xfrm>
        </p:grpSpPr>
        <p:sp>
          <p:nvSpPr>
            <p:cNvPr id="18" name="object 18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20" y="4304373"/>
                  </a:lnTo>
                  <a:lnTo>
                    <a:pt x="1801733" y="4295274"/>
                  </a:lnTo>
                  <a:lnTo>
                    <a:pt x="1843946" y="4280608"/>
                  </a:lnTo>
                  <a:lnTo>
                    <a:pt x="1883452" y="4260782"/>
                  </a:lnTo>
                  <a:lnTo>
                    <a:pt x="1919841" y="4236204"/>
                  </a:lnTo>
                  <a:lnTo>
                    <a:pt x="1952704" y="4207281"/>
                  </a:lnTo>
                  <a:lnTo>
                    <a:pt x="1981633" y="4174421"/>
                  </a:lnTo>
                  <a:lnTo>
                    <a:pt x="2006219" y="4138032"/>
                  </a:lnTo>
                  <a:lnTo>
                    <a:pt x="2026052" y="4098520"/>
                  </a:lnTo>
                  <a:lnTo>
                    <a:pt x="2040725" y="4056295"/>
                  </a:lnTo>
                  <a:lnTo>
                    <a:pt x="2049829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29" y="4011764"/>
                  </a:lnTo>
                  <a:lnTo>
                    <a:pt x="2040725" y="4056295"/>
                  </a:lnTo>
                  <a:lnTo>
                    <a:pt x="2026052" y="4098520"/>
                  </a:lnTo>
                  <a:lnTo>
                    <a:pt x="2006219" y="4138032"/>
                  </a:lnTo>
                  <a:lnTo>
                    <a:pt x="1981633" y="4174421"/>
                  </a:lnTo>
                  <a:lnTo>
                    <a:pt x="1952704" y="4207281"/>
                  </a:lnTo>
                  <a:lnTo>
                    <a:pt x="1919841" y="4236204"/>
                  </a:lnTo>
                  <a:lnTo>
                    <a:pt x="1883452" y="4260782"/>
                  </a:lnTo>
                  <a:lnTo>
                    <a:pt x="1843946" y="4280608"/>
                  </a:lnTo>
                  <a:lnTo>
                    <a:pt x="1801733" y="4295274"/>
                  </a:lnTo>
                  <a:lnTo>
                    <a:pt x="1757220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44976" y="1476883"/>
            <a:ext cx="151066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2060"/>
              </a:spcBef>
            </a:pP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INITIAL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34664" y="2891421"/>
            <a:ext cx="1900555" cy="2906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7335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33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Jurisdiction</a:t>
            </a:r>
            <a:endParaRPr sz="1800" dirty="0">
              <a:latin typeface="Calibri"/>
              <a:cs typeface="Calibri"/>
            </a:endParaRPr>
          </a:p>
          <a:p>
            <a:pPr marL="267335" indent="-175895">
              <a:lnSpc>
                <a:spcPct val="100000"/>
              </a:lnSpc>
              <a:buFont typeface="Wingdings"/>
              <a:buChar char=""/>
              <a:tabLst>
                <a:tab pos="26733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Dismissal</a:t>
            </a:r>
            <a:endParaRPr sz="1800" dirty="0">
              <a:latin typeface="Calibri"/>
              <a:cs typeface="Calibri"/>
            </a:endParaRPr>
          </a:p>
          <a:p>
            <a:pPr marL="267335" marR="600075" indent="-175895">
              <a:lnSpc>
                <a:spcPct val="100000"/>
              </a:lnSpc>
              <a:buFont typeface="Wingdings"/>
              <a:buChar char=""/>
              <a:tabLst>
                <a:tab pos="26860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Supportive 	Measures</a:t>
            </a:r>
            <a:endParaRPr sz="1800" dirty="0">
              <a:latin typeface="Calibri"/>
              <a:cs typeface="Calibri"/>
            </a:endParaRPr>
          </a:p>
          <a:p>
            <a:pPr marL="267335" marR="586105" indent="-175895">
              <a:lnSpc>
                <a:spcPct val="100000"/>
              </a:lnSpc>
              <a:buFont typeface="Wingdings"/>
              <a:buChar char=""/>
              <a:tabLst>
                <a:tab pos="26860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Emergency 	Removal</a:t>
            </a:r>
            <a:endParaRPr sz="1800" dirty="0">
              <a:latin typeface="Calibri"/>
              <a:cs typeface="Calibri"/>
            </a:endParaRPr>
          </a:p>
          <a:p>
            <a:pPr marL="267335" indent="-175895">
              <a:lnSpc>
                <a:spcPct val="100000"/>
              </a:lnSpc>
              <a:buFont typeface="Wingdings"/>
              <a:buChar char=""/>
              <a:tabLst>
                <a:tab pos="267335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Referral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Another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1800" dirty="0">
              <a:latin typeface="Calibri"/>
              <a:cs typeface="Calibri"/>
            </a:endParaRPr>
          </a:p>
          <a:p>
            <a:pPr marL="267335" marR="95885" indent="-1758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860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Informal/Formal 	Resolution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36260" y="1371091"/>
            <a:ext cx="2110105" cy="4615180"/>
            <a:chOff x="5136260" y="1371091"/>
            <a:chExt cx="2110105" cy="4615180"/>
          </a:xfrm>
        </p:grpSpPr>
        <p:sp>
          <p:nvSpPr>
            <p:cNvPr id="25" name="object 25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46" y="4304373"/>
                  </a:lnTo>
                  <a:lnTo>
                    <a:pt x="1801777" y="4295274"/>
                  </a:lnTo>
                  <a:lnTo>
                    <a:pt x="1844000" y="4280608"/>
                  </a:lnTo>
                  <a:lnTo>
                    <a:pt x="1883508" y="4260782"/>
                  </a:lnTo>
                  <a:lnTo>
                    <a:pt x="1919895" y="4236204"/>
                  </a:lnTo>
                  <a:lnTo>
                    <a:pt x="1952751" y="4207281"/>
                  </a:lnTo>
                  <a:lnTo>
                    <a:pt x="1981671" y="4174421"/>
                  </a:lnTo>
                  <a:lnTo>
                    <a:pt x="2006247" y="4138032"/>
                  </a:lnTo>
                  <a:lnTo>
                    <a:pt x="2026070" y="4098520"/>
                  </a:lnTo>
                  <a:lnTo>
                    <a:pt x="2040734" y="4056295"/>
                  </a:lnTo>
                  <a:lnTo>
                    <a:pt x="2049832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32" y="295708"/>
                  </a:lnTo>
                  <a:lnTo>
                    <a:pt x="2040734" y="251177"/>
                  </a:lnTo>
                  <a:lnTo>
                    <a:pt x="2026070" y="208954"/>
                  </a:lnTo>
                  <a:lnTo>
                    <a:pt x="2006247" y="169446"/>
                  </a:lnTo>
                  <a:lnTo>
                    <a:pt x="1981671" y="133059"/>
                  </a:lnTo>
                  <a:lnTo>
                    <a:pt x="1952752" y="100202"/>
                  </a:lnTo>
                  <a:lnTo>
                    <a:pt x="1919895" y="71283"/>
                  </a:lnTo>
                  <a:lnTo>
                    <a:pt x="1883508" y="46707"/>
                  </a:lnTo>
                  <a:lnTo>
                    <a:pt x="1844000" y="26884"/>
                  </a:lnTo>
                  <a:lnTo>
                    <a:pt x="1801777" y="12220"/>
                  </a:lnTo>
                  <a:lnTo>
                    <a:pt x="1757246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46" y="3122"/>
                  </a:lnTo>
                  <a:lnTo>
                    <a:pt x="1801777" y="12220"/>
                  </a:lnTo>
                  <a:lnTo>
                    <a:pt x="1844000" y="26884"/>
                  </a:lnTo>
                  <a:lnTo>
                    <a:pt x="1883508" y="46707"/>
                  </a:lnTo>
                  <a:lnTo>
                    <a:pt x="1919895" y="71283"/>
                  </a:lnTo>
                  <a:lnTo>
                    <a:pt x="1952752" y="100202"/>
                  </a:lnTo>
                  <a:lnTo>
                    <a:pt x="1981671" y="133059"/>
                  </a:lnTo>
                  <a:lnTo>
                    <a:pt x="2006247" y="169446"/>
                  </a:lnTo>
                  <a:lnTo>
                    <a:pt x="2026070" y="208954"/>
                  </a:lnTo>
                  <a:lnTo>
                    <a:pt x="2040734" y="251177"/>
                  </a:lnTo>
                  <a:lnTo>
                    <a:pt x="2049832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32" y="4011764"/>
                  </a:lnTo>
                  <a:lnTo>
                    <a:pt x="2040734" y="4056295"/>
                  </a:lnTo>
                  <a:lnTo>
                    <a:pt x="2026070" y="4098520"/>
                  </a:lnTo>
                  <a:lnTo>
                    <a:pt x="2006247" y="4138032"/>
                  </a:lnTo>
                  <a:lnTo>
                    <a:pt x="1981671" y="4174421"/>
                  </a:lnTo>
                  <a:lnTo>
                    <a:pt x="1952751" y="4207281"/>
                  </a:lnTo>
                  <a:lnTo>
                    <a:pt x="1919895" y="4236204"/>
                  </a:lnTo>
                  <a:lnTo>
                    <a:pt x="1883508" y="4260782"/>
                  </a:lnTo>
                  <a:lnTo>
                    <a:pt x="1844000" y="4280608"/>
                  </a:lnTo>
                  <a:lnTo>
                    <a:pt x="1801777" y="4295274"/>
                  </a:lnTo>
                  <a:lnTo>
                    <a:pt x="1757246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17716" y="1476883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1574" y="1984451"/>
            <a:ext cx="1948180" cy="717550"/>
            <a:chOff x="5231574" y="1984451"/>
            <a:chExt cx="1948180" cy="717550"/>
          </a:xfrm>
        </p:grpSpPr>
        <p:sp>
          <p:nvSpPr>
            <p:cNvPr id="31" name="object 31"/>
            <p:cNvSpPr/>
            <p:nvPr/>
          </p:nvSpPr>
          <p:spPr>
            <a:xfrm>
              <a:off x="5236336" y="1989213"/>
              <a:ext cx="1938655" cy="708025"/>
            </a:xfrm>
            <a:custGeom>
              <a:avLst/>
              <a:gdLst/>
              <a:ahLst/>
              <a:cxnLst/>
              <a:rect l="l" t="t" r="r" b="b"/>
              <a:pathLst>
                <a:path w="1938654" h="708025">
                  <a:moveTo>
                    <a:pt x="1938401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1938401" y="707885"/>
                  </a:lnTo>
                  <a:lnTo>
                    <a:pt x="193840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36336" y="1989213"/>
              <a:ext cx="1938655" cy="708025"/>
            </a:xfrm>
            <a:custGeom>
              <a:avLst/>
              <a:gdLst/>
              <a:ahLst/>
              <a:cxnLst/>
              <a:rect l="l" t="t" r="r" b="b"/>
              <a:pathLst>
                <a:path w="1938654" h="708025">
                  <a:moveTo>
                    <a:pt x="0" y="707885"/>
                  </a:moveTo>
                  <a:lnTo>
                    <a:pt x="1938401" y="707885"/>
                  </a:lnTo>
                  <a:lnTo>
                    <a:pt x="1938401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22570" y="2012695"/>
            <a:ext cx="17672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FORMAL INVESTIGATION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3289" y="2885071"/>
            <a:ext cx="1913255" cy="2919095"/>
            <a:chOff x="5233289" y="2885071"/>
            <a:chExt cx="1913255" cy="2919095"/>
          </a:xfrm>
        </p:grpSpPr>
        <p:sp>
          <p:nvSpPr>
            <p:cNvPr id="35" name="object 35"/>
            <p:cNvSpPr/>
            <p:nvPr/>
          </p:nvSpPr>
          <p:spPr>
            <a:xfrm>
              <a:off x="5239639" y="2891421"/>
              <a:ext cx="1900555" cy="2906395"/>
            </a:xfrm>
            <a:custGeom>
              <a:avLst/>
              <a:gdLst/>
              <a:ahLst/>
              <a:cxnLst/>
              <a:rect l="l" t="t" r="r" b="b"/>
              <a:pathLst>
                <a:path w="1900554" h="2906395">
                  <a:moveTo>
                    <a:pt x="1900047" y="0"/>
                  </a:moveTo>
                  <a:lnTo>
                    <a:pt x="0" y="0"/>
                  </a:lnTo>
                  <a:lnTo>
                    <a:pt x="0" y="2906268"/>
                  </a:lnTo>
                  <a:lnTo>
                    <a:pt x="1900047" y="2906268"/>
                  </a:lnTo>
                  <a:lnTo>
                    <a:pt x="190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39639" y="2891421"/>
              <a:ext cx="1900555" cy="2906395"/>
            </a:xfrm>
            <a:custGeom>
              <a:avLst/>
              <a:gdLst/>
              <a:ahLst/>
              <a:cxnLst/>
              <a:rect l="l" t="t" r="r" b="b"/>
              <a:pathLst>
                <a:path w="1900554" h="2906395">
                  <a:moveTo>
                    <a:pt x="0" y="2906268"/>
                  </a:moveTo>
                  <a:lnTo>
                    <a:pt x="1900047" y="2906268"/>
                  </a:lnTo>
                  <a:lnTo>
                    <a:pt x="1900047" y="0"/>
                  </a:lnTo>
                  <a:lnTo>
                    <a:pt x="0" y="0"/>
                  </a:lnTo>
                  <a:lnTo>
                    <a:pt x="0" y="2906268"/>
                  </a:lnTo>
                  <a:close/>
                </a:path>
              </a:pathLst>
            </a:custGeom>
            <a:ln w="12699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39639" y="2891421"/>
            <a:ext cx="1900555" cy="29063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2255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Interviews</a:t>
            </a:r>
            <a:endParaRPr sz="1800" dirty="0">
              <a:latin typeface="Calibri"/>
              <a:cs typeface="Calibri"/>
            </a:endParaRPr>
          </a:p>
          <a:p>
            <a:pPr marL="262255" marR="683895" indent="-170815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Evidence Collection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18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Review/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Comment</a:t>
            </a:r>
            <a:endParaRPr sz="1800" dirty="0">
              <a:latin typeface="Calibri"/>
              <a:cs typeface="Calibri"/>
            </a:endParaRPr>
          </a:p>
          <a:p>
            <a:pPr marL="261620" indent="-169545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18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0031" y="1347724"/>
            <a:ext cx="2110105" cy="4615180"/>
            <a:chOff x="7360031" y="1347724"/>
            <a:chExt cx="2110105" cy="4615180"/>
          </a:xfrm>
        </p:grpSpPr>
        <p:sp>
          <p:nvSpPr>
            <p:cNvPr id="39" name="object 39"/>
            <p:cNvSpPr/>
            <p:nvPr/>
          </p:nvSpPr>
          <p:spPr>
            <a:xfrm>
              <a:off x="7388606" y="162648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270"/>
                  </a:lnTo>
                  <a:lnTo>
                    <a:pt x="3122" y="4011700"/>
                  </a:lnTo>
                  <a:lnTo>
                    <a:pt x="12220" y="4056232"/>
                  </a:lnTo>
                  <a:lnTo>
                    <a:pt x="26884" y="4098457"/>
                  </a:lnTo>
                  <a:lnTo>
                    <a:pt x="46707" y="4137968"/>
                  </a:lnTo>
                  <a:lnTo>
                    <a:pt x="71283" y="4174357"/>
                  </a:lnTo>
                  <a:lnTo>
                    <a:pt x="100203" y="4207217"/>
                  </a:lnTo>
                  <a:lnTo>
                    <a:pt x="133059" y="4236140"/>
                  </a:lnTo>
                  <a:lnTo>
                    <a:pt x="169446" y="4260719"/>
                  </a:lnTo>
                  <a:lnTo>
                    <a:pt x="208954" y="4280545"/>
                  </a:lnTo>
                  <a:lnTo>
                    <a:pt x="251177" y="4295211"/>
                  </a:lnTo>
                  <a:lnTo>
                    <a:pt x="295708" y="4304310"/>
                  </a:lnTo>
                  <a:lnTo>
                    <a:pt x="342138" y="4307433"/>
                  </a:lnTo>
                  <a:lnTo>
                    <a:pt x="1710817" y="4307433"/>
                  </a:lnTo>
                  <a:lnTo>
                    <a:pt x="1757220" y="4304310"/>
                  </a:lnTo>
                  <a:lnTo>
                    <a:pt x="1801733" y="4295211"/>
                  </a:lnTo>
                  <a:lnTo>
                    <a:pt x="1843946" y="4280545"/>
                  </a:lnTo>
                  <a:lnTo>
                    <a:pt x="1883452" y="4260719"/>
                  </a:lnTo>
                  <a:lnTo>
                    <a:pt x="1919841" y="4236140"/>
                  </a:lnTo>
                  <a:lnTo>
                    <a:pt x="1952704" y="4207217"/>
                  </a:lnTo>
                  <a:lnTo>
                    <a:pt x="1981633" y="4174357"/>
                  </a:lnTo>
                  <a:lnTo>
                    <a:pt x="2006219" y="4137968"/>
                  </a:lnTo>
                  <a:lnTo>
                    <a:pt x="2026052" y="4098457"/>
                  </a:lnTo>
                  <a:lnTo>
                    <a:pt x="2040725" y="4056232"/>
                  </a:lnTo>
                  <a:lnTo>
                    <a:pt x="2049829" y="4011700"/>
                  </a:lnTo>
                  <a:lnTo>
                    <a:pt x="2052955" y="3965270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88606" y="162648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270"/>
                  </a:lnTo>
                  <a:lnTo>
                    <a:pt x="2049829" y="4011700"/>
                  </a:lnTo>
                  <a:lnTo>
                    <a:pt x="2040725" y="4056232"/>
                  </a:lnTo>
                  <a:lnTo>
                    <a:pt x="2026052" y="4098457"/>
                  </a:lnTo>
                  <a:lnTo>
                    <a:pt x="2006219" y="4137968"/>
                  </a:lnTo>
                  <a:lnTo>
                    <a:pt x="1981633" y="4174357"/>
                  </a:lnTo>
                  <a:lnTo>
                    <a:pt x="1952704" y="4207217"/>
                  </a:lnTo>
                  <a:lnTo>
                    <a:pt x="1919841" y="4236140"/>
                  </a:lnTo>
                  <a:lnTo>
                    <a:pt x="1883452" y="4260719"/>
                  </a:lnTo>
                  <a:lnTo>
                    <a:pt x="1843946" y="4280545"/>
                  </a:lnTo>
                  <a:lnTo>
                    <a:pt x="1801733" y="4295211"/>
                  </a:lnTo>
                  <a:lnTo>
                    <a:pt x="1757220" y="4304310"/>
                  </a:lnTo>
                  <a:lnTo>
                    <a:pt x="1710817" y="4307433"/>
                  </a:lnTo>
                  <a:lnTo>
                    <a:pt x="342138" y="4307433"/>
                  </a:lnTo>
                  <a:lnTo>
                    <a:pt x="295708" y="4304310"/>
                  </a:lnTo>
                  <a:lnTo>
                    <a:pt x="251177" y="4295211"/>
                  </a:lnTo>
                  <a:lnTo>
                    <a:pt x="208954" y="4280545"/>
                  </a:lnTo>
                  <a:lnTo>
                    <a:pt x="169446" y="4260719"/>
                  </a:lnTo>
                  <a:lnTo>
                    <a:pt x="133059" y="4236140"/>
                  </a:lnTo>
                  <a:lnTo>
                    <a:pt x="100203" y="4207217"/>
                  </a:lnTo>
                  <a:lnTo>
                    <a:pt x="71283" y="4174357"/>
                  </a:lnTo>
                  <a:lnTo>
                    <a:pt x="46707" y="4137968"/>
                  </a:lnTo>
                  <a:lnTo>
                    <a:pt x="26884" y="4098457"/>
                  </a:lnTo>
                  <a:lnTo>
                    <a:pt x="12220" y="4056232"/>
                  </a:lnTo>
                  <a:lnTo>
                    <a:pt x="3122" y="4011700"/>
                  </a:lnTo>
                  <a:lnTo>
                    <a:pt x="0" y="3965270"/>
                  </a:lnTo>
                  <a:lnTo>
                    <a:pt x="0" y="342138"/>
                  </a:lnTo>
                  <a:close/>
                </a:path>
              </a:pathLst>
            </a:custGeom>
            <a:ln w="57149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56956" y="136677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6956" y="136677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341868" y="145338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5727" y="1985848"/>
            <a:ext cx="1366520" cy="717550"/>
            <a:chOff x="7725727" y="1985848"/>
            <a:chExt cx="1366520" cy="717550"/>
          </a:xfrm>
        </p:grpSpPr>
        <p:sp>
          <p:nvSpPr>
            <p:cNvPr id="45" name="object 45"/>
            <p:cNvSpPr/>
            <p:nvPr/>
          </p:nvSpPr>
          <p:spPr>
            <a:xfrm>
              <a:off x="7730490" y="1990610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1356486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1356486" y="707885"/>
                  </a:lnTo>
                  <a:lnTo>
                    <a:pt x="1356486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30490" y="1990610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0" y="707885"/>
                  </a:moveTo>
                  <a:lnTo>
                    <a:pt x="1356486" y="707885"/>
                  </a:lnTo>
                  <a:lnTo>
                    <a:pt x="1356486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9525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815198" y="2014220"/>
            <a:ext cx="1189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DECISION-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47786" y="2319020"/>
            <a:ext cx="923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3408" y="2916758"/>
            <a:ext cx="1900555" cy="2858135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67970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endParaRPr sz="1800" dirty="0">
              <a:latin typeface="Calibri"/>
              <a:cs typeface="Calibri"/>
            </a:endParaRPr>
          </a:p>
          <a:p>
            <a:pPr marL="267970" marR="527685" indent="-175895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Credibility 	Assessment</a:t>
            </a:r>
            <a:endParaRPr sz="1800" dirty="0">
              <a:latin typeface="Calibri"/>
              <a:cs typeface="Calibri"/>
            </a:endParaRPr>
          </a:p>
          <a:p>
            <a:pPr marL="267970" marR="270510" indent="-175895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 	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  <a:p>
            <a:pPr marL="267970" indent="-175895">
              <a:lnSpc>
                <a:spcPct val="100000"/>
              </a:lnSpc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endParaRPr sz="1800" dirty="0">
              <a:latin typeface="Calibri"/>
              <a:cs typeface="Calibri"/>
            </a:endParaRPr>
          </a:p>
          <a:p>
            <a:pPr marL="267970" indent="-175895">
              <a:lnSpc>
                <a:spcPct val="100000"/>
              </a:lnSpc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Remedies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7743" y="1364741"/>
            <a:ext cx="2110105" cy="4615180"/>
            <a:chOff x="9627743" y="1364741"/>
            <a:chExt cx="2110105" cy="4615180"/>
          </a:xfrm>
        </p:grpSpPr>
        <p:sp>
          <p:nvSpPr>
            <p:cNvPr id="51" name="object 51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46"/>
                  </a:lnTo>
                  <a:lnTo>
                    <a:pt x="3122" y="4011776"/>
                  </a:lnTo>
                  <a:lnTo>
                    <a:pt x="12220" y="4056308"/>
                  </a:lnTo>
                  <a:lnTo>
                    <a:pt x="26884" y="4098533"/>
                  </a:lnTo>
                  <a:lnTo>
                    <a:pt x="46707" y="4138044"/>
                  </a:lnTo>
                  <a:lnTo>
                    <a:pt x="71283" y="4174434"/>
                  </a:lnTo>
                  <a:lnTo>
                    <a:pt x="100203" y="4207294"/>
                  </a:lnTo>
                  <a:lnTo>
                    <a:pt x="133059" y="4236217"/>
                  </a:lnTo>
                  <a:lnTo>
                    <a:pt x="169446" y="4260795"/>
                  </a:lnTo>
                  <a:lnTo>
                    <a:pt x="208954" y="4280621"/>
                  </a:lnTo>
                  <a:lnTo>
                    <a:pt x="251177" y="4295287"/>
                  </a:lnTo>
                  <a:lnTo>
                    <a:pt x="295708" y="4304386"/>
                  </a:lnTo>
                  <a:lnTo>
                    <a:pt x="342138" y="4307509"/>
                  </a:lnTo>
                  <a:lnTo>
                    <a:pt x="1710817" y="4307509"/>
                  </a:lnTo>
                  <a:lnTo>
                    <a:pt x="1757220" y="4304386"/>
                  </a:lnTo>
                  <a:lnTo>
                    <a:pt x="1801733" y="4295287"/>
                  </a:lnTo>
                  <a:lnTo>
                    <a:pt x="1843946" y="4280621"/>
                  </a:lnTo>
                  <a:lnTo>
                    <a:pt x="1883452" y="4260795"/>
                  </a:lnTo>
                  <a:lnTo>
                    <a:pt x="1919841" y="4236217"/>
                  </a:lnTo>
                  <a:lnTo>
                    <a:pt x="1952704" y="4207294"/>
                  </a:lnTo>
                  <a:lnTo>
                    <a:pt x="1981633" y="4174434"/>
                  </a:lnTo>
                  <a:lnTo>
                    <a:pt x="2006219" y="4138044"/>
                  </a:lnTo>
                  <a:lnTo>
                    <a:pt x="2026052" y="4098533"/>
                  </a:lnTo>
                  <a:lnTo>
                    <a:pt x="2040725" y="4056308"/>
                  </a:lnTo>
                  <a:lnTo>
                    <a:pt x="2049829" y="4011776"/>
                  </a:lnTo>
                  <a:lnTo>
                    <a:pt x="2052955" y="3965346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46"/>
                  </a:lnTo>
                  <a:lnTo>
                    <a:pt x="2049829" y="4011776"/>
                  </a:lnTo>
                  <a:lnTo>
                    <a:pt x="2040725" y="4056308"/>
                  </a:lnTo>
                  <a:lnTo>
                    <a:pt x="2026052" y="4098533"/>
                  </a:lnTo>
                  <a:lnTo>
                    <a:pt x="2006219" y="4138044"/>
                  </a:lnTo>
                  <a:lnTo>
                    <a:pt x="1981633" y="4174434"/>
                  </a:lnTo>
                  <a:lnTo>
                    <a:pt x="1952704" y="4207294"/>
                  </a:lnTo>
                  <a:lnTo>
                    <a:pt x="1919841" y="4236217"/>
                  </a:lnTo>
                  <a:lnTo>
                    <a:pt x="1883452" y="4260795"/>
                  </a:lnTo>
                  <a:lnTo>
                    <a:pt x="1843946" y="4280621"/>
                  </a:lnTo>
                  <a:lnTo>
                    <a:pt x="1801733" y="4295287"/>
                  </a:lnTo>
                  <a:lnTo>
                    <a:pt x="1757220" y="4304386"/>
                  </a:lnTo>
                  <a:lnTo>
                    <a:pt x="1710817" y="4307509"/>
                  </a:lnTo>
                  <a:lnTo>
                    <a:pt x="342138" y="4307509"/>
                  </a:lnTo>
                  <a:lnTo>
                    <a:pt x="295708" y="4304386"/>
                  </a:lnTo>
                  <a:lnTo>
                    <a:pt x="251177" y="4295287"/>
                  </a:lnTo>
                  <a:lnTo>
                    <a:pt x="208954" y="4280621"/>
                  </a:lnTo>
                  <a:lnTo>
                    <a:pt x="169446" y="4260795"/>
                  </a:lnTo>
                  <a:lnTo>
                    <a:pt x="133059" y="4236217"/>
                  </a:lnTo>
                  <a:lnTo>
                    <a:pt x="100203" y="4207294"/>
                  </a:lnTo>
                  <a:lnTo>
                    <a:pt x="71283" y="4174434"/>
                  </a:lnTo>
                  <a:lnTo>
                    <a:pt x="46707" y="4138044"/>
                  </a:lnTo>
                  <a:lnTo>
                    <a:pt x="26884" y="4098533"/>
                  </a:lnTo>
                  <a:lnTo>
                    <a:pt x="12220" y="4056308"/>
                  </a:lnTo>
                  <a:lnTo>
                    <a:pt x="3122" y="4011776"/>
                  </a:lnTo>
                  <a:lnTo>
                    <a:pt x="0" y="3965346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609833" y="1470405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66286" y="2285873"/>
            <a:ext cx="1061720" cy="410209"/>
            <a:chOff x="10166286" y="2285873"/>
            <a:chExt cx="1061720" cy="410209"/>
          </a:xfrm>
        </p:grpSpPr>
        <p:sp>
          <p:nvSpPr>
            <p:cNvPr id="57" name="object 57"/>
            <p:cNvSpPr/>
            <p:nvPr/>
          </p:nvSpPr>
          <p:spPr>
            <a:xfrm>
              <a:off x="10171048" y="2290635"/>
              <a:ext cx="1052195" cy="400685"/>
            </a:xfrm>
            <a:custGeom>
              <a:avLst/>
              <a:gdLst/>
              <a:ahLst/>
              <a:cxnLst/>
              <a:rect l="l" t="t" r="r" b="b"/>
              <a:pathLst>
                <a:path w="1052195" h="400685">
                  <a:moveTo>
                    <a:pt x="1051890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051890" y="400113"/>
                  </a:lnTo>
                  <a:lnTo>
                    <a:pt x="105189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171048" y="2290635"/>
              <a:ext cx="1052195" cy="400685"/>
            </a:xfrm>
            <a:custGeom>
              <a:avLst/>
              <a:gdLst/>
              <a:ahLst/>
              <a:cxnLst/>
              <a:rect l="l" t="t" r="r" b="b"/>
              <a:pathLst>
                <a:path w="1052195" h="400685">
                  <a:moveTo>
                    <a:pt x="0" y="400113"/>
                  </a:moveTo>
                  <a:lnTo>
                    <a:pt x="1051890" y="400113"/>
                  </a:lnTo>
                  <a:lnTo>
                    <a:pt x="105189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0254488" y="2310841"/>
            <a:ext cx="886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46995" y="2915716"/>
            <a:ext cx="1900555" cy="28581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7970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18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Grounds</a:t>
            </a:r>
            <a:endParaRPr sz="1800" dirty="0">
              <a:latin typeface="Calibri"/>
              <a:cs typeface="Calibri"/>
            </a:endParaRPr>
          </a:p>
          <a:p>
            <a:pPr marL="267970" indent="-175895">
              <a:lnSpc>
                <a:spcPct val="100000"/>
              </a:lnSpc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1800" dirty="0">
              <a:latin typeface="Calibri"/>
              <a:cs typeface="Calibri"/>
            </a:endParaRPr>
          </a:p>
          <a:p>
            <a:pPr marL="269240">
              <a:lnSpc>
                <a:spcPct val="100000"/>
              </a:lnSpc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120</a:t>
            </a:fld>
            <a:endParaRPr spc="-25" dirty="0"/>
          </a:p>
        </p:txBody>
      </p:sp>
      <p:sp>
        <p:nvSpPr>
          <p:cNvPr id="61" name="object 61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0" dirty="0"/>
              <a:t>Decision-</a:t>
            </a:r>
            <a:r>
              <a:rPr spc="125" dirty="0"/>
              <a:t>Making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2"/>
            <a:ext cx="10096500" cy="426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939800" indent="-229235">
              <a:lnSpc>
                <a:spcPct val="100000"/>
              </a:lnSpc>
              <a:spcBef>
                <a:spcPts val="10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Separate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Decision-maker(s)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who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harassment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allegations;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different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structure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for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types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Decision-making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models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situate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role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three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ways: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gatherer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synthesizer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recommender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Decision-maker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relies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heavily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work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 the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 to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determine: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Relevance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1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Decision-maker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determines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violated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policy,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so,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 remedies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appropriate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necessary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60" dirty="0"/>
              <a:t>Live</a:t>
            </a:r>
            <a:r>
              <a:rPr spc="-140" dirty="0"/>
              <a:t> </a:t>
            </a:r>
            <a:r>
              <a:rPr spc="190" dirty="0"/>
              <a:t>Hearings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610215" cy="400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24892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resolved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through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live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unless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reached</a:t>
            </a:r>
            <a:endParaRPr sz="2400">
              <a:latin typeface="Calibri"/>
              <a:cs typeface="Calibri"/>
            </a:endParaRPr>
          </a:p>
          <a:p>
            <a:pPr marL="240029" marR="50800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asked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participate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live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be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questioned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Decision-maker(s)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and/or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through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Advisors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Example: </a:t>
            </a:r>
            <a:r>
              <a:rPr sz="2400" spc="-75" dirty="0">
                <a:solidFill>
                  <a:srgbClr val="00246C"/>
                </a:solidFill>
                <a:latin typeface="Calibri"/>
                <a:cs typeface="Calibri"/>
              </a:rPr>
              <a:t>Why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decide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some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relevant; other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was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not?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Decision-maker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manages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limit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held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physical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location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virtually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7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create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transcript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16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0" dirty="0"/>
              <a:t>Written</a:t>
            </a:r>
            <a:r>
              <a:rPr spc="-125" dirty="0"/>
              <a:t> </a:t>
            </a:r>
            <a:r>
              <a:rPr spc="165" dirty="0"/>
              <a:t>Determinations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5796280" cy="3989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2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Authored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Decision-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maker(s)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TIXC/Legal</a:t>
            </a:r>
            <a:r>
              <a:rPr sz="2200" spc="20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counsel</a:t>
            </a:r>
            <a:r>
              <a:rPr sz="2200" spc="1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reviews</a:t>
            </a:r>
            <a:endParaRPr sz="2200">
              <a:latin typeface="Calibri"/>
              <a:cs typeface="Calibri"/>
            </a:endParaRPr>
          </a:p>
          <a:p>
            <a:pPr marL="698500" marR="119951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communicates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parties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simultaneously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writing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Finality</a:t>
            </a:r>
            <a:endParaRPr sz="2200">
              <a:latin typeface="Calibri"/>
              <a:cs typeface="Calibri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 the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date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Recipient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provides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written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2200">
              <a:latin typeface="Calibri"/>
              <a:cs typeface="Calibri"/>
            </a:endParaRPr>
          </a:p>
          <a:p>
            <a:pPr marL="1155700" marR="245110" indent="-228600">
              <a:lnSpc>
                <a:spcPct val="100000"/>
              </a:lnSpc>
              <a:spcBef>
                <a:spcPts val="600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–</a:t>
            </a:r>
            <a:r>
              <a:rPr sz="2200" spc="3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 date when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 appeal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would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no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longer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timely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3179" y="1460347"/>
            <a:ext cx="4675505" cy="4806315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31369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2470"/>
              </a:spcBef>
            </a:pPr>
            <a:r>
              <a:rPr sz="2200" b="1" spc="50" dirty="0">
                <a:solidFill>
                  <a:srgbClr val="FFFFFF"/>
                </a:solidFill>
                <a:latin typeface="Calibri"/>
                <a:cs typeface="Calibri"/>
              </a:rPr>
              <a:t>Written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80" dirty="0">
                <a:solidFill>
                  <a:srgbClr val="FFFFFF"/>
                </a:solidFill>
                <a:latin typeface="Calibri"/>
                <a:cs typeface="Calibri"/>
              </a:rPr>
              <a:t>Determination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endParaRPr sz="2200">
              <a:latin typeface="Calibri"/>
              <a:cs typeface="Calibri"/>
            </a:endParaRPr>
          </a:p>
          <a:p>
            <a:pPr marL="526415" indent="-34290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52641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  <a:p>
            <a:pPr marL="526415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641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Procedural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complaint</a:t>
            </a:r>
            <a:endParaRPr sz="2000">
              <a:latin typeface="Calibri"/>
              <a:cs typeface="Calibri"/>
            </a:endParaRPr>
          </a:p>
          <a:p>
            <a:pPr marL="52641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determination</a:t>
            </a:r>
            <a:endParaRPr sz="2000">
              <a:latin typeface="Calibri"/>
              <a:cs typeface="Calibri"/>
            </a:endParaRPr>
          </a:p>
          <a:p>
            <a:pPr marL="526415" marR="571500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641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rationale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each specific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allegation</a:t>
            </a:r>
            <a:endParaRPr sz="2000">
              <a:latin typeface="Calibri"/>
              <a:cs typeface="Calibri"/>
            </a:endParaRPr>
          </a:p>
          <a:p>
            <a:pPr marL="526415" marR="697230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641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Sanctions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imposed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(if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any)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rationale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chosen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sanctions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deviation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precedent</a:t>
            </a:r>
            <a:endParaRPr sz="2000">
              <a:latin typeface="Calibri"/>
              <a:cs typeface="Calibri"/>
            </a:endParaRPr>
          </a:p>
          <a:p>
            <a:pPr marL="526415" marR="213995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6415" algn="l"/>
              </a:tabLst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Whether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remedies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Complainant</a:t>
            </a:r>
            <a:endParaRPr sz="2000">
              <a:latin typeface="Calibri"/>
              <a:cs typeface="Calibri"/>
            </a:endParaRPr>
          </a:p>
          <a:p>
            <a:pPr marL="526415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641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appeal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2193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45" dirty="0">
                <a:solidFill>
                  <a:srgbClr val="FFFFFF"/>
                </a:solidFill>
              </a:rPr>
              <a:t>Appeals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3729" y="450595"/>
            <a:ext cx="2014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35" dirty="0"/>
              <a:t>Appeals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606" y="1371091"/>
            <a:ext cx="2110105" cy="4615180"/>
            <a:chOff x="711606" y="1371091"/>
            <a:chExt cx="2110105" cy="4615180"/>
          </a:xfrm>
        </p:grpSpPr>
        <p:sp>
          <p:nvSpPr>
            <p:cNvPr id="4" name="object 4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1710791" y="0"/>
                  </a:moveTo>
                  <a:lnTo>
                    <a:pt x="342163" y="0"/>
                  </a:lnTo>
                  <a:lnTo>
                    <a:pt x="295732" y="3122"/>
                  </a:lnTo>
                  <a:lnTo>
                    <a:pt x="251201" y="12220"/>
                  </a:lnTo>
                  <a:lnTo>
                    <a:pt x="208976" y="26884"/>
                  </a:lnTo>
                  <a:lnTo>
                    <a:pt x="169465" y="46707"/>
                  </a:lnTo>
                  <a:lnTo>
                    <a:pt x="133075" y="71283"/>
                  </a:lnTo>
                  <a:lnTo>
                    <a:pt x="100215" y="100202"/>
                  </a:lnTo>
                  <a:lnTo>
                    <a:pt x="71292" y="133059"/>
                  </a:lnTo>
                  <a:lnTo>
                    <a:pt x="46714" y="169446"/>
                  </a:lnTo>
                  <a:lnTo>
                    <a:pt x="26888" y="208954"/>
                  </a:lnTo>
                  <a:lnTo>
                    <a:pt x="12222" y="251177"/>
                  </a:lnTo>
                  <a:lnTo>
                    <a:pt x="3123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3" y="4011764"/>
                  </a:lnTo>
                  <a:lnTo>
                    <a:pt x="12222" y="4056295"/>
                  </a:lnTo>
                  <a:lnTo>
                    <a:pt x="26888" y="4098520"/>
                  </a:lnTo>
                  <a:lnTo>
                    <a:pt x="46714" y="4138032"/>
                  </a:lnTo>
                  <a:lnTo>
                    <a:pt x="71292" y="4174421"/>
                  </a:lnTo>
                  <a:lnTo>
                    <a:pt x="100215" y="4207281"/>
                  </a:lnTo>
                  <a:lnTo>
                    <a:pt x="133075" y="4236204"/>
                  </a:lnTo>
                  <a:lnTo>
                    <a:pt x="169465" y="4260782"/>
                  </a:lnTo>
                  <a:lnTo>
                    <a:pt x="208976" y="4280608"/>
                  </a:lnTo>
                  <a:lnTo>
                    <a:pt x="251201" y="4295274"/>
                  </a:lnTo>
                  <a:lnTo>
                    <a:pt x="295732" y="4304373"/>
                  </a:lnTo>
                  <a:lnTo>
                    <a:pt x="342163" y="4307497"/>
                  </a:lnTo>
                  <a:lnTo>
                    <a:pt x="1710791" y="4307497"/>
                  </a:lnTo>
                  <a:lnTo>
                    <a:pt x="1757221" y="4304373"/>
                  </a:lnTo>
                  <a:lnTo>
                    <a:pt x="1801751" y="4295274"/>
                  </a:lnTo>
                  <a:lnTo>
                    <a:pt x="1843974" y="4280608"/>
                  </a:lnTo>
                  <a:lnTo>
                    <a:pt x="1883483" y="4260782"/>
                  </a:lnTo>
                  <a:lnTo>
                    <a:pt x="1919869" y="4236204"/>
                  </a:lnTo>
                  <a:lnTo>
                    <a:pt x="1952726" y="4207281"/>
                  </a:lnTo>
                  <a:lnTo>
                    <a:pt x="1981646" y="4174421"/>
                  </a:lnTo>
                  <a:lnTo>
                    <a:pt x="2006221" y="4138032"/>
                  </a:lnTo>
                  <a:lnTo>
                    <a:pt x="2026045" y="4098520"/>
                  </a:lnTo>
                  <a:lnTo>
                    <a:pt x="2040709" y="4056295"/>
                  </a:lnTo>
                  <a:lnTo>
                    <a:pt x="2049806" y="4011764"/>
                  </a:lnTo>
                  <a:lnTo>
                    <a:pt x="2052929" y="3965333"/>
                  </a:lnTo>
                  <a:lnTo>
                    <a:pt x="2052929" y="342138"/>
                  </a:lnTo>
                  <a:lnTo>
                    <a:pt x="2049806" y="295708"/>
                  </a:lnTo>
                  <a:lnTo>
                    <a:pt x="2040709" y="251177"/>
                  </a:lnTo>
                  <a:lnTo>
                    <a:pt x="2026045" y="208954"/>
                  </a:lnTo>
                  <a:lnTo>
                    <a:pt x="2006221" y="169446"/>
                  </a:lnTo>
                  <a:lnTo>
                    <a:pt x="1981646" y="133059"/>
                  </a:lnTo>
                  <a:lnTo>
                    <a:pt x="1952726" y="100202"/>
                  </a:lnTo>
                  <a:lnTo>
                    <a:pt x="1919869" y="71283"/>
                  </a:lnTo>
                  <a:lnTo>
                    <a:pt x="1883483" y="46707"/>
                  </a:lnTo>
                  <a:lnTo>
                    <a:pt x="1843974" y="26884"/>
                  </a:lnTo>
                  <a:lnTo>
                    <a:pt x="1801751" y="12220"/>
                  </a:lnTo>
                  <a:lnTo>
                    <a:pt x="1757221" y="3122"/>
                  </a:lnTo>
                  <a:lnTo>
                    <a:pt x="171079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0" y="342138"/>
                  </a:moveTo>
                  <a:lnTo>
                    <a:pt x="3123" y="295708"/>
                  </a:lnTo>
                  <a:lnTo>
                    <a:pt x="12222" y="251177"/>
                  </a:lnTo>
                  <a:lnTo>
                    <a:pt x="26888" y="208954"/>
                  </a:lnTo>
                  <a:lnTo>
                    <a:pt x="46714" y="169446"/>
                  </a:lnTo>
                  <a:lnTo>
                    <a:pt x="71292" y="133059"/>
                  </a:lnTo>
                  <a:lnTo>
                    <a:pt x="100215" y="100202"/>
                  </a:lnTo>
                  <a:lnTo>
                    <a:pt x="133075" y="71283"/>
                  </a:lnTo>
                  <a:lnTo>
                    <a:pt x="169465" y="46707"/>
                  </a:lnTo>
                  <a:lnTo>
                    <a:pt x="208976" y="26884"/>
                  </a:lnTo>
                  <a:lnTo>
                    <a:pt x="251201" y="12220"/>
                  </a:lnTo>
                  <a:lnTo>
                    <a:pt x="295732" y="3122"/>
                  </a:lnTo>
                  <a:lnTo>
                    <a:pt x="342163" y="0"/>
                  </a:lnTo>
                  <a:lnTo>
                    <a:pt x="1710791" y="0"/>
                  </a:lnTo>
                  <a:lnTo>
                    <a:pt x="1757221" y="3122"/>
                  </a:lnTo>
                  <a:lnTo>
                    <a:pt x="1801751" y="12220"/>
                  </a:lnTo>
                  <a:lnTo>
                    <a:pt x="1843974" y="26884"/>
                  </a:lnTo>
                  <a:lnTo>
                    <a:pt x="1883483" y="46707"/>
                  </a:lnTo>
                  <a:lnTo>
                    <a:pt x="1919869" y="71283"/>
                  </a:lnTo>
                  <a:lnTo>
                    <a:pt x="1952726" y="100202"/>
                  </a:lnTo>
                  <a:lnTo>
                    <a:pt x="1981646" y="133059"/>
                  </a:lnTo>
                  <a:lnTo>
                    <a:pt x="2006221" y="169446"/>
                  </a:lnTo>
                  <a:lnTo>
                    <a:pt x="2026045" y="208954"/>
                  </a:lnTo>
                  <a:lnTo>
                    <a:pt x="2040709" y="251177"/>
                  </a:lnTo>
                  <a:lnTo>
                    <a:pt x="2049806" y="295708"/>
                  </a:lnTo>
                  <a:lnTo>
                    <a:pt x="2052929" y="342138"/>
                  </a:lnTo>
                  <a:lnTo>
                    <a:pt x="2052929" y="3965333"/>
                  </a:lnTo>
                  <a:lnTo>
                    <a:pt x="2049806" y="4011764"/>
                  </a:lnTo>
                  <a:lnTo>
                    <a:pt x="2040709" y="4056295"/>
                  </a:lnTo>
                  <a:lnTo>
                    <a:pt x="2026045" y="4098520"/>
                  </a:lnTo>
                  <a:lnTo>
                    <a:pt x="2006221" y="4138032"/>
                  </a:lnTo>
                  <a:lnTo>
                    <a:pt x="1981646" y="4174421"/>
                  </a:lnTo>
                  <a:lnTo>
                    <a:pt x="1952726" y="4207281"/>
                  </a:lnTo>
                  <a:lnTo>
                    <a:pt x="1919869" y="4236204"/>
                  </a:lnTo>
                  <a:lnTo>
                    <a:pt x="1883483" y="4260782"/>
                  </a:lnTo>
                  <a:lnTo>
                    <a:pt x="1843974" y="4280608"/>
                  </a:lnTo>
                  <a:lnTo>
                    <a:pt x="1801751" y="4295274"/>
                  </a:lnTo>
                  <a:lnTo>
                    <a:pt x="1757221" y="4304373"/>
                  </a:lnTo>
                  <a:lnTo>
                    <a:pt x="1710791" y="4307497"/>
                  </a:lnTo>
                  <a:lnTo>
                    <a:pt x="342163" y="4307497"/>
                  </a:lnTo>
                  <a:lnTo>
                    <a:pt x="295732" y="4304373"/>
                  </a:lnTo>
                  <a:lnTo>
                    <a:pt x="251201" y="4295274"/>
                  </a:lnTo>
                  <a:lnTo>
                    <a:pt x="208976" y="4280608"/>
                  </a:lnTo>
                  <a:lnTo>
                    <a:pt x="169465" y="4260782"/>
                  </a:lnTo>
                  <a:lnTo>
                    <a:pt x="133075" y="4236204"/>
                  </a:lnTo>
                  <a:lnTo>
                    <a:pt x="100215" y="4207281"/>
                  </a:lnTo>
                  <a:lnTo>
                    <a:pt x="71292" y="4174421"/>
                  </a:lnTo>
                  <a:lnTo>
                    <a:pt x="46714" y="4138032"/>
                  </a:lnTo>
                  <a:lnTo>
                    <a:pt x="26888" y="4098520"/>
                  </a:lnTo>
                  <a:lnTo>
                    <a:pt x="12222" y="4056295"/>
                  </a:lnTo>
                  <a:lnTo>
                    <a:pt x="3123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258190" y="0"/>
                  </a:moveTo>
                  <a:lnTo>
                    <a:pt x="211773" y="4026"/>
                  </a:lnTo>
                  <a:lnTo>
                    <a:pt x="168089" y="15635"/>
                  </a:lnTo>
                  <a:lnTo>
                    <a:pt x="127865" y="34120"/>
                  </a:lnTo>
                  <a:lnTo>
                    <a:pt x="91831" y="58777"/>
                  </a:lnTo>
                  <a:lnTo>
                    <a:pt x="60714" y="88900"/>
                  </a:lnTo>
                  <a:lnTo>
                    <a:pt x="35244" y="123782"/>
                  </a:lnTo>
                  <a:lnTo>
                    <a:pt x="16150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50" y="337152"/>
                  </a:lnTo>
                  <a:lnTo>
                    <a:pt x="35244" y="376089"/>
                  </a:lnTo>
                  <a:lnTo>
                    <a:pt x="60714" y="410972"/>
                  </a:lnTo>
                  <a:lnTo>
                    <a:pt x="91831" y="441094"/>
                  </a:lnTo>
                  <a:lnTo>
                    <a:pt x="127865" y="465751"/>
                  </a:lnTo>
                  <a:lnTo>
                    <a:pt x="168089" y="484236"/>
                  </a:lnTo>
                  <a:lnTo>
                    <a:pt x="211773" y="495845"/>
                  </a:lnTo>
                  <a:lnTo>
                    <a:pt x="258190" y="499872"/>
                  </a:lnTo>
                  <a:lnTo>
                    <a:pt x="304570" y="495845"/>
                  </a:lnTo>
                  <a:lnTo>
                    <a:pt x="348225" y="484236"/>
                  </a:lnTo>
                  <a:lnTo>
                    <a:pt x="388427" y="465751"/>
                  </a:lnTo>
                  <a:lnTo>
                    <a:pt x="424445" y="441094"/>
                  </a:lnTo>
                  <a:lnTo>
                    <a:pt x="455551" y="410972"/>
                  </a:lnTo>
                  <a:lnTo>
                    <a:pt x="481014" y="376089"/>
                  </a:lnTo>
                  <a:lnTo>
                    <a:pt x="500106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6" y="162719"/>
                  </a:lnTo>
                  <a:lnTo>
                    <a:pt x="481014" y="123782"/>
                  </a:lnTo>
                  <a:lnTo>
                    <a:pt x="455551" y="88900"/>
                  </a:lnTo>
                  <a:lnTo>
                    <a:pt x="424445" y="58777"/>
                  </a:lnTo>
                  <a:lnTo>
                    <a:pt x="388427" y="34120"/>
                  </a:lnTo>
                  <a:lnTo>
                    <a:pt x="348225" y="15635"/>
                  </a:lnTo>
                  <a:lnTo>
                    <a:pt x="304570" y="4026"/>
                  </a:lnTo>
                  <a:lnTo>
                    <a:pt x="25819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50" y="162719"/>
                  </a:lnTo>
                  <a:lnTo>
                    <a:pt x="35244" y="123782"/>
                  </a:lnTo>
                  <a:lnTo>
                    <a:pt x="60714" y="88900"/>
                  </a:lnTo>
                  <a:lnTo>
                    <a:pt x="91831" y="58777"/>
                  </a:lnTo>
                  <a:lnTo>
                    <a:pt x="127865" y="34120"/>
                  </a:lnTo>
                  <a:lnTo>
                    <a:pt x="168089" y="15635"/>
                  </a:lnTo>
                  <a:lnTo>
                    <a:pt x="211773" y="4026"/>
                  </a:lnTo>
                  <a:lnTo>
                    <a:pt x="258190" y="0"/>
                  </a:lnTo>
                  <a:lnTo>
                    <a:pt x="304570" y="4026"/>
                  </a:lnTo>
                  <a:lnTo>
                    <a:pt x="348225" y="15635"/>
                  </a:lnTo>
                  <a:lnTo>
                    <a:pt x="388427" y="34120"/>
                  </a:lnTo>
                  <a:lnTo>
                    <a:pt x="424445" y="58777"/>
                  </a:lnTo>
                  <a:lnTo>
                    <a:pt x="455551" y="88900"/>
                  </a:lnTo>
                  <a:lnTo>
                    <a:pt x="481014" y="123782"/>
                  </a:lnTo>
                  <a:lnTo>
                    <a:pt x="500106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6" y="337152"/>
                  </a:lnTo>
                  <a:lnTo>
                    <a:pt x="481014" y="376089"/>
                  </a:lnTo>
                  <a:lnTo>
                    <a:pt x="455551" y="410972"/>
                  </a:lnTo>
                  <a:lnTo>
                    <a:pt x="424445" y="441094"/>
                  </a:lnTo>
                  <a:lnTo>
                    <a:pt x="388427" y="465751"/>
                  </a:lnTo>
                  <a:lnTo>
                    <a:pt x="348225" y="484236"/>
                  </a:lnTo>
                  <a:lnTo>
                    <a:pt x="304570" y="495845"/>
                  </a:lnTo>
                  <a:lnTo>
                    <a:pt x="258190" y="499872"/>
                  </a:lnTo>
                  <a:lnTo>
                    <a:pt x="211773" y="495845"/>
                  </a:lnTo>
                  <a:lnTo>
                    <a:pt x="168089" y="484236"/>
                  </a:lnTo>
                  <a:lnTo>
                    <a:pt x="127865" y="465751"/>
                  </a:lnTo>
                  <a:lnTo>
                    <a:pt x="91831" y="441094"/>
                  </a:lnTo>
                  <a:lnTo>
                    <a:pt x="60714" y="410972"/>
                  </a:lnTo>
                  <a:lnTo>
                    <a:pt x="35244" y="376089"/>
                  </a:lnTo>
                  <a:lnTo>
                    <a:pt x="16150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97227" y="1476883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246C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506" y="2294382"/>
            <a:ext cx="1101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672" y="2897263"/>
            <a:ext cx="1913255" cy="2907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273050" marR="318770" indent="-17589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743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Complaint/ 	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1286" y="1371091"/>
            <a:ext cx="2110105" cy="4615180"/>
            <a:chOff x="2931286" y="1371091"/>
            <a:chExt cx="2110105" cy="4615180"/>
          </a:xfrm>
        </p:grpSpPr>
        <p:sp>
          <p:nvSpPr>
            <p:cNvPr id="12" name="object 12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20" y="4304373"/>
                  </a:lnTo>
                  <a:lnTo>
                    <a:pt x="1801733" y="4295274"/>
                  </a:lnTo>
                  <a:lnTo>
                    <a:pt x="1843946" y="4280608"/>
                  </a:lnTo>
                  <a:lnTo>
                    <a:pt x="1883452" y="4260782"/>
                  </a:lnTo>
                  <a:lnTo>
                    <a:pt x="1919841" y="4236204"/>
                  </a:lnTo>
                  <a:lnTo>
                    <a:pt x="1952704" y="4207281"/>
                  </a:lnTo>
                  <a:lnTo>
                    <a:pt x="1981633" y="4174421"/>
                  </a:lnTo>
                  <a:lnTo>
                    <a:pt x="2006219" y="4138032"/>
                  </a:lnTo>
                  <a:lnTo>
                    <a:pt x="2026052" y="4098520"/>
                  </a:lnTo>
                  <a:lnTo>
                    <a:pt x="2040725" y="4056295"/>
                  </a:lnTo>
                  <a:lnTo>
                    <a:pt x="2049829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29" y="4011764"/>
                  </a:lnTo>
                  <a:lnTo>
                    <a:pt x="2040725" y="4056295"/>
                  </a:lnTo>
                  <a:lnTo>
                    <a:pt x="2026052" y="4098520"/>
                  </a:lnTo>
                  <a:lnTo>
                    <a:pt x="2006219" y="4138032"/>
                  </a:lnTo>
                  <a:lnTo>
                    <a:pt x="1981633" y="4174421"/>
                  </a:lnTo>
                  <a:lnTo>
                    <a:pt x="1952704" y="4207281"/>
                  </a:lnTo>
                  <a:lnTo>
                    <a:pt x="1919841" y="4236204"/>
                  </a:lnTo>
                  <a:lnTo>
                    <a:pt x="1883452" y="4260782"/>
                  </a:lnTo>
                  <a:lnTo>
                    <a:pt x="1843946" y="4280608"/>
                  </a:lnTo>
                  <a:lnTo>
                    <a:pt x="1801733" y="4295274"/>
                  </a:lnTo>
                  <a:lnTo>
                    <a:pt x="1757220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12489" y="1476883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1157" y="1989213"/>
            <a:ext cx="1678939" cy="708025"/>
          </a:xfrm>
          <a:custGeom>
            <a:avLst/>
            <a:gdLst/>
            <a:ahLst/>
            <a:cxnLst/>
            <a:rect l="l" t="t" r="r" b="b"/>
            <a:pathLst>
              <a:path w="1678939" h="708025">
                <a:moveTo>
                  <a:pt x="1678686" y="0"/>
                </a:moveTo>
                <a:lnTo>
                  <a:pt x="0" y="0"/>
                </a:lnTo>
                <a:lnTo>
                  <a:pt x="0" y="707885"/>
                </a:lnTo>
                <a:lnTo>
                  <a:pt x="1678686" y="707885"/>
                </a:lnTo>
                <a:lnTo>
                  <a:pt x="1678686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44976" y="2012695"/>
            <a:ext cx="15106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8455">
              <a:lnSpc>
                <a:spcPct val="100000"/>
              </a:lnSpc>
              <a:spcBef>
                <a:spcPts val="105"/>
              </a:spcBef>
            </a:pP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INITIAL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34664" y="2891421"/>
            <a:ext cx="1900555" cy="2906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7335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33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Jurisdiction</a:t>
            </a:r>
            <a:endParaRPr sz="1800" dirty="0">
              <a:latin typeface="Calibri"/>
              <a:cs typeface="Calibri"/>
            </a:endParaRPr>
          </a:p>
          <a:p>
            <a:pPr marL="267335" indent="-175895">
              <a:lnSpc>
                <a:spcPct val="100000"/>
              </a:lnSpc>
              <a:buFont typeface="Wingdings"/>
              <a:buChar char=""/>
              <a:tabLst>
                <a:tab pos="26733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Dismissal</a:t>
            </a:r>
            <a:endParaRPr sz="1800" dirty="0">
              <a:latin typeface="Calibri"/>
              <a:cs typeface="Calibri"/>
            </a:endParaRPr>
          </a:p>
          <a:p>
            <a:pPr marL="267335" marR="600075" indent="-175895">
              <a:lnSpc>
                <a:spcPct val="100000"/>
              </a:lnSpc>
              <a:buFont typeface="Wingdings"/>
              <a:buChar char=""/>
              <a:tabLst>
                <a:tab pos="26860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Supportive 	Measures</a:t>
            </a:r>
            <a:endParaRPr sz="1800" dirty="0">
              <a:latin typeface="Calibri"/>
              <a:cs typeface="Calibri"/>
            </a:endParaRPr>
          </a:p>
          <a:p>
            <a:pPr marL="267335" marR="586105" indent="-175895">
              <a:lnSpc>
                <a:spcPct val="100000"/>
              </a:lnSpc>
              <a:buFont typeface="Wingdings"/>
              <a:buChar char=""/>
              <a:tabLst>
                <a:tab pos="26860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Emergency 	Removal</a:t>
            </a:r>
            <a:endParaRPr sz="1800" dirty="0">
              <a:latin typeface="Calibri"/>
              <a:cs typeface="Calibri"/>
            </a:endParaRPr>
          </a:p>
          <a:p>
            <a:pPr marL="267335" indent="-175895">
              <a:lnSpc>
                <a:spcPct val="100000"/>
              </a:lnSpc>
              <a:buFont typeface="Wingdings"/>
              <a:buChar char=""/>
              <a:tabLst>
                <a:tab pos="267335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Referral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Another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1800" dirty="0">
              <a:latin typeface="Calibri"/>
              <a:cs typeface="Calibri"/>
            </a:endParaRPr>
          </a:p>
          <a:p>
            <a:pPr marL="267335" marR="95885" indent="-17589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860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Informal/Formal 	Resolution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36260" y="1371091"/>
            <a:ext cx="2110105" cy="4615180"/>
            <a:chOff x="5136260" y="1371091"/>
            <a:chExt cx="2110105" cy="4615180"/>
          </a:xfrm>
        </p:grpSpPr>
        <p:sp>
          <p:nvSpPr>
            <p:cNvPr id="21" name="object 21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46" y="4304373"/>
                  </a:lnTo>
                  <a:lnTo>
                    <a:pt x="1801777" y="4295274"/>
                  </a:lnTo>
                  <a:lnTo>
                    <a:pt x="1844000" y="4280608"/>
                  </a:lnTo>
                  <a:lnTo>
                    <a:pt x="1883508" y="4260782"/>
                  </a:lnTo>
                  <a:lnTo>
                    <a:pt x="1919895" y="4236204"/>
                  </a:lnTo>
                  <a:lnTo>
                    <a:pt x="1952751" y="4207281"/>
                  </a:lnTo>
                  <a:lnTo>
                    <a:pt x="1981671" y="4174421"/>
                  </a:lnTo>
                  <a:lnTo>
                    <a:pt x="2006247" y="4138032"/>
                  </a:lnTo>
                  <a:lnTo>
                    <a:pt x="2026070" y="4098520"/>
                  </a:lnTo>
                  <a:lnTo>
                    <a:pt x="2040734" y="4056295"/>
                  </a:lnTo>
                  <a:lnTo>
                    <a:pt x="2049832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32" y="295708"/>
                  </a:lnTo>
                  <a:lnTo>
                    <a:pt x="2040734" y="251177"/>
                  </a:lnTo>
                  <a:lnTo>
                    <a:pt x="2026070" y="208954"/>
                  </a:lnTo>
                  <a:lnTo>
                    <a:pt x="2006247" y="169446"/>
                  </a:lnTo>
                  <a:lnTo>
                    <a:pt x="1981671" y="133059"/>
                  </a:lnTo>
                  <a:lnTo>
                    <a:pt x="1952752" y="100202"/>
                  </a:lnTo>
                  <a:lnTo>
                    <a:pt x="1919895" y="71283"/>
                  </a:lnTo>
                  <a:lnTo>
                    <a:pt x="1883508" y="46707"/>
                  </a:lnTo>
                  <a:lnTo>
                    <a:pt x="1844000" y="26884"/>
                  </a:lnTo>
                  <a:lnTo>
                    <a:pt x="1801777" y="12220"/>
                  </a:lnTo>
                  <a:lnTo>
                    <a:pt x="1757246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46" y="3122"/>
                  </a:lnTo>
                  <a:lnTo>
                    <a:pt x="1801777" y="12220"/>
                  </a:lnTo>
                  <a:lnTo>
                    <a:pt x="1844000" y="26884"/>
                  </a:lnTo>
                  <a:lnTo>
                    <a:pt x="1883508" y="46707"/>
                  </a:lnTo>
                  <a:lnTo>
                    <a:pt x="1919895" y="71283"/>
                  </a:lnTo>
                  <a:lnTo>
                    <a:pt x="1952752" y="100202"/>
                  </a:lnTo>
                  <a:lnTo>
                    <a:pt x="1981671" y="133059"/>
                  </a:lnTo>
                  <a:lnTo>
                    <a:pt x="2006247" y="169446"/>
                  </a:lnTo>
                  <a:lnTo>
                    <a:pt x="2026070" y="208954"/>
                  </a:lnTo>
                  <a:lnTo>
                    <a:pt x="2040734" y="251177"/>
                  </a:lnTo>
                  <a:lnTo>
                    <a:pt x="2049832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32" y="4011764"/>
                  </a:lnTo>
                  <a:lnTo>
                    <a:pt x="2040734" y="4056295"/>
                  </a:lnTo>
                  <a:lnTo>
                    <a:pt x="2026070" y="4098520"/>
                  </a:lnTo>
                  <a:lnTo>
                    <a:pt x="2006247" y="4138032"/>
                  </a:lnTo>
                  <a:lnTo>
                    <a:pt x="1981671" y="4174421"/>
                  </a:lnTo>
                  <a:lnTo>
                    <a:pt x="1952751" y="4207281"/>
                  </a:lnTo>
                  <a:lnTo>
                    <a:pt x="1919895" y="4236204"/>
                  </a:lnTo>
                  <a:lnTo>
                    <a:pt x="1883508" y="4260782"/>
                  </a:lnTo>
                  <a:lnTo>
                    <a:pt x="1844000" y="4280608"/>
                  </a:lnTo>
                  <a:lnTo>
                    <a:pt x="1801777" y="4295274"/>
                  </a:lnTo>
                  <a:lnTo>
                    <a:pt x="1757246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22570" y="1476883"/>
            <a:ext cx="176720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2060"/>
              </a:spcBef>
            </a:pP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FORMAL INVESTIGATION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39639" y="2940062"/>
            <a:ext cx="1900555" cy="28581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2255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Interviews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Collection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18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Review/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Comment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0031" y="1347724"/>
            <a:ext cx="2110105" cy="4615180"/>
            <a:chOff x="7360031" y="1347724"/>
            <a:chExt cx="2110105" cy="4615180"/>
          </a:xfrm>
        </p:grpSpPr>
        <p:sp>
          <p:nvSpPr>
            <p:cNvPr id="28" name="object 28"/>
            <p:cNvSpPr/>
            <p:nvPr/>
          </p:nvSpPr>
          <p:spPr>
            <a:xfrm>
              <a:off x="7388606" y="162648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270"/>
                  </a:lnTo>
                  <a:lnTo>
                    <a:pt x="3122" y="4011700"/>
                  </a:lnTo>
                  <a:lnTo>
                    <a:pt x="12220" y="4056232"/>
                  </a:lnTo>
                  <a:lnTo>
                    <a:pt x="26884" y="4098457"/>
                  </a:lnTo>
                  <a:lnTo>
                    <a:pt x="46707" y="4137968"/>
                  </a:lnTo>
                  <a:lnTo>
                    <a:pt x="71283" y="4174357"/>
                  </a:lnTo>
                  <a:lnTo>
                    <a:pt x="100203" y="4207217"/>
                  </a:lnTo>
                  <a:lnTo>
                    <a:pt x="133059" y="4236140"/>
                  </a:lnTo>
                  <a:lnTo>
                    <a:pt x="169446" y="4260719"/>
                  </a:lnTo>
                  <a:lnTo>
                    <a:pt x="208954" y="4280545"/>
                  </a:lnTo>
                  <a:lnTo>
                    <a:pt x="251177" y="4295211"/>
                  </a:lnTo>
                  <a:lnTo>
                    <a:pt x="295708" y="4304310"/>
                  </a:lnTo>
                  <a:lnTo>
                    <a:pt x="342138" y="4307433"/>
                  </a:lnTo>
                  <a:lnTo>
                    <a:pt x="1710817" y="4307433"/>
                  </a:lnTo>
                  <a:lnTo>
                    <a:pt x="1757220" y="4304310"/>
                  </a:lnTo>
                  <a:lnTo>
                    <a:pt x="1801733" y="4295211"/>
                  </a:lnTo>
                  <a:lnTo>
                    <a:pt x="1843946" y="4280545"/>
                  </a:lnTo>
                  <a:lnTo>
                    <a:pt x="1883452" y="4260719"/>
                  </a:lnTo>
                  <a:lnTo>
                    <a:pt x="1919841" y="4236140"/>
                  </a:lnTo>
                  <a:lnTo>
                    <a:pt x="1952704" y="4207217"/>
                  </a:lnTo>
                  <a:lnTo>
                    <a:pt x="1981633" y="4174357"/>
                  </a:lnTo>
                  <a:lnTo>
                    <a:pt x="2006219" y="4137968"/>
                  </a:lnTo>
                  <a:lnTo>
                    <a:pt x="2026052" y="4098457"/>
                  </a:lnTo>
                  <a:lnTo>
                    <a:pt x="2040725" y="4056232"/>
                  </a:lnTo>
                  <a:lnTo>
                    <a:pt x="2049829" y="4011700"/>
                  </a:lnTo>
                  <a:lnTo>
                    <a:pt x="2052955" y="3965270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88606" y="162648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270"/>
                  </a:lnTo>
                  <a:lnTo>
                    <a:pt x="2049829" y="4011700"/>
                  </a:lnTo>
                  <a:lnTo>
                    <a:pt x="2040725" y="4056232"/>
                  </a:lnTo>
                  <a:lnTo>
                    <a:pt x="2026052" y="4098457"/>
                  </a:lnTo>
                  <a:lnTo>
                    <a:pt x="2006219" y="4137968"/>
                  </a:lnTo>
                  <a:lnTo>
                    <a:pt x="1981633" y="4174357"/>
                  </a:lnTo>
                  <a:lnTo>
                    <a:pt x="1952704" y="4207217"/>
                  </a:lnTo>
                  <a:lnTo>
                    <a:pt x="1919841" y="4236140"/>
                  </a:lnTo>
                  <a:lnTo>
                    <a:pt x="1883452" y="4260719"/>
                  </a:lnTo>
                  <a:lnTo>
                    <a:pt x="1843946" y="4280545"/>
                  </a:lnTo>
                  <a:lnTo>
                    <a:pt x="1801733" y="4295211"/>
                  </a:lnTo>
                  <a:lnTo>
                    <a:pt x="1757220" y="4304310"/>
                  </a:lnTo>
                  <a:lnTo>
                    <a:pt x="1710817" y="4307433"/>
                  </a:lnTo>
                  <a:lnTo>
                    <a:pt x="342138" y="4307433"/>
                  </a:lnTo>
                  <a:lnTo>
                    <a:pt x="295708" y="4304310"/>
                  </a:lnTo>
                  <a:lnTo>
                    <a:pt x="251177" y="4295211"/>
                  </a:lnTo>
                  <a:lnTo>
                    <a:pt x="208954" y="4280545"/>
                  </a:lnTo>
                  <a:lnTo>
                    <a:pt x="169446" y="4260719"/>
                  </a:lnTo>
                  <a:lnTo>
                    <a:pt x="133059" y="4236140"/>
                  </a:lnTo>
                  <a:lnTo>
                    <a:pt x="100203" y="4207217"/>
                  </a:lnTo>
                  <a:lnTo>
                    <a:pt x="71283" y="4174357"/>
                  </a:lnTo>
                  <a:lnTo>
                    <a:pt x="46707" y="4137968"/>
                  </a:lnTo>
                  <a:lnTo>
                    <a:pt x="26884" y="4098457"/>
                  </a:lnTo>
                  <a:lnTo>
                    <a:pt x="12220" y="4056232"/>
                  </a:lnTo>
                  <a:lnTo>
                    <a:pt x="3122" y="4011700"/>
                  </a:lnTo>
                  <a:lnTo>
                    <a:pt x="0" y="3965270"/>
                  </a:lnTo>
                  <a:lnTo>
                    <a:pt x="0" y="342138"/>
                  </a:lnTo>
                  <a:close/>
                </a:path>
              </a:pathLst>
            </a:custGeom>
            <a:ln w="57149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56956" y="136677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6956" y="136677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41868" y="145338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7759" y="2019122"/>
            <a:ext cx="1366520" cy="717550"/>
            <a:chOff x="7727759" y="2019122"/>
            <a:chExt cx="1366520" cy="717550"/>
          </a:xfrm>
        </p:grpSpPr>
        <p:sp>
          <p:nvSpPr>
            <p:cNvPr id="34" name="object 34"/>
            <p:cNvSpPr/>
            <p:nvPr/>
          </p:nvSpPr>
          <p:spPr>
            <a:xfrm>
              <a:off x="7732521" y="2023884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1356487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1356487" y="707885"/>
                  </a:lnTo>
                  <a:lnTo>
                    <a:pt x="135648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32521" y="2023884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0" y="707885"/>
                  </a:moveTo>
                  <a:lnTo>
                    <a:pt x="1356487" y="707885"/>
                  </a:lnTo>
                  <a:lnTo>
                    <a:pt x="1356487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16977" y="2047494"/>
            <a:ext cx="1190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00246C"/>
                </a:solidFill>
                <a:latin typeface="Calibri"/>
                <a:cs typeface="Calibri"/>
              </a:rPr>
              <a:t>DECISION-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49565" y="2351989"/>
            <a:ext cx="923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MAKING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57058" y="2910408"/>
            <a:ext cx="1913255" cy="2870835"/>
            <a:chOff x="7457058" y="2910408"/>
            <a:chExt cx="1913255" cy="2870835"/>
          </a:xfrm>
        </p:grpSpPr>
        <p:sp>
          <p:nvSpPr>
            <p:cNvPr id="39" name="object 39"/>
            <p:cNvSpPr/>
            <p:nvPr/>
          </p:nvSpPr>
          <p:spPr>
            <a:xfrm>
              <a:off x="7463408" y="2916758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1900047" y="0"/>
                  </a:moveTo>
                  <a:lnTo>
                    <a:pt x="0" y="0"/>
                  </a:lnTo>
                  <a:lnTo>
                    <a:pt x="0" y="2857627"/>
                  </a:lnTo>
                  <a:lnTo>
                    <a:pt x="1900047" y="2857627"/>
                  </a:lnTo>
                  <a:lnTo>
                    <a:pt x="190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3408" y="2916758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0" y="2857627"/>
                  </a:moveTo>
                  <a:lnTo>
                    <a:pt x="1900047" y="2857627"/>
                  </a:lnTo>
                  <a:lnTo>
                    <a:pt x="1900047" y="0"/>
                  </a:lnTo>
                  <a:lnTo>
                    <a:pt x="0" y="0"/>
                  </a:lnTo>
                  <a:lnTo>
                    <a:pt x="0" y="2857627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463408" y="2916758"/>
            <a:ext cx="1900555" cy="28581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7970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endParaRPr sz="1800" dirty="0">
              <a:latin typeface="Calibri"/>
              <a:cs typeface="Calibri"/>
            </a:endParaRPr>
          </a:p>
          <a:p>
            <a:pPr marL="267970" marR="527685" indent="-175895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Credibility 	Assessment</a:t>
            </a:r>
            <a:endParaRPr sz="1800" dirty="0">
              <a:latin typeface="Calibri"/>
              <a:cs typeface="Calibri"/>
            </a:endParaRPr>
          </a:p>
          <a:p>
            <a:pPr marL="267970" marR="270510" indent="-175895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 	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  <a:p>
            <a:pPr marL="267970" indent="-175895">
              <a:lnSpc>
                <a:spcPct val="100000"/>
              </a:lnSpc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endParaRPr sz="1800" dirty="0">
              <a:latin typeface="Calibri"/>
              <a:cs typeface="Calibri"/>
            </a:endParaRPr>
          </a:p>
          <a:p>
            <a:pPr marL="267970" indent="-175895">
              <a:lnSpc>
                <a:spcPct val="100000"/>
              </a:lnSpc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Remedies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7743" y="1364741"/>
            <a:ext cx="2110105" cy="4615180"/>
            <a:chOff x="9627743" y="1364741"/>
            <a:chExt cx="2110105" cy="4615180"/>
          </a:xfrm>
        </p:grpSpPr>
        <p:sp>
          <p:nvSpPr>
            <p:cNvPr id="43" name="object 43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46"/>
                  </a:lnTo>
                  <a:lnTo>
                    <a:pt x="3122" y="4011776"/>
                  </a:lnTo>
                  <a:lnTo>
                    <a:pt x="12220" y="4056308"/>
                  </a:lnTo>
                  <a:lnTo>
                    <a:pt x="26884" y="4098533"/>
                  </a:lnTo>
                  <a:lnTo>
                    <a:pt x="46707" y="4138044"/>
                  </a:lnTo>
                  <a:lnTo>
                    <a:pt x="71283" y="4174434"/>
                  </a:lnTo>
                  <a:lnTo>
                    <a:pt x="100203" y="4207294"/>
                  </a:lnTo>
                  <a:lnTo>
                    <a:pt x="133059" y="4236217"/>
                  </a:lnTo>
                  <a:lnTo>
                    <a:pt x="169446" y="4260795"/>
                  </a:lnTo>
                  <a:lnTo>
                    <a:pt x="208954" y="4280621"/>
                  </a:lnTo>
                  <a:lnTo>
                    <a:pt x="251177" y="4295287"/>
                  </a:lnTo>
                  <a:lnTo>
                    <a:pt x="295708" y="4304386"/>
                  </a:lnTo>
                  <a:lnTo>
                    <a:pt x="342138" y="4307509"/>
                  </a:lnTo>
                  <a:lnTo>
                    <a:pt x="1710817" y="4307509"/>
                  </a:lnTo>
                  <a:lnTo>
                    <a:pt x="1757220" y="4304386"/>
                  </a:lnTo>
                  <a:lnTo>
                    <a:pt x="1801733" y="4295287"/>
                  </a:lnTo>
                  <a:lnTo>
                    <a:pt x="1843946" y="4280621"/>
                  </a:lnTo>
                  <a:lnTo>
                    <a:pt x="1883452" y="4260795"/>
                  </a:lnTo>
                  <a:lnTo>
                    <a:pt x="1919841" y="4236217"/>
                  </a:lnTo>
                  <a:lnTo>
                    <a:pt x="1952704" y="4207294"/>
                  </a:lnTo>
                  <a:lnTo>
                    <a:pt x="1981633" y="4174434"/>
                  </a:lnTo>
                  <a:lnTo>
                    <a:pt x="2006219" y="4138044"/>
                  </a:lnTo>
                  <a:lnTo>
                    <a:pt x="2026052" y="4098533"/>
                  </a:lnTo>
                  <a:lnTo>
                    <a:pt x="2040725" y="4056308"/>
                  </a:lnTo>
                  <a:lnTo>
                    <a:pt x="2049829" y="4011776"/>
                  </a:lnTo>
                  <a:lnTo>
                    <a:pt x="2052955" y="3965346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46"/>
                  </a:lnTo>
                  <a:lnTo>
                    <a:pt x="2049829" y="4011776"/>
                  </a:lnTo>
                  <a:lnTo>
                    <a:pt x="2040725" y="4056308"/>
                  </a:lnTo>
                  <a:lnTo>
                    <a:pt x="2026052" y="4098533"/>
                  </a:lnTo>
                  <a:lnTo>
                    <a:pt x="2006219" y="4138044"/>
                  </a:lnTo>
                  <a:lnTo>
                    <a:pt x="1981633" y="4174434"/>
                  </a:lnTo>
                  <a:lnTo>
                    <a:pt x="1952704" y="4207294"/>
                  </a:lnTo>
                  <a:lnTo>
                    <a:pt x="1919841" y="4236217"/>
                  </a:lnTo>
                  <a:lnTo>
                    <a:pt x="1883452" y="4260795"/>
                  </a:lnTo>
                  <a:lnTo>
                    <a:pt x="1843946" y="4280621"/>
                  </a:lnTo>
                  <a:lnTo>
                    <a:pt x="1801733" y="4295287"/>
                  </a:lnTo>
                  <a:lnTo>
                    <a:pt x="1757220" y="4304386"/>
                  </a:lnTo>
                  <a:lnTo>
                    <a:pt x="1710817" y="4307509"/>
                  </a:lnTo>
                  <a:lnTo>
                    <a:pt x="342138" y="4307509"/>
                  </a:lnTo>
                  <a:lnTo>
                    <a:pt x="295708" y="4304386"/>
                  </a:lnTo>
                  <a:lnTo>
                    <a:pt x="251177" y="4295287"/>
                  </a:lnTo>
                  <a:lnTo>
                    <a:pt x="208954" y="4280621"/>
                  </a:lnTo>
                  <a:lnTo>
                    <a:pt x="169446" y="4260795"/>
                  </a:lnTo>
                  <a:lnTo>
                    <a:pt x="133059" y="4236217"/>
                  </a:lnTo>
                  <a:lnTo>
                    <a:pt x="100203" y="4207294"/>
                  </a:lnTo>
                  <a:lnTo>
                    <a:pt x="71283" y="4174434"/>
                  </a:lnTo>
                  <a:lnTo>
                    <a:pt x="46707" y="4138044"/>
                  </a:lnTo>
                  <a:lnTo>
                    <a:pt x="26884" y="4098533"/>
                  </a:lnTo>
                  <a:lnTo>
                    <a:pt x="12220" y="4056308"/>
                  </a:lnTo>
                  <a:lnTo>
                    <a:pt x="3122" y="4011776"/>
                  </a:lnTo>
                  <a:lnTo>
                    <a:pt x="0" y="3965346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609833" y="1470405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66286" y="2285873"/>
            <a:ext cx="1061720" cy="410209"/>
            <a:chOff x="10166286" y="2285873"/>
            <a:chExt cx="1061720" cy="410209"/>
          </a:xfrm>
        </p:grpSpPr>
        <p:sp>
          <p:nvSpPr>
            <p:cNvPr id="49" name="object 49"/>
            <p:cNvSpPr/>
            <p:nvPr/>
          </p:nvSpPr>
          <p:spPr>
            <a:xfrm>
              <a:off x="10171048" y="2290635"/>
              <a:ext cx="1052195" cy="400685"/>
            </a:xfrm>
            <a:custGeom>
              <a:avLst/>
              <a:gdLst/>
              <a:ahLst/>
              <a:cxnLst/>
              <a:rect l="l" t="t" r="r" b="b"/>
              <a:pathLst>
                <a:path w="1052195" h="400685">
                  <a:moveTo>
                    <a:pt x="1051890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051890" y="400113"/>
                  </a:lnTo>
                  <a:lnTo>
                    <a:pt x="1051890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171048" y="2290635"/>
              <a:ext cx="1052195" cy="400685"/>
            </a:xfrm>
            <a:custGeom>
              <a:avLst/>
              <a:gdLst/>
              <a:ahLst/>
              <a:cxnLst/>
              <a:rect l="l" t="t" r="r" b="b"/>
              <a:pathLst>
                <a:path w="1052195" h="400685">
                  <a:moveTo>
                    <a:pt x="0" y="400113"/>
                  </a:moveTo>
                  <a:lnTo>
                    <a:pt x="1051890" y="400113"/>
                  </a:lnTo>
                  <a:lnTo>
                    <a:pt x="105189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9525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254488" y="2310841"/>
            <a:ext cx="886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APPEAL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34422" y="2927299"/>
            <a:ext cx="1903730" cy="2853690"/>
            <a:chOff x="9734422" y="2927299"/>
            <a:chExt cx="1903730" cy="2853690"/>
          </a:xfrm>
        </p:grpSpPr>
        <p:sp>
          <p:nvSpPr>
            <p:cNvPr id="53" name="object 53"/>
            <p:cNvSpPr/>
            <p:nvPr/>
          </p:nvSpPr>
          <p:spPr>
            <a:xfrm>
              <a:off x="9740772" y="2933649"/>
              <a:ext cx="1891030" cy="2840990"/>
            </a:xfrm>
            <a:custGeom>
              <a:avLst/>
              <a:gdLst/>
              <a:ahLst/>
              <a:cxnLst/>
              <a:rect l="l" t="t" r="r" b="b"/>
              <a:pathLst>
                <a:path w="1891029" h="2840990">
                  <a:moveTo>
                    <a:pt x="1890522" y="0"/>
                  </a:moveTo>
                  <a:lnTo>
                    <a:pt x="0" y="0"/>
                  </a:lnTo>
                  <a:lnTo>
                    <a:pt x="0" y="2840736"/>
                  </a:lnTo>
                  <a:lnTo>
                    <a:pt x="1890522" y="2840736"/>
                  </a:lnTo>
                  <a:lnTo>
                    <a:pt x="1890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40772" y="2933649"/>
              <a:ext cx="1891030" cy="2840990"/>
            </a:xfrm>
            <a:custGeom>
              <a:avLst/>
              <a:gdLst/>
              <a:ahLst/>
              <a:cxnLst/>
              <a:rect l="l" t="t" r="r" b="b"/>
              <a:pathLst>
                <a:path w="1891029" h="2840990">
                  <a:moveTo>
                    <a:pt x="0" y="2840736"/>
                  </a:moveTo>
                  <a:lnTo>
                    <a:pt x="1890522" y="2840736"/>
                  </a:lnTo>
                  <a:lnTo>
                    <a:pt x="1890522" y="0"/>
                  </a:lnTo>
                  <a:lnTo>
                    <a:pt x="0" y="0"/>
                  </a:lnTo>
                  <a:lnTo>
                    <a:pt x="0" y="2840736"/>
                  </a:lnTo>
                  <a:close/>
                </a:path>
              </a:pathLst>
            </a:custGeom>
            <a:ln w="12699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740772" y="2933649"/>
            <a:ext cx="1891030" cy="28409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7970" indent="-17589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18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Grounds</a:t>
            </a:r>
            <a:endParaRPr sz="1800" dirty="0">
              <a:latin typeface="Calibri"/>
              <a:cs typeface="Calibri"/>
            </a:endParaRPr>
          </a:p>
          <a:p>
            <a:pPr marL="267970" indent="-175895">
              <a:lnSpc>
                <a:spcPct val="100000"/>
              </a:lnSpc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1800" dirty="0">
              <a:latin typeface="Calibri"/>
              <a:cs typeface="Calibri"/>
            </a:endParaRPr>
          </a:p>
          <a:p>
            <a:pPr marL="269240">
              <a:lnSpc>
                <a:spcPct val="100000"/>
              </a:lnSpc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125</a:t>
            </a:fld>
            <a:endParaRPr spc="-25" dirty="0"/>
          </a:p>
        </p:txBody>
      </p:sp>
      <p:sp>
        <p:nvSpPr>
          <p:cNvPr id="56" name="object 5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125" dirty="0"/>
              <a:t>Appeal</a:t>
            </a:r>
            <a:r>
              <a:rPr spc="-120" dirty="0"/>
              <a:t> </a:t>
            </a:r>
            <a:r>
              <a:rPr spc="165" dirty="0"/>
              <a:t>Grounds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939" y="1499284"/>
            <a:ext cx="10166350" cy="450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2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offer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appeals</a:t>
            </a:r>
            <a:r>
              <a:rPr sz="2200" b="1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b="1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one</a:t>
            </a:r>
            <a:r>
              <a:rPr sz="2200" b="1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b="1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more</a:t>
            </a:r>
            <a:r>
              <a:rPr sz="2200" b="1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b="1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b="1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following</a:t>
            </a:r>
            <a:r>
              <a:rPr sz="2200" b="1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grounds: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2200" dirty="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Procedural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irregularity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affected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outcome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matter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35"/>
              </a:spcBef>
            </a:pPr>
            <a:endParaRPr sz="2200" dirty="0">
              <a:latin typeface="Calibri"/>
              <a:cs typeface="Calibri"/>
            </a:endParaRPr>
          </a:p>
          <a:p>
            <a:pPr marL="1841500" marR="739775">
              <a:lnSpc>
                <a:spcPct val="110000"/>
              </a:lnSpc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New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reasonably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could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affect the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outcome of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matter</a:t>
            </a:r>
            <a:endParaRPr sz="2200" dirty="0">
              <a:latin typeface="Calibri"/>
              <a:cs typeface="Calibri"/>
            </a:endParaRPr>
          </a:p>
          <a:p>
            <a:pPr marL="1841500" marR="5080">
              <a:lnSpc>
                <a:spcPct val="110000"/>
              </a:lnSpc>
              <a:spcBef>
                <a:spcPts val="1530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Conflict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interest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bias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against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Complainants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Respondents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generally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individual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affected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outcome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matter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Institutions</a:t>
            </a:r>
            <a:r>
              <a:rPr sz="22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discretion</a:t>
            </a:r>
            <a:r>
              <a:rPr sz="22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add</a:t>
            </a:r>
            <a:r>
              <a:rPr sz="22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2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22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grounds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 descr="Blue circle around the number &quot;1&quot; next to the text, &quot;Procedural irregularity that affected the outcome of the matter&quot;"/>
          <p:cNvSpPr/>
          <p:nvPr/>
        </p:nvSpPr>
        <p:spPr>
          <a:xfrm>
            <a:off x="1160825" y="2348943"/>
            <a:ext cx="715645" cy="716280"/>
          </a:xfrm>
          <a:custGeom>
            <a:avLst/>
            <a:gdLst/>
            <a:ahLst/>
            <a:cxnLst/>
            <a:rect l="l" t="t" r="r" b="b"/>
            <a:pathLst>
              <a:path w="715644" h="716280">
                <a:moveTo>
                  <a:pt x="357939" y="0"/>
                </a:moveTo>
                <a:lnTo>
                  <a:pt x="357625" y="0"/>
                </a:lnTo>
                <a:lnTo>
                  <a:pt x="308826" y="3284"/>
                </a:lnTo>
                <a:lnTo>
                  <a:pt x="309006" y="3284"/>
                </a:lnTo>
                <a:lnTo>
                  <a:pt x="262454" y="12813"/>
                </a:lnTo>
                <a:lnTo>
                  <a:pt x="218325" y="28160"/>
                </a:lnTo>
                <a:lnTo>
                  <a:pt x="177039" y="48901"/>
                </a:lnTo>
                <a:lnTo>
                  <a:pt x="139018" y="74608"/>
                </a:lnTo>
                <a:lnTo>
                  <a:pt x="104687" y="104855"/>
                </a:lnTo>
                <a:lnTo>
                  <a:pt x="74471" y="139217"/>
                </a:lnTo>
                <a:lnTo>
                  <a:pt x="48796" y="177266"/>
                </a:lnTo>
                <a:lnTo>
                  <a:pt x="28086" y="218578"/>
                </a:lnTo>
                <a:lnTo>
                  <a:pt x="12766" y="262725"/>
                </a:lnTo>
                <a:lnTo>
                  <a:pt x="3263" y="309282"/>
                </a:lnTo>
                <a:lnTo>
                  <a:pt x="0" y="357822"/>
                </a:lnTo>
                <a:lnTo>
                  <a:pt x="3264" y="406382"/>
                </a:lnTo>
                <a:lnTo>
                  <a:pt x="12773" y="452958"/>
                </a:lnTo>
                <a:lnTo>
                  <a:pt x="28101" y="497123"/>
                </a:lnTo>
                <a:lnTo>
                  <a:pt x="48822" y="538451"/>
                </a:lnTo>
                <a:lnTo>
                  <a:pt x="74510" y="576514"/>
                </a:lnTo>
                <a:lnTo>
                  <a:pt x="104739" y="610887"/>
                </a:lnTo>
                <a:lnTo>
                  <a:pt x="139083" y="641143"/>
                </a:lnTo>
                <a:lnTo>
                  <a:pt x="177117" y="666854"/>
                </a:lnTo>
                <a:lnTo>
                  <a:pt x="218413" y="687594"/>
                </a:lnTo>
                <a:lnTo>
                  <a:pt x="262548" y="702937"/>
                </a:lnTo>
                <a:lnTo>
                  <a:pt x="309094" y="712456"/>
                </a:lnTo>
                <a:lnTo>
                  <a:pt x="357626" y="715723"/>
                </a:lnTo>
                <a:lnTo>
                  <a:pt x="406159" y="712456"/>
                </a:lnTo>
                <a:lnTo>
                  <a:pt x="452709" y="702937"/>
                </a:lnTo>
                <a:lnTo>
                  <a:pt x="496850" y="687594"/>
                </a:lnTo>
                <a:lnTo>
                  <a:pt x="538155" y="666854"/>
                </a:lnTo>
                <a:lnTo>
                  <a:pt x="576198" y="641143"/>
                </a:lnTo>
                <a:lnTo>
                  <a:pt x="610552" y="610888"/>
                </a:lnTo>
                <a:lnTo>
                  <a:pt x="640790" y="576515"/>
                </a:lnTo>
                <a:lnTo>
                  <a:pt x="666487" y="538451"/>
                </a:lnTo>
                <a:lnTo>
                  <a:pt x="680877" y="509762"/>
                </a:lnTo>
                <a:lnTo>
                  <a:pt x="342479" y="509761"/>
                </a:lnTo>
                <a:lnTo>
                  <a:pt x="342479" y="278908"/>
                </a:lnTo>
                <a:lnTo>
                  <a:pt x="272398" y="278908"/>
                </a:lnTo>
                <a:lnTo>
                  <a:pt x="272398" y="235407"/>
                </a:lnTo>
                <a:lnTo>
                  <a:pt x="277656" y="233915"/>
                </a:lnTo>
                <a:lnTo>
                  <a:pt x="282365" y="232502"/>
                </a:lnTo>
                <a:lnTo>
                  <a:pt x="290919" y="229518"/>
                </a:lnTo>
                <a:lnTo>
                  <a:pt x="295157" y="228105"/>
                </a:lnTo>
                <a:lnTo>
                  <a:pt x="299316" y="226613"/>
                </a:lnTo>
                <a:lnTo>
                  <a:pt x="303475" y="224964"/>
                </a:lnTo>
                <a:lnTo>
                  <a:pt x="307635" y="223236"/>
                </a:lnTo>
                <a:lnTo>
                  <a:pt x="311794" y="221430"/>
                </a:lnTo>
                <a:lnTo>
                  <a:pt x="320113" y="217975"/>
                </a:lnTo>
                <a:lnTo>
                  <a:pt x="324351" y="216326"/>
                </a:lnTo>
                <a:lnTo>
                  <a:pt x="328275" y="214206"/>
                </a:lnTo>
                <a:lnTo>
                  <a:pt x="340439" y="207925"/>
                </a:lnTo>
                <a:lnTo>
                  <a:pt x="344441" y="205726"/>
                </a:lnTo>
                <a:lnTo>
                  <a:pt x="348365" y="203449"/>
                </a:lnTo>
                <a:lnTo>
                  <a:pt x="352760" y="201172"/>
                </a:lnTo>
                <a:lnTo>
                  <a:pt x="357155" y="198659"/>
                </a:lnTo>
                <a:lnTo>
                  <a:pt x="365630" y="193163"/>
                </a:lnTo>
                <a:lnTo>
                  <a:pt x="369947" y="190650"/>
                </a:lnTo>
                <a:lnTo>
                  <a:pt x="374341" y="188373"/>
                </a:lnTo>
                <a:lnTo>
                  <a:pt x="672136" y="188373"/>
                </a:lnTo>
                <a:lnTo>
                  <a:pt x="666569" y="177266"/>
                </a:lnTo>
                <a:lnTo>
                  <a:pt x="640894" y="139217"/>
                </a:lnTo>
                <a:lnTo>
                  <a:pt x="610679" y="104855"/>
                </a:lnTo>
                <a:lnTo>
                  <a:pt x="576350" y="74608"/>
                </a:lnTo>
                <a:lnTo>
                  <a:pt x="538335" y="48901"/>
                </a:lnTo>
                <a:lnTo>
                  <a:pt x="497059" y="28161"/>
                </a:lnTo>
                <a:lnTo>
                  <a:pt x="452951" y="12813"/>
                </a:lnTo>
                <a:lnTo>
                  <a:pt x="406435" y="3284"/>
                </a:lnTo>
                <a:lnTo>
                  <a:pt x="357939" y="0"/>
                </a:lnTo>
                <a:close/>
              </a:path>
              <a:path w="715644" h="716280">
                <a:moveTo>
                  <a:pt x="672136" y="188373"/>
                </a:moveTo>
                <a:lnTo>
                  <a:pt x="396865" y="188373"/>
                </a:lnTo>
                <a:lnTo>
                  <a:pt x="396865" y="509761"/>
                </a:lnTo>
                <a:lnTo>
                  <a:pt x="680877" y="509762"/>
                </a:lnTo>
                <a:lnTo>
                  <a:pt x="687216" y="497123"/>
                </a:lnTo>
                <a:lnTo>
                  <a:pt x="702551" y="452958"/>
                </a:lnTo>
                <a:lnTo>
                  <a:pt x="712064" y="406382"/>
                </a:lnTo>
                <a:lnTo>
                  <a:pt x="715330" y="357822"/>
                </a:lnTo>
                <a:lnTo>
                  <a:pt x="712084" y="309282"/>
                </a:lnTo>
                <a:lnTo>
                  <a:pt x="702590" y="262725"/>
                </a:lnTo>
                <a:lnTo>
                  <a:pt x="687276" y="218578"/>
                </a:lnTo>
                <a:lnTo>
                  <a:pt x="672136" y="188373"/>
                </a:lnTo>
                <a:close/>
              </a:path>
              <a:path w="715644" h="716280">
                <a:moveTo>
                  <a:pt x="342479" y="249777"/>
                </a:moveTo>
                <a:lnTo>
                  <a:pt x="306301" y="268936"/>
                </a:lnTo>
                <a:lnTo>
                  <a:pt x="272398" y="278908"/>
                </a:lnTo>
                <a:lnTo>
                  <a:pt x="342479" y="278908"/>
                </a:lnTo>
                <a:lnTo>
                  <a:pt x="342479" y="249777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Red circle around the number &quot;2&quot; next to the text: &quot;New evidence that was not reasonably available at the time of the determination that could affect the outcome of the matter&quot;"/>
          <p:cNvSpPr/>
          <p:nvPr/>
        </p:nvSpPr>
        <p:spPr>
          <a:xfrm>
            <a:off x="1160825" y="3529916"/>
            <a:ext cx="715645" cy="716280"/>
          </a:xfrm>
          <a:custGeom>
            <a:avLst/>
            <a:gdLst/>
            <a:ahLst/>
            <a:cxnLst/>
            <a:rect l="l" t="t" r="r" b="b"/>
            <a:pathLst>
              <a:path w="715644" h="716279">
                <a:moveTo>
                  <a:pt x="357861" y="0"/>
                </a:moveTo>
                <a:lnTo>
                  <a:pt x="357625" y="0"/>
                </a:lnTo>
                <a:lnTo>
                  <a:pt x="308826" y="3284"/>
                </a:lnTo>
                <a:lnTo>
                  <a:pt x="309006" y="3284"/>
                </a:lnTo>
                <a:lnTo>
                  <a:pt x="262454" y="12813"/>
                </a:lnTo>
                <a:lnTo>
                  <a:pt x="218325" y="28160"/>
                </a:lnTo>
                <a:lnTo>
                  <a:pt x="177039" y="48901"/>
                </a:lnTo>
                <a:lnTo>
                  <a:pt x="139018" y="74608"/>
                </a:lnTo>
                <a:lnTo>
                  <a:pt x="104687" y="104855"/>
                </a:lnTo>
                <a:lnTo>
                  <a:pt x="74471" y="139217"/>
                </a:lnTo>
                <a:lnTo>
                  <a:pt x="48796" y="177266"/>
                </a:lnTo>
                <a:lnTo>
                  <a:pt x="30315" y="214118"/>
                </a:lnTo>
                <a:lnTo>
                  <a:pt x="12766" y="262725"/>
                </a:lnTo>
                <a:lnTo>
                  <a:pt x="3263" y="309282"/>
                </a:lnTo>
                <a:lnTo>
                  <a:pt x="34" y="357313"/>
                </a:lnTo>
                <a:lnTo>
                  <a:pt x="0" y="357822"/>
                </a:lnTo>
                <a:lnTo>
                  <a:pt x="3264" y="406382"/>
                </a:lnTo>
                <a:lnTo>
                  <a:pt x="12773" y="452958"/>
                </a:lnTo>
                <a:lnTo>
                  <a:pt x="28101" y="497123"/>
                </a:lnTo>
                <a:lnTo>
                  <a:pt x="48822" y="538451"/>
                </a:lnTo>
                <a:lnTo>
                  <a:pt x="74510" y="576514"/>
                </a:lnTo>
                <a:lnTo>
                  <a:pt x="104739" y="610887"/>
                </a:lnTo>
                <a:lnTo>
                  <a:pt x="139083" y="641143"/>
                </a:lnTo>
                <a:lnTo>
                  <a:pt x="177117" y="666854"/>
                </a:lnTo>
                <a:lnTo>
                  <a:pt x="218413" y="687594"/>
                </a:lnTo>
                <a:lnTo>
                  <a:pt x="262548" y="702937"/>
                </a:lnTo>
                <a:lnTo>
                  <a:pt x="309094" y="712456"/>
                </a:lnTo>
                <a:lnTo>
                  <a:pt x="357626" y="715723"/>
                </a:lnTo>
                <a:lnTo>
                  <a:pt x="406159" y="712456"/>
                </a:lnTo>
                <a:lnTo>
                  <a:pt x="452709" y="702937"/>
                </a:lnTo>
                <a:lnTo>
                  <a:pt x="496850" y="687594"/>
                </a:lnTo>
                <a:lnTo>
                  <a:pt x="538155" y="666854"/>
                </a:lnTo>
                <a:lnTo>
                  <a:pt x="576198" y="641143"/>
                </a:lnTo>
                <a:lnTo>
                  <a:pt x="610552" y="610887"/>
                </a:lnTo>
                <a:lnTo>
                  <a:pt x="640790" y="576515"/>
                </a:lnTo>
                <a:lnTo>
                  <a:pt x="666487" y="538451"/>
                </a:lnTo>
                <a:lnTo>
                  <a:pt x="676584" y="518320"/>
                </a:lnTo>
                <a:lnTo>
                  <a:pt x="255368" y="518320"/>
                </a:lnTo>
                <a:lnTo>
                  <a:pt x="255368" y="488325"/>
                </a:lnTo>
                <a:lnTo>
                  <a:pt x="266068" y="443454"/>
                </a:lnTo>
                <a:lnTo>
                  <a:pt x="294490" y="407821"/>
                </a:lnTo>
                <a:lnTo>
                  <a:pt x="325744" y="384019"/>
                </a:lnTo>
                <a:lnTo>
                  <a:pt x="351185" y="367818"/>
                </a:lnTo>
                <a:lnTo>
                  <a:pt x="358587" y="362720"/>
                </a:lnTo>
                <a:lnTo>
                  <a:pt x="386843" y="337077"/>
                </a:lnTo>
                <a:lnTo>
                  <a:pt x="402751" y="296575"/>
                </a:lnTo>
                <a:lnTo>
                  <a:pt x="402672" y="282363"/>
                </a:lnTo>
                <a:lnTo>
                  <a:pt x="401573" y="275846"/>
                </a:lnTo>
                <a:lnTo>
                  <a:pt x="401140" y="274511"/>
                </a:lnTo>
                <a:lnTo>
                  <a:pt x="272241" y="274511"/>
                </a:lnTo>
                <a:lnTo>
                  <a:pt x="272241" y="225749"/>
                </a:lnTo>
                <a:lnTo>
                  <a:pt x="310225" y="203841"/>
                </a:lnTo>
                <a:lnTo>
                  <a:pt x="357312" y="197246"/>
                </a:lnTo>
                <a:lnTo>
                  <a:pt x="676581" y="197246"/>
                </a:lnTo>
                <a:lnTo>
                  <a:pt x="666566" y="177266"/>
                </a:lnTo>
                <a:lnTo>
                  <a:pt x="640888" y="139217"/>
                </a:lnTo>
                <a:lnTo>
                  <a:pt x="610669" y="104855"/>
                </a:lnTo>
                <a:lnTo>
                  <a:pt x="576335" y="74608"/>
                </a:lnTo>
                <a:lnTo>
                  <a:pt x="538312" y="48901"/>
                </a:lnTo>
                <a:lnTo>
                  <a:pt x="497026" y="28161"/>
                </a:lnTo>
                <a:lnTo>
                  <a:pt x="452905" y="12813"/>
                </a:lnTo>
                <a:lnTo>
                  <a:pt x="406374" y="3284"/>
                </a:lnTo>
                <a:lnTo>
                  <a:pt x="357861" y="0"/>
                </a:lnTo>
                <a:close/>
              </a:path>
              <a:path w="715644" h="716279">
                <a:moveTo>
                  <a:pt x="676581" y="197246"/>
                </a:moveTo>
                <a:lnTo>
                  <a:pt x="357312" y="197246"/>
                </a:lnTo>
                <a:lnTo>
                  <a:pt x="367290" y="197570"/>
                </a:lnTo>
                <a:lnTo>
                  <a:pt x="366970" y="197570"/>
                </a:lnTo>
                <a:lnTo>
                  <a:pt x="410961" y="209632"/>
                </a:lnTo>
                <a:lnTo>
                  <a:pt x="442141" y="238656"/>
                </a:lnTo>
                <a:lnTo>
                  <a:pt x="453660" y="282363"/>
                </a:lnTo>
                <a:lnTo>
                  <a:pt x="453683" y="282991"/>
                </a:lnTo>
                <a:lnTo>
                  <a:pt x="453478" y="291480"/>
                </a:lnTo>
                <a:lnTo>
                  <a:pt x="444615" y="331675"/>
                </a:lnTo>
                <a:lnTo>
                  <a:pt x="444530" y="331891"/>
                </a:lnTo>
                <a:lnTo>
                  <a:pt x="420070" y="366460"/>
                </a:lnTo>
                <a:lnTo>
                  <a:pt x="387701" y="392536"/>
                </a:lnTo>
                <a:lnTo>
                  <a:pt x="370351" y="403707"/>
                </a:lnTo>
                <a:lnTo>
                  <a:pt x="362609" y="408734"/>
                </a:lnTo>
                <a:lnTo>
                  <a:pt x="331482" y="431356"/>
                </a:lnTo>
                <a:lnTo>
                  <a:pt x="307478" y="468459"/>
                </a:lnTo>
                <a:lnTo>
                  <a:pt x="307556" y="475762"/>
                </a:lnTo>
                <a:lnTo>
                  <a:pt x="459883" y="475762"/>
                </a:lnTo>
                <a:lnTo>
                  <a:pt x="459883" y="518320"/>
                </a:lnTo>
                <a:lnTo>
                  <a:pt x="676584" y="518320"/>
                </a:lnTo>
                <a:lnTo>
                  <a:pt x="702551" y="452958"/>
                </a:lnTo>
                <a:lnTo>
                  <a:pt x="712064" y="406382"/>
                </a:lnTo>
                <a:lnTo>
                  <a:pt x="715330" y="357822"/>
                </a:lnTo>
                <a:lnTo>
                  <a:pt x="712084" y="309282"/>
                </a:lnTo>
                <a:lnTo>
                  <a:pt x="702590" y="262725"/>
                </a:lnTo>
                <a:lnTo>
                  <a:pt x="687304" y="218660"/>
                </a:lnTo>
                <a:lnTo>
                  <a:pt x="676581" y="197246"/>
                </a:lnTo>
                <a:close/>
              </a:path>
              <a:path w="715644" h="716279">
                <a:moveTo>
                  <a:pt x="360215" y="237449"/>
                </a:moveTo>
                <a:lnTo>
                  <a:pt x="320234" y="243259"/>
                </a:lnTo>
                <a:lnTo>
                  <a:pt x="280944" y="266759"/>
                </a:lnTo>
                <a:lnTo>
                  <a:pt x="272241" y="274511"/>
                </a:lnTo>
                <a:lnTo>
                  <a:pt x="401140" y="274511"/>
                </a:lnTo>
                <a:lnTo>
                  <a:pt x="367671" y="238862"/>
                </a:lnTo>
                <a:lnTo>
                  <a:pt x="360215" y="237449"/>
                </a:lnTo>
                <a:close/>
              </a:path>
            </a:pathLst>
          </a:custGeom>
          <a:solidFill>
            <a:srgbClr val="BD1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Light blue circle around the number &quot;3&quot; next to the text: &quot;Conflict of interest or bias for or against Complainants or Respondents generally or the individual Complainant or Respondent that affected the outcome of the matter&quot;"/>
          <p:cNvSpPr/>
          <p:nvPr/>
        </p:nvSpPr>
        <p:spPr>
          <a:xfrm>
            <a:off x="1160752" y="4642436"/>
            <a:ext cx="715645" cy="716280"/>
          </a:xfrm>
          <a:custGeom>
            <a:avLst/>
            <a:gdLst/>
            <a:ahLst/>
            <a:cxnLst/>
            <a:rect l="l" t="t" r="r" b="b"/>
            <a:pathLst>
              <a:path w="715644" h="716279">
                <a:moveTo>
                  <a:pt x="358013" y="0"/>
                </a:moveTo>
                <a:lnTo>
                  <a:pt x="357699" y="0"/>
                </a:lnTo>
                <a:lnTo>
                  <a:pt x="308898" y="3284"/>
                </a:lnTo>
                <a:lnTo>
                  <a:pt x="309077" y="3284"/>
                </a:lnTo>
                <a:lnTo>
                  <a:pt x="262521" y="12813"/>
                </a:lnTo>
                <a:lnTo>
                  <a:pt x="218386" y="28161"/>
                </a:lnTo>
                <a:lnTo>
                  <a:pt x="177092" y="48901"/>
                </a:lnTo>
                <a:lnTo>
                  <a:pt x="139062" y="74608"/>
                </a:lnTo>
                <a:lnTo>
                  <a:pt x="104721" y="104855"/>
                </a:lnTo>
                <a:lnTo>
                  <a:pt x="74495" y="139217"/>
                </a:lnTo>
                <a:lnTo>
                  <a:pt x="48811" y="177266"/>
                </a:lnTo>
                <a:lnTo>
                  <a:pt x="28093" y="218578"/>
                </a:lnTo>
                <a:lnTo>
                  <a:pt x="12767" y="262725"/>
                </a:lnTo>
                <a:lnTo>
                  <a:pt x="3259" y="309282"/>
                </a:lnTo>
                <a:lnTo>
                  <a:pt x="0" y="357901"/>
                </a:lnTo>
                <a:lnTo>
                  <a:pt x="3272" y="406459"/>
                </a:lnTo>
                <a:lnTo>
                  <a:pt x="12789" y="453031"/>
                </a:lnTo>
                <a:lnTo>
                  <a:pt x="28125" y="497189"/>
                </a:lnTo>
                <a:lnTo>
                  <a:pt x="48853" y="538509"/>
                </a:lnTo>
                <a:lnTo>
                  <a:pt x="74548" y="576563"/>
                </a:lnTo>
                <a:lnTo>
                  <a:pt x="104784" y="610927"/>
                </a:lnTo>
                <a:lnTo>
                  <a:pt x="139135" y="641172"/>
                </a:lnTo>
                <a:lnTo>
                  <a:pt x="177175" y="666874"/>
                </a:lnTo>
                <a:lnTo>
                  <a:pt x="218478" y="687607"/>
                </a:lnTo>
                <a:lnTo>
                  <a:pt x="262617" y="702943"/>
                </a:lnTo>
                <a:lnTo>
                  <a:pt x="309166" y="712457"/>
                </a:lnTo>
                <a:lnTo>
                  <a:pt x="357699" y="715723"/>
                </a:lnTo>
                <a:lnTo>
                  <a:pt x="406232" y="712457"/>
                </a:lnTo>
                <a:lnTo>
                  <a:pt x="452782" y="702943"/>
                </a:lnTo>
                <a:lnTo>
                  <a:pt x="496923" y="687607"/>
                </a:lnTo>
                <a:lnTo>
                  <a:pt x="538228" y="666874"/>
                </a:lnTo>
                <a:lnTo>
                  <a:pt x="576271" y="641172"/>
                </a:lnTo>
                <a:lnTo>
                  <a:pt x="610625" y="610927"/>
                </a:lnTo>
                <a:lnTo>
                  <a:pt x="640863" y="576564"/>
                </a:lnTo>
                <a:lnTo>
                  <a:pt x="666561" y="538509"/>
                </a:lnTo>
                <a:lnTo>
                  <a:pt x="675743" y="520205"/>
                </a:lnTo>
                <a:lnTo>
                  <a:pt x="339256" y="520205"/>
                </a:lnTo>
                <a:lnTo>
                  <a:pt x="327252" y="519984"/>
                </a:lnTo>
                <a:lnTo>
                  <a:pt x="315262" y="519204"/>
                </a:lnTo>
                <a:lnTo>
                  <a:pt x="303301" y="517864"/>
                </a:lnTo>
                <a:lnTo>
                  <a:pt x="291384" y="515965"/>
                </a:lnTo>
                <a:lnTo>
                  <a:pt x="282081" y="514080"/>
                </a:lnTo>
                <a:lnTo>
                  <a:pt x="281931" y="514080"/>
                </a:lnTo>
                <a:lnTo>
                  <a:pt x="271971" y="511204"/>
                </a:lnTo>
                <a:lnTo>
                  <a:pt x="262614" y="507650"/>
                </a:lnTo>
                <a:lnTo>
                  <a:pt x="253558" y="503323"/>
                </a:lnTo>
                <a:lnTo>
                  <a:pt x="253558" y="455110"/>
                </a:lnTo>
                <a:lnTo>
                  <a:pt x="401544" y="455110"/>
                </a:lnTo>
                <a:lnTo>
                  <a:pt x="401960" y="454482"/>
                </a:lnTo>
                <a:lnTo>
                  <a:pt x="405046" y="448565"/>
                </a:lnTo>
                <a:lnTo>
                  <a:pt x="407219" y="442302"/>
                </a:lnTo>
                <a:lnTo>
                  <a:pt x="408450" y="435788"/>
                </a:lnTo>
                <a:lnTo>
                  <a:pt x="408710" y="429120"/>
                </a:lnTo>
                <a:lnTo>
                  <a:pt x="408433" y="422319"/>
                </a:lnTo>
                <a:lnTo>
                  <a:pt x="384460" y="385540"/>
                </a:lnTo>
                <a:lnTo>
                  <a:pt x="340836" y="373252"/>
                </a:lnTo>
                <a:lnTo>
                  <a:pt x="294916" y="372506"/>
                </a:lnTo>
                <a:lnTo>
                  <a:pt x="294916" y="332460"/>
                </a:lnTo>
                <a:lnTo>
                  <a:pt x="337422" y="331812"/>
                </a:lnTo>
                <a:lnTo>
                  <a:pt x="375749" y="320446"/>
                </a:lnTo>
                <a:lnTo>
                  <a:pt x="396781" y="288017"/>
                </a:lnTo>
                <a:lnTo>
                  <a:pt x="396545" y="279615"/>
                </a:lnTo>
                <a:lnTo>
                  <a:pt x="396859" y="271920"/>
                </a:lnTo>
                <a:lnTo>
                  <a:pt x="395054" y="264303"/>
                </a:lnTo>
                <a:lnTo>
                  <a:pt x="391623" y="258021"/>
                </a:lnTo>
                <a:lnTo>
                  <a:pt x="266978" y="258021"/>
                </a:lnTo>
                <a:lnTo>
                  <a:pt x="266978" y="213578"/>
                </a:lnTo>
                <a:lnTo>
                  <a:pt x="304176" y="199994"/>
                </a:lnTo>
                <a:lnTo>
                  <a:pt x="325304" y="196568"/>
                </a:lnTo>
                <a:lnTo>
                  <a:pt x="325150" y="196568"/>
                </a:lnTo>
                <a:lnTo>
                  <a:pt x="335872" y="195721"/>
                </a:lnTo>
                <a:lnTo>
                  <a:pt x="334846" y="195721"/>
                </a:lnTo>
                <a:lnTo>
                  <a:pt x="347104" y="195440"/>
                </a:lnTo>
                <a:lnTo>
                  <a:pt x="675766" y="195440"/>
                </a:lnTo>
                <a:lnTo>
                  <a:pt x="666659" y="177266"/>
                </a:lnTo>
                <a:lnTo>
                  <a:pt x="640991" y="139217"/>
                </a:lnTo>
                <a:lnTo>
                  <a:pt x="610782" y="104855"/>
                </a:lnTo>
                <a:lnTo>
                  <a:pt x="576457" y="74608"/>
                </a:lnTo>
                <a:lnTo>
                  <a:pt x="538443" y="48901"/>
                </a:lnTo>
                <a:lnTo>
                  <a:pt x="497166" y="28161"/>
                </a:lnTo>
                <a:lnTo>
                  <a:pt x="453051" y="12813"/>
                </a:lnTo>
                <a:lnTo>
                  <a:pt x="406525" y="3284"/>
                </a:lnTo>
                <a:lnTo>
                  <a:pt x="358013" y="0"/>
                </a:lnTo>
                <a:close/>
              </a:path>
              <a:path w="715644" h="716279">
                <a:moveTo>
                  <a:pt x="675766" y="195440"/>
                </a:moveTo>
                <a:lnTo>
                  <a:pt x="347104" y="195440"/>
                </a:lnTo>
                <a:lnTo>
                  <a:pt x="356797" y="195721"/>
                </a:lnTo>
                <a:lnTo>
                  <a:pt x="366439" y="196568"/>
                </a:lnTo>
                <a:lnTo>
                  <a:pt x="410664" y="209391"/>
                </a:lnTo>
                <a:lnTo>
                  <a:pt x="441435" y="237684"/>
                </a:lnTo>
                <a:lnTo>
                  <a:pt x="449989" y="271763"/>
                </a:lnTo>
                <a:lnTo>
                  <a:pt x="449245" y="285705"/>
                </a:lnTo>
                <a:lnTo>
                  <a:pt x="432018" y="323116"/>
                </a:lnTo>
                <a:lnTo>
                  <a:pt x="396559" y="346514"/>
                </a:lnTo>
                <a:lnTo>
                  <a:pt x="382733" y="350363"/>
                </a:lnTo>
                <a:lnTo>
                  <a:pt x="390382" y="351408"/>
                </a:lnTo>
                <a:lnTo>
                  <a:pt x="432132" y="368932"/>
                </a:lnTo>
                <a:lnTo>
                  <a:pt x="458535" y="403830"/>
                </a:lnTo>
                <a:lnTo>
                  <a:pt x="462232" y="426057"/>
                </a:lnTo>
                <a:lnTo>
                  <a:pt x="461806" y="435788"/>
                </a:lnTo>
                <a:lnTo>
                  <a:pt x="446926" y="475185"/>
                </a:lnTo>
                <a:lnTo>
                  <a:pt x="416394" y="501879"/>
                </a:lnTo>
                <a:lnTo>
                  <a:pt x="374737" y="516804"/>
                </a:lnTo>
                <a:lnTo>
                  <a:pt x="349942" y="519984"/>
                </a:lnTo>
                <a:lnTo>
                  <a:pt x="347027" y="519984"/>
                </a:lnTo>
                <a:lnTo>
                  <a:pt x="339256" y="520205"/>
                </a:lnTo>
                <a:lnTo>
                  <a:pt x="675743" y="520205"/>
                </a:lnTo>
                <a:lnTo>
                  <a:pt x="702624" y="453031"/>
                </a:lnTo>
                <a:lnTo>
                  <a:pt x="712137" y="406459"/>
                </a:lnTo>
                <a:lnTo>
                  <a:pt x="715403" y="357901"/>
                </a:lnTo>
                <a:lnTo>
                  <a:pt x="712322" y="311735"/>
                </a:lnTo>
                <a:lnTo>
                  <a:pt x="712248" y="310631"/>
                </a:lnTo>
                <a:lnTo>
                  <a:pt x="712158" y="309282"/>
                </a:lnTo>
                <a:lnTo>
                  <a:pt x="702696" y="262860"/>
                </a:lnTo>
                <a:lnTo>
                  <a:pt x="702669" y="262725"/>
                </a:lnTo>
                <a:lnTo>
                  <a:pt x="687454" y="218846"/>
                </a:lnTo>
                <a:lnTo>
                  <a:pt x="687361" y="218578"/>
                </a:lnTo>
                <a:lnTo>
                  <a:pt x="675766" y="195440"/>
                </a:lnTo>
                <a:close/>
              </a:path>
              <a:path w="715644" h="716279">
                <a:moveTo>
                  <a:pt x="401544" y="455110"/>
                </a:moveTo>
                <a:lnTo>
                  <a:pt x="253558" y="455110"/>
                </a:lnTo>
                <a:lnTo>
                  <a:pt x="263277" y="461261"/>
                </a:lnTo>
                <a:lnTo>
                  <a:pt x="273452" y="466506"/>
                </a:lnTo>
                <a:lnTo>
                  <a:pt x="317734" y="478834"/>
                </a:lnTo>
                <a:lnTo>
                  <a:pt x="347453" y="480473"/>
                </a:lnTo>
                <a:lnTo>
                  <a:pt x="355737" y="479688"/>
                </a:lnTo>
                <a:lnTo>
                  <a:pt x="363035" y="478274"/>
                </a:lnTo>
                <a:lnTo>
                  <a:pt x="370676" y="476884"/>
                </a:lnTo>
                <a:lnTo>
                  <a:pt x="378260" y="474191"/>
                </a:lnTo>
                <a:lnTo>
                  <a:pt x="391682" y="466506"/>
                </a:lnTo>
                <a:lnTo>
                  <a:pt x="397644" y="461000"/>
                </a:lnTo>
                <a:lnTo>
                  <a:pt x="401544" y="455110"/>
                </a:lnTo>
                <a:close/>
              </a:path>
              <a:path w="715644" h="716279">
                <a:moveTo>
                  <a:pt x="348752" y="235486"/>
                </a:moveTo>
                <a:lnTo>
                  <a:pt x="303941" y="241139"/>
                </a:lnTo>
                <a:lnTo>
                  <a:pt x="266978" y="258021"/>
                </a:lnTo>
                <a:lnTo>
                  <a:pt x="391623" y="258021"/>
                </a:lnTo>
                <a:lnTo>
                  <a:pt x="360838" y="237370"/>
                </a:lnTo>
                <a:lnTo>
                  <a:pt x="354873" y="236114"/>
                </a:lnTo>
                <a:lnTo>
                  <a:pt x="348752" y="235486"/>
                </a:lnTo>
                <a:close/>
              </a:path>
            </a:pathLst>
          </a:custGeom>
          <a:solidFill>
            <a:srgbClr val="9A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5" dirty="0"/>
              <a:t>Appeal</a:t>
            </a:r>
            <a:r>
              <a:rPr spc="-114" dirty="0"/>
              <a:t> </a:t>
            </a:r>
            <a:r>
              <a:rPr spc="150" dirty="0"/>
              <a:t>Decision-</a:t>
            </a:r>
            <a:r>
              <a:rPr spc="95" dirty="0"/>
              <a:t>Maker</a:t>
            </a:r>
            <a:r>
              <a:rPr spc="-150" dirty="0"/>
              <a:t> </a:t>
            </a:r>
            <a:r>
              <a:rPr spc="180" dirty="0"/>
              <a:t>and</a:t>
            </a:r>
            <a:r>
              <a:rPr spc="-125" dirty="0"/>
              <a:t> </a:t>
            </a:r>
            <a:r>
              <a:rPr spc="150" dirty="0"/>
              <a:t>Outcomes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28191" y="1839214"/>
            <a:ext cx="10163810" cy="385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695" indent="-34353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been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previously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involved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Grievance Process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complete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rationale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Determinations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2800" algn="l"/>
              </a:tabLst>
            </a:pP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Upholding</a:t>
            </a: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original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(if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any)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2800" algn="l"/>
              </a:tabLst>
            </a:pP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Remanding</a:t>
            </a:r>
            <a:r>
              <a:rPr sz="24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back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Decision-maker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reconsideration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further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2800" algn="l"/>
              </a:tabLst>
            </a:pP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Modifying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original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and/or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(if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any)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12800" algn="l"/>
              </a:tabLst>
            </a:pP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Overturning</a:t>
            </a:r>
            <a:r>
              <a:rPr sz="24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(not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recommended)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127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31634"/>
            </a:xfrm>
            <a:custGeom>
              <a:avLst/>
              <a:gdLst/>
              <a:ahLst/>
              <a:cxnLst/>
              <a:rect l="l" t="t" r="r" b="b"/>
              <a:pathLst>
                <a:path w="12192000" h="6731634">
                  <a:moveTo>
                    <a:pt x="0" y="6731520"/>
                  </a:moveTo>
                  <a:lnTo>
                    <a:pt x="12192000" y="67315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73152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  <a:path w="12192000" h="6858000">
                  <a:moveTo>
                    <a:pt x="10801350" y="6731521"/>
                  </a:moveTo>
                  <a:lnTo>
                    <a:pt x="0" y="6731521"/>
                  </a:lnTo>
                  <a:lnTo>
                    <a:pt x="0" y="6858000"/>
                  </a:lnTo>
                  <a:lnTo>
                    <a:pt x="10801350" y="6858000"/>
                  </a:lnTo>
                  <a:lnTo>
                    <a:pt x="10801350" y="6731521"/>
                  </a:lnTo>
                  <a:close/>
                </a:path>
                <a:path w="12192000" h="6858000">
                  <a:moveTo>
                    <a:pt x="12192000" y="6731521"/>
                  </a:moveTo>
                  <a:lnTo>
                    <a:pt x="11496675" y="6731521"/>
                  </a:lnTo>
                  <a:lnTo>
                    <a:pt x="11496675" y="6858000"/>
                  </a:lnTo>
                  <a:lnTo>
                    <a:pt x="12192000" y="6858000"/>
                  </a:lnTo>
                  <a:lnTo>
                    <a:pt x="12192000" y="6731521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32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1900" y="0"/>
              <a:ext cx="4610100" cy="16247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96675" y="6172720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695325" y="0"/>
                  </a:moveTo>
                  <a:lnTo>
                    <a:pt x="0" y="0"/>
                  </a:lnTo>
                  <a:lnTo>
                    <a:pt x="0" y="685279"/>
                  </a:lnTo>
                  <a:lnTo>
                    <a:pt x="695325" y="685279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96675" y="547739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01350" y="6172720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695325" y="0"/>
                  </a:moveTo>
                  <a:lnTo>
                    <a:pt x="0" y="0"/>
                  </a:lnTo>
                  <a:lnTo>
                    <a:pt x="0" y="685279"/>
                  </a:lnTo>
                  <a:lnTo>
                    <a:pt x="695325" y="685279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602994" y="2705811"/>
            <a:ext cx="3841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80" dirty="0"/>
              <a:t>Questions?</a:t>
            </a:r>
            <a:endParaRPr sz="6000"/>
          </a:p>
        </p:txBody>
      </p:sp>
      <p:sp>
        <p:nvSpPr>
          <p:cNvPr id="12" name="object 12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01350" y="0"/>
            <a:ext cx="1390650" cy="1390650"/>
            <a:chOff x="10801350" y="0"/>
            <a:chExt cx="1390650" cy="1390650"/>
          </a:xfrm>
        </p:grpSpPr>
        <p:sp>
          <p:nvSpPr>
            <p:cNvPr id="3" name="object 3"/>
            <p:cNvSpPr/>
            <p:nvPr/>
          </p:nvSpPr>
          <p:spPr>
            <a:xfrm>
              <a:off x="1149667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01350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96675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custGeom>
            <a:avLst/>
            <a:gdLst/>
            <a:ahLst/>
            <a:cxnLst/>
            <a:rect l="l" t="t" r="r" b="b"/>
            <a:pathLst>
              <a:path w="12192000" h="136525">
                <a:moveTo>
                  <a:pt x="12192000" y="0"/>
                </a:moveTo>
                <a:lnTo>
                  <a:pt x="0" y="0"/>
                </a:lnTo>
                <a:lnTo>
                  <a:pt x="0" y="136525"/>
                </a:lnTo>
                <a:lnTo>
                  <a:pt x="12192000" y="1365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6939" y="849325"/>
            <a:ext cx="1034034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5"/>
              </a:spcBef>
            </a:pPr>
            <a:r>
              <a:rPr sz="1400" b="1" spc="6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1400" b="1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1400" b="1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PROPRIETARY</a:t>
            </a:r>
            <a:r>
              <a:rPr sz="1400" b="1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r>
              <a:rPr sz="1400" b="1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b="1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b="1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COVERED</a:t>
            </a:r>
            <a:r>
              <a:rPr sz="1400" b="1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endParaRPr sz="14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</a:pPr>
            <a:r>
              <a:rPr sz="1400" b="1" spc="65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FOLLOWING LIMITED</a:t>
            </a:r>
            <a:r>
              <a:rPr sz="1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46C"/>
                </a:solidFill>
                <a:latin typeface="Calibri"/>
                <a:cs typeface="Calibri"/>
              </a:rPr>
              <a:t>LICENSE</a:t>
            </a:r>
            <a:r>
              <a:rPr sz="1400" b="1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400" b="1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46C"/>
                </a:solidFill>
                <a:latin typeface="Calibri"/>
                <a:cs typeface="Calibri"/>
              </a:rPr>
              <a:t>COPYRIGHT.</a:t>
            </a:r>
            <a:endParaRPr sz="1400">
              <a:latin typeface="Calibri"/>
              <a:cs typeface="Calibri"/>
            </a:endParaRPr>
          </a:p>
          <a:p>
            <a:pPr marL="12700" marR="17145">
              <a:lnSpc>
                <a:spcPct val="107100"/>
              </a:lnSpc>
              <a:spcBef>
                <a:spcPts val="1120"/>
              </a:spcBef>
            </a:pP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purchasing,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receiving,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and/or using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materials,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you agree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accept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limited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become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1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 of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proprietary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copyrighted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ATIXA-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owned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materials. The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accepts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terms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conditions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</a:t>
            </a:r>
            <a:r>
              <a:rPr sz="1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agrees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abide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provisions.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No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provided,</a:t>
            </a:r>
            <a:r>
              <a:rPr sz="1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reserved.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These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proprietary</a:t>
            </a:r>
            <a:r>
              <a:rPr sz="1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licensed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only,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use.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1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permits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 to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 personally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and/or internally to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licensee’s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organization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for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training purposes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only.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400">
              <a:latin typeface="Calibri"/>
              <a:cs typeface="Calibri"/>
            </a:endParaRPr>
          </a:p>
          <a:p>
            <a:pPr marL="12700" marR="203200">
              <a:lnSpc>
                <a:spcPct val="107100"/>
              </a:lnSpc>
            </a:pP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If these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used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train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IX personnel,</a:t>
            </a:r>
            <a:r>
              <a:rPr sz="1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they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subject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34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C.F.R.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Part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00246C"/>
                </a:solidFill>
                <a:latin typeface="Calibri"/>
                <a:cs typeface="Calibri"/>
              </a:rPr>
              <a:t>106.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If you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lawfully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obtained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ATIXA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 materials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by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registering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training,</a:t>
            </a:r>
            <a:r>
              <a:rPr sz="1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licensed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use the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provided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training.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400">
              <a:latin typeface="Calibri"/>
              <a:cs typeface="Calibri"/>
            </a:endParaRPr>
          </a:p>
          <a:p>
            <a:pPr marL="12700" marR="102235">
              <a:lnSpc>
                <a:spcPct val="107200"/>
              </a:lnSpc>
            </a:pP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34</a:t>
            </a:r>
            <a:r>
              <a:rPr sz="1400" b="1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00246C"/>
                </a:solidFill>
                <a:latin typeface="Calibri"/>
                <a:cs typeface="Calibri"/>
              </a:rPr>
              <a:t>C.F.R.</a:t>
            </a:r>
            <a:r>
              <a:rPr sz="1400" b="1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106.45(b)(10)</a:t>
            </a:r>
            <a:r>
              <a:rPr sz="1400" b="1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(2020</a:t>
            </a:r>
            <a:r>
              <a:rPr sz="1400" b="1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46C"/>
                </a:solidFill>
                <a:latin typeface="Calibri"/>
                <a:cs typeface="Calibri"/>
              </a:rPr>
              <a:t>Regulations)</a:t>
            </a:r>
            <a:r>
              <a:rPr sz="1400" b="1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requires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1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1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publicly</a:t>
            </a:r>
            <a:r>
              <a:rPr sz="1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posted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1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1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Recipient’s</a:t>
            </a:r>
            <a:r>
              <a:rPr sz="1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website.</a:t>
            </a:r>
            <a:r>
              <a:rPr sz="1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Licensees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subject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2020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download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and post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PDF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version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completed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their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organizational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website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comply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federal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regulations.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licensees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link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materials.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1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link,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links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page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only,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posted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licensee’s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website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purposes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permitting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public</a:t>
            </a:r>
            <a:r>
              <a:rPr sz="1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access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for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review/inspection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only.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</a:pP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not authorized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 copy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or adapt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these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without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ATIXA’s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explicit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permission.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one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1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remove</a:t>
            </a:r>
            <a:r>
              <a:rPr sz="1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license</a:t>
            </a:r>
            <a:r>
              <a:rPr sz="1400" spc="500" dirty="0">
                <a:solidFill>
                  <a:srgbClr val="00246C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language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1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version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materials.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any non-licensee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post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these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public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website,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send</a:t>
            </a:r>
            <a:r>
              <a:rPr sz="1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1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letter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instructing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licensee to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immediately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remove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content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from the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public</a:t>
            </a:r>
            <a:r>
              <a:rPr sz="1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website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upon penalty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copyright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violation.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These</a:t>
            </a:r>
            <a:r>
              <a:rPr sz="1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materials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246C"/>
                </a:solidFill>
                <a:latin typeface="Calibri"/>
                <a:cs typeface="Calibri"/>
              </a:rPr>
              <a:t>may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used</a:t>
            </a:r>
            <a:r>
              <a:rPr sz="1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1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1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commercial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purpose</a:t>
            </a:r>
            <a:r>
              <a:rPr sz="1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except</a:t>
            </a:r>
            <a:r>
              <a:rPr sz="1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1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46C"/>
                </a:solidFill>
                <a:latin typeface="Calibri"/>
                <a:cs typeface="Calibri"/>
              </a:rPr>
              <a:t>ATIXA.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35231" y="6423297"/>
            <a:ext cx="243840" cy="225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30" dirty="0">
                <a:solidFill>
                  <a:srgbClr val="00246C"/>
                </a:solidFill>
                <a:latin typeface="Calibri"/>
                <a:cs typeface="Calibri"/>
              </a:rPr>
              <a:t>129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3D85232-281F-BE1F-C6D4-1D66706966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6939" y="-677108"/>
            <a:ext cx="10118090" cy="67710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Copyright page.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Review:</a:t>
            </a:r>
            <a:r>
              <a:rPr spc="-130" dirty="0"/>
              <a:t> </a:t>
            </a:r>
            <a:r>
              <a:rPr spc="270" dirty="0"/>
              <a:t>Sex</a:t>
            </a:r>
            <a:r>
              <a:rPr spc="-100" dirty="0"/>
              <a:t> </a:t>
            </a:r>
            <a:r>
              <a:rPr spc="180" dirty="0"/>
              <a:t>Discrimination</a:t>
            </a:r>
            <a:r>
              <a:rPr spc="-135" dirty="0"/>
              <a:t> </a:t>
            </a:r>
            <a:r>
              <a:rPr spc="150" dirty="0"/>
              <a:t>Definitions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175240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1049655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Disparate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Treatment: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occurs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institutional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policy,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practice,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or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procedure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(or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agent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thereof)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intentionally</a:t>
            </a:r>
            <a:r>
              <a:rPr sz="24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discriminates</a:t>
            </a:r>
            <a:endParaRPr sz="2400">
              <a:latin typeface="Calibri"/>
              <a:cs typeface="Calibri"/>
            </a:endParaRPr>
          </a:p>
          <a:p>
            <a:pPr marL="240029" marR="16319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Disparate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Impact:</a:t>
            </a: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occurs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institutional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policy,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practice,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procedure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(or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agent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thereof)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unintentionally</a:t>
            </a:r>
            <a:r>
              <a:rPr sz="2400" b="1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discriminates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spc="-105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 be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intended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neutral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written,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it may be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applied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discriminatory</a:t>
            </a:r>
            <a:r>
              <a:rPr sz="2400" spc="2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manner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542290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180" dirty="0"/>
              <a:t>Review:</a:t>
            </a:r>
            <a:r>
              <a:rPr sz="4000" spc="-100" dirty="0"/>
              <a:t> </a:t>
            </a:r>
            <a:r>
              <a:rPr sz="4000" spc="204" dirty="0"/>
              <a:t>Sexual </a:t>
            </a:r>
            <a:r>
              <a:rPr sz="4000" spc="170" dirty="0"/>
              <a:t>Harassment</a:t>
            </a:r>
            <a:r>
              <a:rPr sz="4000" spc="-65" dirty="0"/>
              <a:t> </a:t>
            </a:r>
            <a:r>
              <a:rPr sz="4000" spc="135" dirty="0"/>
              <a:t>Definitions</a:t>
            </a:r>
            <a:endParaRPr sz="4000"/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2846070" cy="313499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Quid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Quo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Hostile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Environment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Assault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Dating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Violence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Domestic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Violence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Stalking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Young adult in counsel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718" y="0"/>
            <a:ext cx="4915281" cy="6858000"/>
          </a:xfrm>
          <a:prstGeom prst="rect">
            <a:avLst/>
          </a:prstGeom>
        </p:spPr>
      </p:pic>
      <p:pic>
        <p:nvPicPr>
          <p:cNvPr id="4" name="object 4" descr="ATIXA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14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5" dirty="0"/>
              <a:t>ATIXA</a:t>
            </a:r>
            <a:r>
              <a:rPr spc="-100" dirty="0"/>
              <a:t> </a:t>
            </a:r>
            <a:r>
              <a:rPr spc="150" dirty="0"/>
              <a:t>Definitions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3896995" cy="37903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Common</a:t>
            </a:r>
            <a:r>
              <a:rPr sz="2400" spc="20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2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offenses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Exploitation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Harm/Endangerment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Intimidation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Hazing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Bullying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Photograph of a man and woman engaged in a conversation indoors, with the man leaning against a wall and the woman standing with arms crossed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5152" y="0"/>
            <a:ext cx="5006848" cy="6857998"/>
          </a:xfrm>
          <a:prstGeom prst="rect">
            <a:avLst/>
          </a:prstGeom>
        </p:spPr>
      </p:pic>
      <p:pic>
        <p:nvPicPr>
          <p:cNvPr id="3" name="object 3" descr="ATIXA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15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5" dirty="0"/>
              <a:t>Definitions:</a:t>
            </a:r>
            <a:r>
              <a:rPr spc="-135" dirty="0"/>
              <a:t> </a:t>
            </a:r>
            <a:r>
              <a:rPr spc="170" dirty="0"/>
              <a:t>Consent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2"/>
            <a:ext cx="10282555" cy="4675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0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defined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 Title IX regulations,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institutions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required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provide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definition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(some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states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prescribe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definition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applicable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state)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ATIXA’s</a:t>
            </a:r>
            <a:r>
              <a:rPr sz="20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Definition: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Informed,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knowing,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voluntary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(freely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given)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Active</a:t>
            </a:r>
            <a:r>
              <a:rPr sz="20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(not</a:t>
            </a:r>
            <a:r>
              <a:rPr sz="20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passive)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Creates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mutually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understandable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permission</a:t>
            </a:r>
            <a:r>
              <a:rPr sz="20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regarding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conditions</a:t>
            </a:r>
            <a:r>
              <a:rPr sz="20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means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no,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nothing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also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means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no;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Silence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passivity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do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equal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endParaRPr sz="2000">
              <a:latin typeface="Calibri"/>
              <a:cs typeface="Calibri"/>
            </a:endParaRPr>
          </a:p>
          <a:p>
            <a:pPr marL="698500" marR="38735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valid,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given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immediately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contemporaneously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intimate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withdrawn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time,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so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long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clearly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communicated</a:t>
            </a:r>
            <a:r>
              <a:rPr sz="20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verbally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non-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verbally</a:t>
            </a:r>
            <a:endParaRPr sz="2000">
              <a:latin typeface="Calibri"/>
              <a:cs typeface="Calibri"/>
            </a:endParaRPr>
          </a:p>
          <a:p>
            <a:pPr marL="698500" marR="9144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form of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does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 necessarily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imply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other forms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9973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50" dirty="0">
                <a:solidFill>
                  <a:srgbClr val="FFFFFF"/>
                </a:solidFill>
              </a:rPr>
              <a:t>Civil</a:t>
            </a:r>
            <a:r>
              <a:rPr sz="4800" spc="-120" dirty="0">
                <a:solidFill>
                  <a:srgbClr val="FFFFFF"/>
                </a:solidFill>
              </a:rPr>
              <a:t> </a:t>
            </a:r>
            <a:r>
              <a:rPr sz="4800" spc="265" dirty="0">
                <a:solidFill>
                  <a:srgbClr val="FFFFFF"/>
                </a:solidFill>
              </a:rPr>
              <a:t>Rights</a:t>
            </a:r>
            <a:r>
              <a:rPr sz="4800" spc="-95" dirty="0">
                <a:solidFill>
                  <a:srgbClr val="FFFFFF"/>
                </a:solidFill>
              </a:rPr>
              <a:t> </a:t>
            </a:r>
            <a:r>
              <a:rPr sz="4800" spc="215" dirty="0">
                <a:solidFill>
                  <a:srgbClr val="FFFFFF"/>
                </a:solidFill>
              </a:rPr>
              <a:t>Investigations</a:t>
            </a:r>
            <a:r>
              <a:rPr sz="4800" spc="-80" dirty="0">
                <a:solidFill>
                  <a:srgbClr val="FFFFFF"/>
                </a:solidFill>
              </a:rPr>
              <a:t> </a:t>
            </a:r>
            <a:r>
              <a:rPr sz="4800" spc="200" dirty="0">
                <a:solidFill>
                  <a:srgbClr val="FFFFFF"/>
                </a:solidFill>
              </a:rPr>
              <a:t>Overview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6939" y="548767"/>
            <a:ext cx="561911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204" dirty="0"/>
              <a:t>Civil</a:t>
            </a:r>
            <a:r>
              <a:rPr sz="4000" spc="-95" dirty="0"/>
              <a:t> </a:t>
            </a:r>
            <a:r>
              <a:rPr sz="4000" spc="195" dirty="0"/>
              <a:t>Rights </a:t>
            </a:r>
            <a:r>
              <a:rPr sz="4000" spc="180" dirty="0"/>
              <a:t>Investigations</a:t>
            </a:r>
            <a:r>
              <a:rPr sz="4000" spc="-45" dirty="0"/>
              <a:t> </a:t>
            </a:r>
            <a:r>
              <a:rPr sz="4000" spc="165" dirty="0"/>
              <a:t>Overview</a:t>
            </a:r>
            <a:endParaRPr sz="4000"/>
          </a:p>
        </p:txBody>
      </p:sp>
      <p:sp>
        <p:nvSpPr>
          <p:cNvPr id="2" name="object 2"/>
          <p:cNvSpPr txBox="1"/>
          <p:nvPr/>
        </p:nvSpPr>
        <p:spPr>
          <a:xfrm>
            <a:off x="916939" y="2902711"/>
            <a:ext cx="479742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Investigations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focus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gathering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all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available,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  <a:p>
            <a:pPr marL="240029" marR="5334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</a:t>
            </a:r>
            <a:r>
              <a:rPr sz="24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for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gathering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evidence—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Graphic of a semi-circle containing a dot in different ATIXA brand colors. Each dot in the figure is next to one of the core principles of an independent investigation, including prompt, fair, thorough, reliable, and impartial."/>
          <p:cNvGrpSpPr/>
          <p:nvPr/>
        </p:nvGrpSpPr>
        <p:grpSpPr>
          <a:xfrm>
            <a:off x="8002142" y="494937"/>
            <a:ext cx="3460750" cy="6182360"/>
            <a:chOff x="7932419" y="402843"/>
            <a:chExt cx="3460750" cy="6182360"/>
          </a:xfrm>
        </p:grpSpPr>
        <p:sp>
          <p:nvSpPr>
            <p:cNvPr id="5" name="object 5"/>
            <p:cNvSpPr/>
            <p:nvPr/>
          </p:nvSpPr>
          <p:spPr>
            <a:xfrm>
              <a:off x="8277732" y="557783"/>
              <a:ext cx="2952115" cy="5886450"/>
            </a:xfrm>
            <a:custGeom>
              <a:avLst/>
              <a:gdLst/>
              <a:ahLst/>
              <a:cxnLst/>
              <a:rect l="l" t="t" r="r" b="b"/>
              <a:pathLst>
                <a:path w="2952115" h="5886450">
                  <a:moveTo>
                    <a:pt x="2943098" y="0"/>
                  </a:moveTo>
                  <a:lnTo>
                    <a:pt x="2894908" y="386"/>
                  </a:lnTo>
                  <a:lnTo>
                    <a:pt x="2846905" y="1542"/>
                  </a:lnTo>
                  <a:lnTo>
                    <a:pt x="2799095" y="3461"/>
                  </a:lnTo>
                  <a:lnTo>
                    <a:pt x="2751483" y="6137"/>
                  </a:lnTo>
                  <a:lnTo>
                    <a:pt x="2704076" y="9564"/>
                  </a:lnTo>
                  <a:lnTo>
                    <a:pt x="2656880" y="13738"/>
                  </a:lnTo>
                  <a:lnTo>
                    <a:pt x="2609900" y="18651"/>
                  </a:lnTo>
                  <a:lnTo>
                    <a:pt x="2563143" y="24298"/>
                  </a:lnTo>
                  <a:lnTo>
                    <a:pt x="2516613" y="30672"/>
                  </a:lnTo>
                  <a:lnTo>
                    <a:pt x="2470317" y="37769"/>
                  </a:lnTo>
                  <a:lnTo>
                    <a:pt x="2424262" y="45582"/>
                  </a:lnTo>
                  <a:lnTo>
                    <a:pt x="2378452" y="54106"/>
                  </a:lnTo>
                  <a:lnTo>
                    <a:pt x="2332893" y="63334"/>
                  </a:lnTo>
                  <a:lnTo>
                    <a:pt x="2287592" y="73260"/>
                  </a:lnTo>
                  <a:lnTo>
                    <a:pt x="2242555" y="83879"/>
                  </a:lnTo>
                  <a:lnTo>
                    <a:pt x="2197787" y="95185"/>
                  </a:lnTo>
                  <a:lnTo>
                    <a:pt x="2153294" y="107172"/>
                  </a:lnTo>
                  <a:lnTo>
                    <a:pt x="2109082" y="119833"/>
                  </a:lnTo>
                  <a:lnTo>
                    <a:pt x="2065157" y="133164"/>
                  </a:lnTo>
                  <a:lnTo>
                    <a:pt x="2021524" y="147158"/>
                  </a:lnTo>
                  <a:lnTo>
                    <a:pt x="1978191" y="161810"/>
                  </a:lnTo>
                  <a:lnTo>
                    <a:pt x="1935162" y="177113"/>
                  </a:lnTo>
                  <a:lnTo>
                    <a:pt x="1892443" y="193062"/>
                  </a:lnTo>
                  <a:lnTo>
                    <a:pt x="1850041" y="209650"/>
                  </a:lnTo>
                  <a:lnTo>
                    <a:pt x="1807961" y="226872"/>
                  </a:lnTo>
                  <a:lnTo>
                    <a:pt x="1766209" y="244723"/>
                  </a:lnTo>
                  <a:lnTo>
                    <a:pt x="1724791" y="263195"/>
                  </a:lnTo>
                  <a:lnTo>
                    <a:pt x="1683713" y="282284"/>
                  </a:lnTo>
                  <a:lnTo>
                    <a:pt x="1642980" y="301983"/>
                  </a:lnTo>
                  <a:lnTo>
                    <a:pt x="1602600" y="322286"/>
                  </a:lnTo>
                  <a:lnTo>
                    <a:pt x="1562576" y="343188"/>
                  </a:lnTo>
                  <a:lnTo>
                    <a:pt x="1522916" y="364683"/>
                  </a:lnTo>
                  <a:lnTo>
                    <a:pt x="1483625" y="386765"/>
                  </a:lnTo>
                  <a:lnTo>
                    <a:pt x="1444710" y="409427"/>
                  </a:lnTo>
                  <a:lnTo>
                    <a:pt x="1406175" y="432665"/>
                  </a:lnTo>
                  <a:lnTo>
                    <a:pt x="1368027" y="456471"/>
                  </a:lnTo>
                  <a:lnTo>
                    <a:pt x="1330272" y="480841"/>
                  </a:lnTo>
                  <a:lnTo>
                    <a:pt x="1292916" y="505769"/>
                  </a:lnTo>
                  <a:lnTo>
                    <a:pt x="1255964" y="531248"/>
                  </a:lnTo>
                  <a:lnTo>
                    <a:pt x="1219423" y="557272"/>
                  </a:lnTo>
                  <a:lnTo>
                    <a:pt x="1183298" y="583837"/>
                  </a:lnTo>
                  <a:lnTo>
                    <a:pt x="1147595" y="610935"/>
                  </a:lnTo>
                  <a:lnTo>
                    <a:pt x="1112320" y="638562"/>
                  </a:lnTo>
                  <a:lnTo>
                    <a:pt x="1077479" y="666710"/>
                  </a:lnTo>
                  <a:lnTo>
                    <a:pt x="1043078" y="695375"/>
                  </a:lnTo>
                  <a:lnTo>
                    <a:pt x="1009123" y="724550"/>
                  </a:lnTo>
                  <a:lnTo>
                    <a:pt x="975619" y="754229"/>
                  </a:lnTo>
                  <a:lnTo>
                    <a:pt x="942572" y="784408"/>
                  </a:lnTo>
                  <a:lnTo>
                    <a:pt x="909989" y="815079"/>
                  </a:lnTo>
                  <a:lnTo>
                    <a:pt x="877875" y="846236"/>
                  </a:lnTo>
                  <a:lnTo>
                    <a:pt x="846236" y="877875"/>
                  </a:lnTo>
                  <a:lnTo>
                    <a:pt x="815079" y="909989"/>
                  </a:lnTo>
                  <a:lnTo>
                    <a:pt x="784408" y="942572"/>
                  </a:lnTo>
                  <a:lnTo>
                    <a:pt x="754229" y="975619"/>
                  </a:lnTo>
                  <a:lnTo>
                    <a:pt x="724550" y="1009123"/>
                  </a:lnTo>
                  <a:lnTo>
                    <a:pt x="695375" y="1043078"/>
                  </a:lnTo>
                  <a:lnTo>
                    <a:pt x="666710" y="1077479"/>
                  </a:lnTo>
                  <a:lnTo>
                    <a:pt x="638562" y="1112320"/>
                  </a:lnTo>
                  <a:lnTo>
                    <a:pt x="610935" y="1147595"/>
                  </a:lnTo>
                  <a:lnTo>
                    <a:pt x="583837" y="1183298"/>
                  </a:lnTo>
                  <a:lnTo>
                    <a:pt x="557272" y="1219423"/>
                  </a:lnTo>
                  <a:lnTo>
                    <a:pt x="531248" y="1255964"/>
                  </a:lnTo>
                  <a:lnTo>
                    <a:pt x="505769" y="1292916"/>
                  </a:lnTo>
                  <a:lnTo>
                    <a:pt x="480841" y="1330272"/>
                  </a:lnTo>
                  <a:lnTo>
                    <a:pt x="456471" y="1368027"/>
                  </a:lnTo>
                  <a:lnTo>
                    <a:pt x="432665" y="1406175"/>
                  </a:lnTo>
                  <a:lnTo>
                    <a:pt x="409427" y="1444710"/>
                  </a:lnTo>
                  <a:lnTo>
                    <a:pt x="386765" y="1483625"/>
                  </a:lnTo>
                  <a:lnTo>
                    <a:pt x="364683" y="1522916"/>
                  </a:lnTo>
                  <a:lnTo>
                    <a:pt x="343188" y="1562576"/>
                  </a:lnTo>
                  <a:lnTo>
                    <a:pt x="322286" y="1602600"/>
                  </a:lnTo>
                  <a:lnTo>
                    <a:pt x="301983" y="1642980"/>
                  </a:lnTo>
                  <a:lnTo>
                    <a:pt x="282284" y="1683713"/>
                  </a:lnTo>
                  <a:lnTo>
                    <a:pt x="263195" y="1724791"/>
                  </a:lnTo>
                  <a:lnTo>
                    <a:pt x="244723" y="1766209"/>
                  </a:lnTo>
                  <a:lnTo>
                    <a:pt x="226872" y="1807961"/>
                  </a:lnTo>
                  <a:lnTo>
                    <a:pt x="209650" y="1850041"/>
                  </a:lnTo>
                  <a:lnTo>
                    <a:pt x="193062" y="1892443"/>
                  </a:lnTo>
                  <a:lnTo>
                    <a:pt x="177113" y="1935162"/>
                  </a:lnTo>
                  <a:lnTo>
                    <a:pt x="161810" y="1978191"/>
                  </a:lnTo>
                  <a:lnTo>
                    <a:pt x="147158" y="2021524"/>
                  </a:lnTo>
                  <a:lnTo>
                    <a:pt x="133164" y="2065157"/>
                  </a:lnTo>
                  <a:lnTo>
                    <a:pt x="119833" y="2109082"/>
                  </a:lnTo>
                  <a:lnTo>
                    <a:pt x="107172" y="2153294"/>
                  </a:lnTo>
                  <a:lnTo>
                    <a:pt x="95185" y="2197787"/>
                  </a:lnTo>
                  <a:lnTo>
                    <a:pt x="83879" y="2242555"/>
                  </a:lnTo>
                  <a:lnTo>
                    <a:pt x="73260" y="2287592"/>
                  </a:lnTo>
                  <a:lnTo>
                    <a:pt x="63334" y="2332893"/>
                  </a:lnTo>
                  <a:lnTo>
                    <a:pt x="54106" y="2378452"/>
                  </a:lnTo>
                  <a:lnTo>
                    <a:pt x="45582" y="2424262"/>
                  </a:lnTo>
                  <a:lnTo>
                    <a:pt x="37769" y="2470317"/>
                  </a:lnTo>
                  <a:lnTo>
                    <a:pt x="30672" y="2516613"/>
                  </a:lnTo>
                  <a:lnTo>
                    <a:pt x="24298" y="2563143"/>
                  </a:lnTo>
                  <a:lnTo>
                    <a:pt x="18651" y="2609900"/>
                  </a:lnTo>
                  <a:lnTo>
                    <a:pt x="13738" y="2656880"/>
                  </a:lnTo>
                  <a:lnTo>
                    <a:pt x="9564" y="2704076"/>
                  </a:lnTo>
                  <a:lnTo>
                    <a:pt x="6137" y="2751483"/>
                  </a:lnTo>
                  <a:lnTo>
                    <a:pt x="3461" y="2799095"/>
                  </a:lnTo>
                  <a:lnTo>
                    <a:pt x="1542" y="2846905"/>
                  </a:lnTo>
                  <a:lnTo>
                    <a:pt x="386" y="2894908"/>
                  </a:lnTo>
                  <a:lnTo>
                    <a:pt x="0" y="2943098"/>
                  </a:lnTo>
                  <a:lnTo>
                    <a:pt x="386" y="2991287"/>
                  </a:lnTo>
                  <a:lnTo>
                    <a:pt x="1542" y="3039290"/>
                  </a:lnTo>
                  <a:lnTo>
                    <a:pt x="3461" y="3087100"/>
                  </a:lnTo>
                  <a:lnTo>
                    <a:pt x="6137" y="3134712"/>
                  </a:lnTo>
                  <a:lnTo>
                    <a:pt x="9564" y="3182119"/>
                  </a:lnTo>
                  <a:lnTo>
                    <a:pt x="13738" y="3229315"/>
                  </a:lnTo>
                  <a:lnTo>
                    <a:pt x="18651" y="3276295"/>
                  </a:lnTo>
                  <a:lnTo>
                    <a:pt x="24298" y="3323053"/>
                  </a:lnTo>
                  <a:lnTo>
                    <a:pt x="30672" y="3369582"/>
                  </a:lnTo>
                  <a:lnTo>
                    <a:pt x="37769" y="3415878"/>
                  </a:lnTo>
                  <a:lnTo>
                    <a:pt x="45582" y="3461934"/>
                  </a:lnTo>
                  <a:lnTo>
                    <a:pt x="54106" y="3507744"/>
                  </a:lnTo>
                  <a:lnTo>
                    <a:pt x="63334" y="3553302"/>
                  </a:lnTo>
                  <a:lnTo>
                    <a:pt x="73260" y="3598603"/>
                  </a:lnTo>
                  <a:lnTo>
                    <a:pt x="83879" y="3643641"/>
                  </a:lnTo>
                  <a:lnTo>
                    <a:pt x="95185" y="3688409"/>
                  </a:lnTo>
                  <a:lnTo>
                    <a:pt x="107172" y="3732902"/>
                  </a:lnTo>
                  <a:lnTo>
                    <a:pt x="119833" y="3777114"/>
                  </a:lnTo>
                  <a:lnTo>
                    <a:pt x="133164" y="3821039"/>
                  </a:lnTo>
                  <a:lnTo>
                    <a:pt x="147158" y="3864672"/>
                  </a:lnTo>
                  <a:lnTo>
                    <a:pt x="161810" y="3908006"/>
                  </a:lnTo>
                  <a:lnTo>
                    <a:pt x="177113" y="3951035"/>
                  </a:lnTo>
                  <a:lnTo>
                    <a:pt x="193062" y="3993753"/>
                  </a:lnTo>
                  <a:lnTo>
                    <a:pt x="209650" y="4036156"/>
                  </a:lnTo>
                  <a:lnTo>
                    <a:pt x="226872" y="4078236"/>
                  </a:lnTo>
                  <a:lnTo>
                    <a:pt x="244723" y="4119988"/>
                  </a:lnTo>
                  <a:lnTo>
                    <a:pt x="263195" y="4161406"/>
                  </a:lnTo>
                  <a:lnTo>
                    <a:pt x="282284" y="4202485"/>
                  </a:lnTo>
                  <a:lnTo>
                    <a:pt x="301983" y="4243217"/>
                  </a:lnTo>
                  <a:lnTo>
                    <a:pt x="322286" y="4283598"/>
                  </a:lnTo>
                  <a:lnTo>
                    <a:pt x="343188" y="4323622"/>
                  </a:lnTo>
                  <a:lnTo>
                    <a:pt x="364683" y="4363282"/>
                  </a:lnTo>
                  <a:lnTo>
                    <a:pt x="386765" y="4402573"/>
                  </a:lnTo>
                  <a:lnTo>
                    <a:pt x="409427" y="4441489"/>
                  </a:lnTo>
                  <a:lnTo>
                    <a:pt x="432665" y="4480023"/>
                  </a:lnTo>
                  <a:lnTo>
                    <a:pt x="456471" y="4518171"/>
                  </a:lnTo>
                  <a:lnTo>
                    <a:pt x="480841" y="4555926"/>
                  </a:lnTo>
                  <a:lnTo>
                    <a:pt x="505769" y="4593283"/>
                  </a:lnTo>
                  <a:lnTo>
                    <a:pt x="531248" y="4630235"/>
                  </a:lnTo>
                  <a:lnTo>
                    <a:pt x="557272" y="4666776"/>
                  </a:lnTo>
                  <a:lnTo>
                    <a:pt x="583837" y="4702902"/>
                  </a:lnTo>
                  <a:lnTo>
                    <a:pt x="610935" y="4738605"/>
                  </a:lnTo>
                  <a:lnTo>
                    <a:pt x="638562" y="4773880"/>
                  </a:lnTo>
                  <a:lnTo>
                    <a:pt x="666710" y="4808721"/>
                  </a:lnTo>
                  <a:lnTo>
                    <a:pt x="695375" y="4843122"/>
                  </a:lnTo>
                  <a:lnTo>
                    <a:pt x="724550" y="4877078"/>
                  </a:lnTo>
                  <a:lnTo>
                    <a:pt x="754229" y="4910582"/>
                  </a:lnTo>
                  <a:lnTo>
                    <a:pt x="784408" y="4943629"/>
                  </a:lnTo>
                  <a:lnTo>
                    <a:pt x="815079" y="4976212"/>
                  </a:lnTo>
                  <a:lnTo>
                    <a:pt x="846236" y="5008326"/>
                  </a:lnTo>
                  <a:lnTo>
                    <a:pt x="877875" y="5039965"/>
                  </a:lnTo>
                  <a:lnTo>
                    <a:pt x="909989" y="5071123"/>
                  </a:lnTo>
                  <a:lnTo>
                    <a:pt x="942572" y="5101794"/>
                  </a:lnTo>
                  <a:lnTo>
                    <a:pt x="975619" y="5131973"/>
                  </a:lnTo>
                  <a:lnTo>
                    <a:pt x="1009123" y="5161652"/>
                  </a:lnTo>
                  <a:lnTo>
                    <a:pt x="1043078" y="5190828"/>
                  </a:lnTo>
                  <a:lnTo>
                    <a:pt x="1077479" y="5219493"/>
                  </a:lnTo>
                  <a:lnTo>
                    <a:pt x="1112320" y="5247641"/>
                  </a:lnTo>
                  <a:lnTo>
                    <a:pt x="1147595" y="5275268"/>
                  </a:lnTo>
                  <a:lnTo>
                    <a:pt x="1183298" y="5302366"/>
                  </a:lnTo>
                  <a:lnTo>
                    <a:pt x="1219423" y="5328931"/>
                  </a:lnTo>
                  <a:lnTo>
                    <a:pt x="1255964" y="5354956"/>
                  </a:lnTo>
                  <a:lnTo>
                    <a:pt x="1292916" y="5380435"/>
                  </a:lnTo>
                  <a:lnTo>
                    <a:pt x="1330272" y="5405362"/>
                  </a:lnTo>
                  <a:lnTo>
                    <a:pt x="1368027" y="5429733"/>
                  </a:lnTo>
                  <a:lnTo>
                    <a:pt x="1406175" y="5453540"/>
                  </a:lnTo>
                  <a:lnTo>
                    <a:pt x="1444710" y="5476777"/>
                  </a:lnTo>
                  <a:lnTo>
                    <a:pt x="1483625" y="5499440"/>
                  </a:lnTo>
                  <a:lnTo>
                    <a:pt x="1522916" y="5521522"/>
                  </a:lnTo>
                  <a:lnTo>
                    <a:pt x="1562576" y="5543017"/>
                  </a:lnTo>
                  <a:lnTo>
                    <a:pt x="1602600" y="5563919"/>
                  </a:lnTo>
                  <a:lnTo>
                    <a:pt x="1642980" y="5584222"/>
                  </a:lnTo>
                  <a:lnTo>
                    <a:pt x="1683713" y="5603921"/>
                  </a:lnTo>
                  <a:lnTo>
                    <a:pt x="1724791" y="5623010"/>
                  </a:lnTo>
                  <a:lnTo>
                    <a:pt x="1766209" y="5641483"/>
                  </a:lnTo>
                  <a:lnTo>
                    <a:pt x="1807961" y="5659333"/>
                  </a:lnTo>
                  <a:lnTo>
                    <a:pt x="1850041" y="5676556"/>
                  </a:lnTo>
                  <a:lnTo>
                    <a:pt x="1892443" y="5693144"/>
                  </a:lnTo>
                  <a:lnTo>
                    <a:pt x="1935162" y="5709093"/>
                  </a:lnTo>
                  <a:lnTo>
                    <a:pt x="1978191" y="5724396"/>
                  </a:lnTo>
                  <a:lnTo>
                    <a:pt x="2021524" y="5739048"/>
                  </a:lnTo>
                  <a:lnTo>
                    <a:pt x="2065157" y="5753042"/>
                  </a:lnTo>
                  <a:lnTo>
                    <a:pt x="2109082" y="5766373"/>
                  </a:lnTo>
                  <a:lnTo>
                    <a:pt x="2153294" y="5779035"/>
                  </a:lnTo>
                  <a:lnTo>
                    <a:pt x="2197787" y="5791022"/>
                  </a:lnTo>
                  <a:lnTo>
                    <a:pt x="2242555" y="5802328"/>
                  </a:lnTo>
                  <a:lnTo>
                    <a:pt x="2287592" y="5812947"/>
                  </a:lnTo>
                  <a:lnTo>
                    <a:pt x="2332893" y="5822874"/>
                  </a:lnTo>
                  <a:lnTo>
                    <a:pt x="2378452" y="5832101"/>
                  </a:lnTo>
                  <a:lnTo>
                    <a:pt x="2424262" y="5840625"/>
                  </a:lnTo>
                  <a:lnTo>
                    <a:pt x="2470317" y="5848438"/>
                  </a:lnTo>
                  <a:lnTo>
                    <a:pt x="2516613" y="5855535"/>
                  </a:lnTo>
                  <a:lnTo>
                    <a:pt x="2563143" y="5861910"/>
                  </a:lnTo>
                  <a:lnTo>
                    <a:pt x="2609900" y="5867557"/>
                  </a:lnTo>
                  <a:lnTo>
                    <a:pt x="2656880" y="5872470"/>
                  </a:lnTo>
                  <a:lnTo>
                    <a:pt x="2704076" y="5876643"/>
                  </a:lnTo>
                  <a:lnTo>
                    <a:pt x="2751483" y="5880071"/>
                  </a:lnTo>
                  <a:lnTo>
                    <a:pt x="2799095" y="5882747"/>
                  </a:lnTo>
                  <a:lnTo>
                    <a:pt x="2846905" y="5884666"/>
                  </a:lnTo>
                  <a:lnTo>
                    <a:pt x="2894908" y="5885822"/>
                  </a:lnTo>
                  <a:lnTo>
                    <a:pt x="2943098" y="5886208"/>
                  </a:lnTo>
                  <a:lnTo>
                    <a:pt x="2946019" y="5886208"/>
                  </a:lnTo>
                  <a:lnTo>
                    <a:pt x="2949067" y="5886196"/>
                  </a:lnTo>
                  <a:lnTo>
                    <a:pt x="2952115" y="5886196"/>
                  </a:lnTo>
                </a:path>
              </a:pathLst>
            </a:custGeom>
            <a:ln w="762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79861" y="402843"/>
              <a:ext cx="313055" cy="6182360"/>
            </a:xfrm>
            <a:custGeom>
              <a:avLst/>
              <a:gdLst/>
              <a:ahLst/>
              <a:cxnLst/>
              <a:rect l="l" t="t" r="r" b="b"/>
              <a:pathLst>
                <a:path w="313054" h="6182359">
                  <a:moveTo>
                    <a:pt x="281940" y="140970"/>
                  </a:moveTo>
                  <a:lnTo>
                    <a:pt x="274751" y="96418"/>
                  </a:lnTo>
                  <a:lnTo>
                    <a:pt x="254736" y="57721"/>
                  </a:lnTo>
                  <a:lnTo>
                    <a:pt x="224218" y="27203"/>
                  </a:lnTo>
                  <a:lnTo>
                    <a:pt x="185521" y="7188"/>
                  </a:lnTo>
                  <a:lnTo>
                    <a:pt x="140970" y="0"/>
                  </a:lnTo>
                  <a:lnTo>
                    <a:pt x="96405" y="7188"/>
                  </a:lnTo>
                  <a:lnTo>
                    <a:pt x="57708" y="27203"/>
                  </a:lnTo>
                  <a:lnTo>
                    <a:pt x="27190" y="57721"/>
                  </a:lnTo>
                  <a:lnTo>
                    <a:pt x="7175" y="96418"/>
                  </a:lnTo>
                  <a:lnTo>
                    <a:pt x="0" y="140970"/>
                  </a:lnTo>
                  <a:lnTo>
                    <a:pt x="7175" y="185534"/>
                  </a:lnTo>
                  <a:lnTo>
                    <a:pt x="27190" y="224231"/>
                  </a:lnTo>
                  <a:lnTo>
                    <a:pt x="57708" y="254749"/>
                  </a:lnTo>
                  <a:lnTo>
                    <a:pt x="96405" y="274764"/>
                  </a:lnTo>
                  <a:lnTo>
                    <a:pt x="140970" y="281940"/>
                  </a:lnTo>
                  <a:lnTo>
                    <a:pt x="185521" y="274764"/>
                  </a:lnTo>
                  <a:lnTo>
                    <a:pt x="224218" y="254749"/>
                  </a:lnTo>
                  <a:lnTo>
                    <a:pt x="254736" y="224231"/>
                  </a:lnTo>
                  <a:lnTo>
                    <a:pt x="274751" y="185534"/>
                  </a:lnTo>
                  <a:lnTo>
                    <a:pt x="281940" y="140970"/>
                  </a:lnTo>
                  <a:close/>
                </a:path>
                <a:path w="313054" h="6182359">
                  <a:moveTo>
                    <a:pt x="313055" y="6041161"/>
                  </a:moveTo>
                  <a:lnTo>
                    <a:pt x="305866" y="5996597"/>
                  </a:lnTo>
                  <a:lnTo>
                    <a:pt x="285851" y="5957900"/>
                  </a:lnTo>
                  <a:lnTo>
                    <a:pt x="255333" y="5927395"/>
                  </a:lnTo>
                  <a:lnTo>
                    <a:pt x="216636" y="5907379"/>
                  </a:lnTo>
                  <a:lnTo>
                    <a:pt x="172085" y="5900191"/>
                  </a:lnTo>
                  <a:lnTo>
                    <a:pt x="127520" y="5907379"/>
                  </a:lnTo>
                  <a:lnTo>
                    <a:pt x="88823" y="5927395"/>
                  </a:lnTo>
                  <a:lnTo>
                    <a:pt x="58305" y="5957900"/>
                  </a:lnTo>
                  <a:lnTo>
                    <a:pt x="38290" y="5996597"/>
                  </a:lnTo>
                  <a:lnTo>
                    <a:pt x="31115" y="6041161"/>
                  </a:lnTo>
                  <a:lnTo>
                    <a:pt x="38290" y="6085713"/>
                  </a:lnTo>
                  <a:lnTo>
                    <a:pt x="58305" y="6124410"/>
                  </a:lnTo>
                  <a:lnTo>
                    <a:pt x="88823" y="6154915"/>
                  </a:lnTo>
                  <a:lnTo>
                    <a:pt x="127520" y="6174930"/>
                  </a:lnTo>
                  <a:lnTo>
                    <a:pt x="172085" y="6182118"/>
                  </a:lnTo>
                  <a:lnTo>
                    <a:pt x="216636" y="6174930"/>
                  </a:lnTo>
                  <a:lnTo>
                    <a:pt x="255333" y="6154915"/>
                  </a:lnTo>
                  <a:lnTo>
                    <a:pt x="285851" y="6124410"/>
                  </a:lnTo>
                  <a:lnTo>
                    <a:pt x="305866" y="6085713"/>
                  </a:lnTo>
                  <a:lnTo>
                    <a:pt x="313055" y="604116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77732" y="4506976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79" h="652779">
                  <a:moveTo>
                    <a:pt x="326262" y="0"/>
                  </a:moveTo>
                  <a:lnTo>
                    <a:pt x="278045" y="3537"/>
                  </a:lnTo>
                  <a:lnTo>
                    <a:pt x="232025" y="13811"/>
                  </a:lnTo>
                  <a:lnTo>
                    <a:pt x="188708" y="30319"/>
                  </a:lnTo>
                  <a:lnTo>
                    <a:pt x="148599" y="52557"/>
                  </a:lnTo>
                  <a:lnTo>
                    <a:pt x="112201" y="80019"/>
                  </a:lnTo>
                  <a:lnTo>
                    <a:pt x="80019" y="112201"/>
                  </a:lnTo>
                  <a:lnTo>
                    <a:pt x="52557" y="148599"/>
                  </a:lnTo>
                  <a:lnTo>
                    <a:pt x="30319" y="188708"/>
                  </a:lnTo>
                  <a:lnTo>
                    <a:pt x="13811" y="232025"/>
                  </a:lnTo>
                  <a:lnTo>
                    <a:pt x="3537" y="278045"/>
                  </a:lnTo>
                  <a:lnTo>
                    <a:pt x="0" y="326263"/>
                  </a:lnTo>
                  <a:lnTo>
                    <a:pt x="3537" y="374483"/>
                  </a:lnTo>
                  <a:lnTo>
                    <a:pt x="13811" y="420511"/>
                  </a:lnTo>
                  <a:lnTo>
                    <a:pt x="30319" y="463840"/>
                  </a:lnTo>
                  <a:lnTo>
                    <a:pt x="52557" y="503964"/>
                  </a:lnTo>
                  <a:lnTo>
                    <a:pt x="80019" y="540379"/>
                  </a:lnTo>
                  <a:lnTo>
                    <a:pt x="112201" y="572579"/>
                  </a:lnTo>
                  <a:lnTo>
                    <a:pt x="148599" y="600057"/>
                  </a:lnTo>
                  <a:lnTo>
                    <a:pt x="188708" y="622309"/>
                  </a:lnTo>
                  <a:lnTo>
                    <a:pt x="232025" y="638830"/>
                  </a:lnTo>
                  <a:lnTo>
                    <a:pt x="278045" y="649113"/>
                  </a:lnTo>
                  <a:lnTo>
                    <a:pt x="326262" y="652653"/>
                  </a:lnTo>
                  <a:lnTo>
                    <a:pt x="374483" y="649113"/>
                  </a:lnTo>
                  <a:lnTo>
                    <a:pt x="420511" y="638830"/>
                  </a:lnTo>
                  <a:lnTo>
                    <a:pt x="463840" y="622309"/>
                  </a:lnTo>
                  <a:lnTo>
                    <a:pt x="503964" y="600057"/>
                  </a:lnTo>
                  <a:lnTo>
                    <a:pt x="540379" y="572579"/>
                  </a:lnTo>
                  <a:lnTo>
                    <a:pt x="572579" y="540379"/>
                  </a:lnTo>
                  <a:lnTo>
                    <a:pt x="600057" y="503964"/>
                  </a:lnTo>
                  <a:lnTo>
                    <a:pt x="622309" y="463840"/>
                  </a:lnTo>
                  <a:lnTo>
                    <a:pt x="638830" y="420511"/>
                  </a:lnTo>
                  <a:lnTo>
                    <a:pt x="649113" y="374483"/>
                  </a:lnTo>
                  <a:lnTo>
                    <a:pt x="652652" y="326263"/>
                  </a:lnTo>
                  <a:lnTo>
                    <a:pt x="649113" y="278045"/>
                  </a:lnTo>
                  <a:lnTo>
                    <a:pt x="638830" y="232025"/>
                  </a:lnTo>
                  <a:lnTo>
                    <a:pt x="622309" y="188708"/>
                  </a:lnTo>
                  <a:lnTo>
                    <a:pt x="600057" y="148599"/>
                  </a:lnTo>
                  <a:lnTo>
                    <a:pt x="572579" y="112201"/>
                  </a:lnTo>
                  <a:lnTo>
                    <a:pt x="540379" y="80019"/>
                  </a:lnTo>
                  <a:lnTo>
                    <a:pt x="503964" y="52557"/>
                  </a:lnTo>
                  <a:lnTo>
                    <a:pt x="463840" y="30319"/>
                  </a:lnTo>
                  <a:lnTo>
                    <a:pt x="420511" y="13811"/>
                  </a:lnTo>
                  <a:lnTo>
                    <a:pt x="374483" y="3537"/>
                  </a:lnTo>
                  <a:lnTo>
                    <a:pt x="32626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45573" y="550671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79" h="652780">
                  <a:moveTo>
                    <a:pt x="326389" y="0"/>
                  </a:moveTo>
                  <a:lnTo>
                    <a:pt x="278169" y="3537"/>
                  </a:lnTo>
                  <a:lnTo>
                    <a:pt x="232141" y="13811"/>
                  </a:lnTo>
                  <a:lnTo>
                    <a:pt x="188812" y="30319"/>
                  </a:lnTo>
                  <a:lnTo>
                    <a:pt x="148688" y="52557"/>
                  </a:lnTo>
                  <a:lnTo>
                    <a:pt x="112273" y="80019"/>
                  </a:lnTo>
                  <a:lnTo>
                    <a:pt x="80073" y="112201"/>
                  </a:lnTo>
                  <a:lnTo>
                    <a:pt x="52595" y="148599"/>
                  </a:lnTo>
                  <a:lnTo>
                    <a:pt x="30343" y="188708"/>
                  </a:lnTo>
                  <a:lnTo>
                    <a:pt x="13822" y="232025"/>
                  </a:lnTo>
                  <a:lnTo>
                    <a:pt x="3539" y="278045"/>
                  </a:lnTo>
                  <a:lnTo>
                    <a:pt x="0" y="326263"/>
                  </a:lnTo>
                  <a:lnTo>
                    <a:pt x="3539" y="374512"/>
                  </a:lnTo>
                  <a:lnTo>
                    <a:pt x="13822" y="420557"/>
                  </a:lnTo>
                  <a:lnTo>
                    <a:pt x="30343" y="463895"/>
                  </a:lnTo>
                  <a:lnTo>
                    <a:pt x="52595" y="504021"/>
                  </a:lnTo>
                  <a:lnTo>
                    <a:pt x="80073" y="540431"/>
                  </a:lnTo>
                  <a:lnTo>
                    <a:pt x="112273" y="572622"/>
                  </a:lnTo>
                  <a:lnTo>
                    <a:pt x="148688" y="600089"/>
                  </a:lnTo>
                  <a:lnTo>
                    <a:pt x="188812" y="622330"/>
                  </a:lnTo>
                  <a:lnTo>
                    <a:pt x="232141" y="638840"/>
                  </a:lnTo>
                  <a:lnTo>
                    <a:pt x="278169" y="649115"/>
                  </a:lnTo>
                  <a:lnTo>
                    <a:pt x="326389" y="652653"/>
                  </a:lnTo>
                  <a:lnTo>
                    <a:pt x="374610" y="649115"/>
                  </a:lnTo>
                  <a:lnTo>
                    <a:pt x="420638" y="638840"/>
                  </a:lnTo>
                  <a:lnTo>
                    <a:pt x="463967" y="622330"/>
                  </a:lnTo>
                  <a:lnTo>
                    <a:pt x="504091" y="600089"/>
                  </a:lnTo>
                  <a:lnTo>
                    <a:pt x="540506" y="572622"/>
                  </a:lnTo>
                  <a:lnTo>
                    <a:pt x="572706" y="540431"/>
                  </a:lnTo>
                  <a:lnTo>
                    <a:pt x="600184" y="504021"/>
                  </a:lnTo>
                  <a:lnTo>
                    <a:pt x="622436" y="463895"/>
                  </a:lnTo>
                  <a:lnTo>
                    <a:pt x="638957" y="420557"/>
                  </a:lnTo>
                  <a:lnTo>
                    <a:pt x="649240" y="374512"/>
                  </a:lnTo>
                  <a:lnTo>
                    <a:pt x="652779" y="326263"/>
                  </a:lnTo>
                  <a:lnTo>
                    <a:pt x="649240" y="278045"/>
                  </a:lnTo>
                  <a:lnTo>
                    <a:pt x="638957" y="232025"/>
                  </a:lnTo>
                  <a:lnTo>
                    <a:pt x="622436" y="188708"/>
                  </a:lnTo>
                  <a:lnTo>
                    <a:pt x="600184" y="148599"/>
                  </a:lnTo>
                  <a:lnTo>
                    <a:pt x="572706" y="112201"/>
                  </a:lnTo>
                  <a:lnTo>
                    <a:pt x="540506" y="80019"/>
                  </a:lnTo>
                  <a:lnTo>
                    <a:pt x="504091" y="52557"/>
                  </a:lnTo>
                  <a:lnTo>
                    <a:pt x="463967" y="30319"/>
                  </a:lnTo>
                  <a:lnTo>
                    <a:pt x="420638" y="13811"/>
                  </a:lnTo>
                  <a:lnTo>
                    <a:pt x="374610" y="3537"/>
                  </a:lnTo>
                  <a:lnTo>
                    <a:pt x="326389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98939" y="5635320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79" h="652779">
                  <a:moveTo>
                    <a:pt x="326389" y="0"/>
                  </a:moveTo>
                  <a:lnTo>
                    <a:pt x="278169" y="3538"/>
                  </a:lnTo>
                  <a:lnTo>
                    <a:pt x="232141" y="13817"/>
                  </a:lnTo>
                  <a:lnTo>
                    <a:pt x="188812" y="30332"/>
                  </a:lnTo>
                  <a:lnTo>
                    <a:pt x="148688" y="52577"/>
                  </a:lnTo>
                  <a:lnTo>
                    <a:pt x="112273" y="80048"/>
                  </a:lnTo>
                  <a:lnTo>
                    <a:pt x="80073" y="112241"/>
                  </a:lnTo>
                  <a:lnTo>
                    <a:pt x="52595" y="148650"/>
                  </a:lnTo>
                  <a:lnTo>
                    <a:pt x="30343" y="188770"/>
                  </a:lnTo>
                  <a:lnTo>
                    <a:pt x="13822" y="232097"/>
                  </a:lnTo>
                  <a:lnTo>
                    <a:pt x="3539" y="278126"/>
                  </a:lnTo>
                  <a:lnTo>
                    <a:pt x="0" y="326351"/>
                  </a:lnTo>
                  <a:lnTo>
                    <a:pt x="3539" y="374577"/>
                  </a:lnTo>
                  <a:lnTo>
                    <a:pt x="13822" y="420606"/>
                  </a:lnTo>
                  <a:lnTo>
                    <a:pt x="30343" y="463933"/>
                  </a:lnTo>
                  <a:lnTo>
                    <a:pt x="52595" y="504053"/>
                  </a:lnTo>
                  <a:lnTo>
                    <a:pt x="80073" y="540462"/>
                  </a:lnTo>
                  <a:lnTo>
                    <a:pt x="112273" y="572654"/>
                  </a:lnTo>
                  <a:lnTo>
                    <a:pt x="148688" y="600126"/>
                  </a:lnTo>
                  <a:lnTo>
                    <a:pt x="188812" y="622371"/>
                  </a:lnTo>
                  <a:lnTo>
                    <a:pt x="232141" y="638886"/>
                  </a:lnTo>
                  <a:lnTo>
                    <a:pt x="278169" y="649165"/>
                  </a:lnTo>
                  <a:lnTo>
                    <a:pt x="326389" y="652703"/>
                  </a:lnTo>
                  <a:lnTo>
                    <a:pt x="374610" y="649165"/>
                  </a:lnTo>
                  <a:lnTo>
                    <a:pt x="420638" y="638886"/>
                  </a:lnTo>
                  <a:lnTo>
                    <a:pt x="463967" y="622371"/>
                  </a:lnTo>
                  <a:lnTo>
                    <a:pt x="504091" y="600126"/>
                  </a:lnTo>
                  <a:lnTo>
                    <a:pt x="540506" y="572654"/>
                  </a:lnTo>
                  <a:lnTo>
                    <a:pt x="572706" y="540462"/>
                  </a:lnTo>
                  <a:lnTo>
                    <a:pt x="600184" y="504053"/>
                  </a:lnTo>
                  <a:lnTo>
                    <a:pt x="622436" y="463933"/>
                  </a:lnTo>
                  <a:lnTo>
                    <a:pt x="638957" y="420606"/>
                  </a:lnTo>
                  <a:lnTo>
                    <a:pt x="649240" y="374577"/>
                  </a:lnTo>
                  <a:lnTo>
                    <a:pt x="652779" y="326351"/>
                  </a:lnTo>
                  <a:lnTo>
                    <a:pt x="649240" y="278126"/>
                  </a:lnTo>
                  <a:lnTo>
                    <a:pt x="638957" y="232097"/>
                  </a:lnTo>
                  <a:lnTo>
                    <a:pt x="622436" y="188770"/>
                  </a:lnTo>
                  <a:lnTo>
                    <a:pt x="600184" y="148650"/>
                  </a:lnTo>
                  <a:lnTo>
                    <a:pt x="572706" y="112241"/>
                  </a:lnTo>
                  <a:lnTo>
                    <a:pt x="540506" y="80048"/>
                  </a:lnTo>
                  <a:lnTo>
                    <a:pt x="504091" y="52577"/>
                  </a:lnTo>
                  <a:lnTo>
                    <a:pt x="463967" y="30332"/>
                  </a:lnTo>
                  <a:lnTo>
                    <a:pt x="420638" y="13817"/>
                  </a:lnTo>
                  <a:lnTo>
                    <a:pt x="374610" y="3538"/>
                  </a:lnTo>
                  <a:lnTo>
                    <a:pt x="326389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4506" y="1620138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79" h="652780">
                  <a:moveTo>
                    <a:pt x="326389" y="0"/>
                  </a:moveTo>
                  <a:lnTo>
                    <a:pt x="278169" y="3537"/>
                  </a:lnTo>
                  <a:lnTo>
                    <a:pt x="232141" y="13811"/>
                  </a:lnTo>
                  <a:lnTo>
                    <a:pt x="188812" y="30319"/>
                  </a:lnTo>
                  <a:lnTo>
                    <a:pt x="148688" y="52557"/>
                  </a:lnTo>
                  <a:lnTo>
                    <a:pt x="112273" y="80019"/>
                  </a:lnTo>
                  <a:lnTo>
                    <a:pt x="80073" y="112201"/>
                  </a:lnTo>
                  <a:lnTo>
                    <a:pt x="52595" y="148599"/>
                  </a:lnTo>
                  <a:lnTo>
                    <a:pt x="30343" y="188708"/>
                  </a:lnTo>
                  <a:lnTo>
                    <a:pt x="13822" y="232025"/>
                  </a:lnTo>
                  <a:lnTo>
                    <a:pt x="3539" y="278045"/>
                  </a:lnTo>
                  <a:lnTo>
                    <a:pt x="0" y="326263"/>
                  </a:lnTo>
                  <a:lnTo>
                    <a:pt x="3539" y="374512"/>
                  </a:lnTo>
                  <a:lnTo>
                    <a:pt x="13822" y="420557"/>
                  </a:lnTo>
                  <a:lnTo>
                    <a:pt x="30343" y="463895"/>
                  </a:lnTo>
                  <a:lnTo>
                    <a:pt x="52595" y="504021"/>
                  </a:lnTo>
                  <a:lnTo>
                    <a:pt x="80073" y="540431"/>
                  </a:lnTo>
                  <a:lnTo>
                    <a:pt x="112273" y="572622"/>
                  </a:lnTo>
                  <a:lnTo>
                    <a:pt x="148688" y="600089"/>
                  </a:lnTo>
                  <a:lnTo>
                    <a:pt x="188812" y="622330"/>
                  </a:lnTo>
                  <a:lnTo>
                    <a:pt x="232141" y="638840"/>
                  </a:lnTo>
                  <a:lnTo>
                    <a:pt x="278169" y="649115"/>
                  </a:lnTo>
                  <a:lnTo>
                    <a:pt x="326389" y="652653"/>
                  </a:lnTo>
                  <a:lnTo>
                    <a:pt x="374610" y="649115"/>
                  </a:lnTo>
                  <a:lnTo>
                    <a:pt x="420638" y="638840"/>
                  </a:lnTo>
                  <a:lnTo>
                    <a:pt x="463967" y="622330"/>
                  </a:lnTo>
                  <a:lnTo>
                    <a:pt x="504091" y="600089"/>
                  </a:lnTo>
                  <a:lnTo>
                    <a:pt x="540506" y="572622"/>
                  </a:lnTo>
                  <a:lnTo>
                    <a:pt x="572706" y="540431"/>
                  </a:lnTo>
                  <a:lnTo>
                    <a:pt x="600184" y="504021"/>
                  </a:lnTo>
                  <a:lnTo>
                    <a:pt x="622436" y="463895"/>
                  </a:lnTo>
                  <a:lnTo>
                    <a:pt x="638957" y="420557"/>
                  </a:lnTo>
                  <a:lnTo>
                    <a:pt x="649240" y="374512"/>
                  </a:lnTo>
                  <a:lnTo>
                    <a:pt x="652779" y="326263"/>
                  </a:lnTo>
                  <a:lnTo>
                    <a:pt x="649240" y="278045"/>
                  </a:lnTo>
                  <a:lnTo>
                    <a:pt x="638957" y="232025"/>
                  </a:lnTo>
                  <a:lnTo>
                    <a:pt x="622436" y="188708"/>
                  </a:lnTo>
                  <a:lnTo>
                    <a:pt x="600184" y="148599"/>
                  </a:lnTo>
                  <a:lnTo>
                    <a:pt x="572706" y="112201"/>
                  </a:lnTo>
                  <a:lnTo>
                    <a:pt x="540506" y="80019"/>
                  </a:lnTo>
                  <a:lnTo>
                    <a:pt x="504091" y="52557"/>
                  </a:lnTo>
                  <a:lnTo>
                    <a:pt x="463967" y="30319"/>
                  </a:lnTo>
                  <a:lnTo>
                    <a:pt x="420638" y="13811"/>
                  </a:lnTo>
                  <a:lnTo>
                    <a:pt x="374610" y="3537"/>
                  </a:lnTo>
                  <a:lnTo>
                    <a:pt x="326389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32419" y="3063493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79" h="652779">
                  <a:moveTo>
                    <a:pt x="326389" y="0"/>
                  </a:moveTo>
                  <a:lnTo>
                    <a:pt x="278169" y="3539"/>
                  </a:lnTo>
                  <a:lnTo>
                    <a:pt x="232141" y="13822"/>
                  </a:lnTo>
                  <a:lnTo>
                    <a:pt x="188812" y="30343"/>
                  </a:lnTo>
                  <a:lnTo>
                    <a:pt x="148688" y="52595"/>
                  </a:lnTo>
                  <a:lnTo>
                    <a:pt x="112273" y="80073"/>
                  </a:lnTo>
                  <a:lnTo>
                    <a:pt x="80073" y="112273"/>
                  </a:lnTo>
                  <a:lnTo>
                    <a:pt x="52595" y="148688"/>
                  </a:lnTo>
                  <a:lnTo>
                    <a:pt x="30343" y="188812"/>
                  </a:lnTo>
                  <a:lnTo>
                    <a:pt x="13822" y="232141"/>
                  </a:lnTo>
                  <a:lnTo>
                    <a:pt x="3539" y="278169"/>
                  </a:lnTo>
                  <a:lnTo>
                    <a:pt x="0" y="326389"/>
                  </a:lnTo>
                  <a:lnTo>
                    <a:pt x="3539" y="374607"/>
                  </a:lnTo>
                  <a:lnTo>
                    <a:pt x="13822" y="420627"/>
                  </a:lnTo>
                  <a:lnTo>
                    <a:pt x="30343" y="463944"/>
                  </a:lnTo>
                  <a:lnTo>
                    <a:pt x="52595" y="504053"/>
                  </a:lnTo>
                  <a:lnTo>
                    <a:pt x="80073" y="540451"/>
                  </a:lnTo>
                  <a:lnTo>
                    <a:pt x="112273" y="572633"/>
                  </a:lnTo>
                  <a:lnTo>
                    <a:pt x="148688" y="600095"/>
                  </a:lnTo>
                  <a:lnTo>
                    <a:pt x="188812" y="622333"/>
                  </a:lnTo>
                  <a:lnTo>
                    <a:pt x="232141" y="638841"/>
                  </a:lnTo>
                  <a:lnTo>
                    <a:pt x="278169" y="649115"/>
                  </a:lnTo>
                  <a:lnTo>
                    <a:pt x="326389" y="652652"/>
                  </a:lnTo>
                  <a:lnTo>
                    <a:pt x="374610" y="649115"/>
                  </a:lnTo>
                  <a:lnTo>
                    <a:pt x="420638" y="638841"/>
                  </a:lnTo>
                  <a:lnTo>
                    <a:pt x="463967" y="622333"/>
                  </a:lnTo>
                  <a:lnTo>
                    <a:pt x="504091" y="600095"/>
                  </a:lnTo>
                  <a:lnTo>
                    <a:pt x="540506" y="572633"/>
                  </a:lnTo>
                  <a:lnTo>
                    <a:pt x="572706" y="540451"/>
                  </a:lnTo>
                  <a:lnTo>
                    <a:pt x="600184" y="504053"/>
                  </a:lnTo>
                  <a:lnTo>
                    <a:pt x="622436" y="463944"/>
                  </a:lnTo>
                  <a:lnTo>
                    <a:pt x="638957" y="420627"/>
                  </a:lnTo>
                  <a:lnTo>
                    <a:pt x="649240" y="374607"/>
                  </a:lnTo>
                  <a:lnTo>
                    <a:pt x="652779" y="326389"/>
                  </a:lnTo>
                  <a:lnTo>
                    <a:pt x="649240" y="278169"/>
                  </a:lnTo>
                  <a:lnTo>
                    <a:pt x="638957" y="232141"/>
                  </a:lnTo>
                  <a:lnTo>
                    <a:pt x="622436" y="188812"/>
                  </a:lnTo>
                  <a:lnTo>
                    <a:pt x="600184" y="148688"/>
                  </a:lnTo>
                  <a:lnTo>
                    <a:pt x="572706" y="112273"/>
                  </a:lnTo>
                  <a:lnTo>
                    <a:pt x="540506" y="80073"/>
                  </a:lnTo>
                  <a:lnTo>
                    <a:pt x="504091" y="52595"/>
                  </a:lnTo>
                  <a:lnTo>
                    <a:pt x="463967" y="30343"/>
                  </a:lnTo>
                  <a:lnTo>
                    <a:pt x="420638" y="13822"/>
                  </a:lnTo>
                  <a:lnTo>
                    <a:pt x="374610" y="3539"/>
                  </a:lnTo>
                  <a:lnTo>
                    <a:pt x="326389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26371" y="3295904"/>
            <a:ext cx="178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Independent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1906" y="602996"/>
            <a:ext cx="107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5" dirty="0">
                <a:solidFill>
                  <a:srgbClr val="00246C"/>
                </a:solidFill>
                <a:latin typeface="Calibri"/>
                <a:cs typeface="Calibri"/>
              </a:rPr>
              <a:t>Prompt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8297" y="1738121"/>
            <a:ext cx="567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10" dirty="0">
                <a:solidFill>
                  <a:srgbClr val="00246C"/>
                </a:solidFill>
                <a:latin typeface="Calibri"/>
                <a:cs typeface="Calibri"/>
              </a:rPr>
              <a:t>Fair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0208" y="3133090"/>
            <a:ext cx="136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rgbClr val="00246C"/>
                </a:solidFill>
                <a:latin typeface="Calibri"/>
                <a:cs typeface="Calibri"/>
              </a:rPr>
              <a:t>Thorough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7992" y="4652517"/>
            <a:ext cx="213233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00246C"/>
                </a:solidFill>
                <a:latin typeface="Calibri"/>
                <a:cs typeface="Calibri"/>
              </a:rPr>
              <a:t>Reliable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400">
              <a:latin typeface="Calibri"/>
              <a:cs typeface="Calibri"/>
            </a:endParaRPr>
          </a:p>
          <a:p>
            <a:pPr marL="825500">
              <a:lnSpc>
                <a:spcPct val="100000"/>
              </a:lnSpc>
              <a:spcBef>
                <a:spcPts val="5"/>
              </a:spcBef>
            </a:pPr>
            <a:r>
              <a:rPr sz="2400" b="1" spc="100" dirty="0">
                <a:solidFill>
                  <a:srgbClr val="00246C"/>
                </a:solidFill>
                <a:latin typeface="Calibri"/>
                <a:cs typeface="Calibri"/>
              </a:rPr>
              <a:t>Impartial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200" dirty="0"/>
              <a:t>Bias</a:t>
            </a:r>
            <a:r>
              <a:rPr spc="-140" dirty="0"/>
              <a:t> </a:t>
            </a:r>
            <a:r>
              <a:rPr spc="155" dirty="0"/>
              <a:t>and</a:t>
            </a:r>
          </a:p>
          <a:p>
            <a:pPr marL="12700">
              <a:lnSpc>
                <a:spcPts val="5015"/>
              </a:lnSpc>
            </a:pPr>
            <a:r>
              <a:rPr spc="204" dirty="0"/>
              <a:t>Conflicts</a:t>
            </a:r>
            <a:r>
              <a:rPr spc="-125" dirty="0"/>
              <a:t> </a:t>
            </a:r>
            <a:r>
              <a:rPr spc="150" dirty="0"/>
              <a:t>of</a:t>
            </a:r>
            <a:r>
              <a:rPr spc="-95" dirty="0"/>
              <a:t> </a:t>
            </a:r>
            <a:r>
              <a:rPr spc="185" dirty="0"/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21839"/>
            <a:ext cx="5565775" cy="3348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“side”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than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integrity</a:t>
            </a:r>
            <a:r>
              <a:rPr sz="22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of the</a:t>
            </a:r>
            <a:r>
              <a:rPr sz="22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200">
              <a:latin typeface="Calibri"/>
              <a:cs typeface="Calibri"/>
            </a:endParaRPr>
          </a:p>
          <a:p>
            <a:pPr marL="240029" marR="17272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prohibit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conflicts</a:t>
            </a:r>
            <a:r>
              <a:rPr sz="2200" b="1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246C"/>
                </a:solidFill>
                <a:latin typeface="Calibri"/>
                <a:cs typeface="Calibri"/>
              </a:rPr>
              <a:t>of 	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interest</a:t>
            </a: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bias</a:t>
            </a:r>
            <a:r>
              <a:rPr sz="2200" b="1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against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generally,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an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individual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party,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substance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2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identifying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potential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conflict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of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interest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bias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immediately</a:t>
            </a:r>
            <a:r>
              <a:rPr sz="22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notify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disclose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" name="object 2" descr="Businesswoman reviewing notes on a wall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4082" y="0"/>
            <a:ext cx="5177917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6939" y="6426504"/>
            <a:ext cx="2804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00246C"/>
                </a:solidFill>
                <a:latin typeface="Calibri"/>
                <a:cs typeface="Calibri"/>
              </a:rPr>
              <a:t>©</a:t>
            </a:r>
            <a:r>
              <a:rPr sz="1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00246C"/>
                </a:solidFill>
                <a:latin typeface="Calibri"/>
                <a:cs typeface="Calibri"/>
              </a:rPr>
              <a:t>2025</a:t>
            </a:r>
            <a:r>
              <a:rPr sz="1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Association</a:t>
            </a:r>
            <a:r>
              <a:rPr sz="1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1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1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46C"/>
                </a:solidFill>
                <a:latin typeface="Calibri"/>
                <a:cs typeface="Calibri"/>
              </a:rPr>
              <a:t>Administrators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7969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WELCOME!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08733"/>
            <a:ext cx="7613650" cy="39884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0029" marR="314325" indent="-227965">
              <a:lnSpc>
                <a:spcPts val="2380"/>
              </a:lnSpc>
              <a:spcBef>
                <a:spcPts val="39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Please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log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Event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Lobby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access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training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slides,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supplemental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materials,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log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attendance.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894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Event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Lobby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accessed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scanning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QR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code</a:t>
            </a:r>
            <a:r>
              <a:rPr sz="2200" spc="3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200" spc="3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visiting</a:t>
            </a:r>
            <a:r>
              <a:rPr sz="2200" spc="3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lang="en-US" sz="2200" b="1" dirty="0">
                <a:solidFill>
                  <a:srgbClr val="00246C"/>
                </a:solidFill>
                <a:latin typeface="Calibri"/>
                <a:cs typeface="Calibri"/>
                <a:hlinkClick r:id="rId3"/>
              </a:rPr>
              <a:t>ATIXA Event Lobby</a:t>
            </a:r>
            <a:endParaRPr sz="2200" dirty="0">
              <a:latin typeface="Calibri"/>
              <a:cs typeface="Calibri"/>
            </a:endParaRPr>
          </a:p>
          <a:p>
            <a:pPr marL="240029" marR="174625" indent="-227965">
              <a:lnSpc>
                <a:spcPts val="2380"/>
              </a:lnSpc>
              <a:spcBef>
                <a:spcPts val="123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asked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enter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registration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email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access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Event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Lobby.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894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Links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applicable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evaluations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learning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assessments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also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provided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Event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Lobby.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10"/>
              </a:lnSpc>
              <a:spcBef>
                <a:spcPts val="93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 registered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training,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event</a:t>
            </a:r>
            <a:endParaRPr sz="2200" dirty="0">
              <a:latin typeface="Calibri"/>
              <a:cs typeface="Calibri"/>
            </a:endParaRPr>
          </a:p>
          <a:p>
            <a:pPr marL="241300" marR="5080">
              <a:lnSpc>
                <a:spcPts val="2380"/>
              </a:lnSpc>
              <a:spcBef>
                <a:spcPts val="165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show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Lobby.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Please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email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  <a:hlinkClick r:id="rId4"/>
              </a:rPr>
              <a:t>events@atixa.org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or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engage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website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chat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app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inquire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ASAP.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object 6" descr="ATIXA QR Cod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2948" y="1991232"/>
            <a:ext cx="2979293" cy="29509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6426504"/>
            <a:ext cx="2804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00246C"/>
                </a:solidFill>
                <a:latin typeface="Calibri"/>
                <a:cs typeface="Calibri"/>
              </a:rPr>
              <a:t>©</a:t>
            </a:r>
            <a:r>
              <a:rPr sz="1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00246C"/>
                </a:solidFill>
                <a:latin typeface="Calibri"/>
                <a:cs typeface="Calibri"/>
              </a:rPr>
              <a:t>2025</a:t>
            </a:r>
            <a:r>
              <a:rPr sz="1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Association</a:t>
            </a:r>
            <a:r>
              <a:rPr sz="1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1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1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46C"/>
                </a:solidFill>
                <a:latin typeface="Calibri"/>
                <a:cs typeface="Calibri"/>
              </a:rPr>
              <a:t>Administrators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8742" y="6426504"/>
            <a:ext cx="100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Required</a:t>
            </a:r>
            <a:r>
              <a:rPr spc="-135" dirty="0"/>
              <a:t> </a:t>
            </a:r>
            <a:r>
              <a:rPr spc="210" dirty="0"/>
              <a:t>Investigator</a:t>
            </a:r>
            <a:r>
              <a:rPr spc="-140" dirty="0"/>
              <a:t> </a:t>
            </a:r>
            <a:r>
              <a:rPr spc="220" dirty="0"/>
              <a:t>Training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9891395" cy="38665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Definition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34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C.F.R.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Section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106.30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Scope</a:t>
            </a:r>
            <a:r>
              <a:rPr sz="24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institution’s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education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program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Conducting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grievance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b="1" spc="90" dirty="0">
                <a:solidFill>
                  <a:srgbClr val="00246C"/>
                </a:solidFill>
                <a:latin typeface="Calibri"/>
                <a:cs typeface="Calibri"/>
              </a:rPr>
              <a:t>Serving</a:t>
            </a: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impartially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,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avoiding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prejudgment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facts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issue,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conflicts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interest,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bias</a:t>
            </a:r>
            <a:endParaRPr sz="2400">
              <a:latin typeface="Calibri"/>
              <a:cs typeface="Calibri"/>
            </a:endParaRPr>
          </a:p>
          <a:p>
            <a:pPr marL="240029" marR="21907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Issues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relevance</a:t>
            </a:r>
            <a:r>
              <a:rPr sz="24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create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 report that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fairly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summarizes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rely</a:t>
            </a: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4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stereotypes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7123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29" dirty="0">
                <a:solidFill>
                  <a:srgbClr val="FFFFFF"/>
                </a:solidFill>
              </a:rPr>
              <a:t>Formal</a:t>
            </a:r>
            <a:r>
              <a:rPr sz="4800" spc="-95" dirty="0">
                <a:solidFill>
                  <a:srgbClr val="FFFFFF"/>
                </a:solidFill>
              </a:rPr>
              <a:t> </a:t>
            </a:r>
            <a:r>
              <a:rPr sz="4800" spc="175" dirty="0">
                <a:solidFill>
                  <a:srgbClr val="FFFFFF"/>
                </a:solidFill>
              </a:rPr>
              <a:t>Grievance</a:t>
            </a:r>
            <a:r>
              <a:rPr sz="4800" spc="-90" dirty="0">
                <a:solidFill>
                  <a:srgbClr val="FFFFFF"/>
                </a:solidFill>
              </a:rPr>
              <a:t> </a:t>
            </a:r>
            <a:r>
              <a:rPr sz="4800" spc="204" dirty="0">
                <a:solidFill>
                  <a:srgbClr val="FFFFFF"/>
                </a:solidFill>
              </a:rPr>
              <a:t>Process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3729" y="450595"/>
            <a:ext cx="9064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Formal</a:t>
            </a:r>
            <a:r>
              <a:rPr spc="-95" dirty="0"/>
              <a:t> </a:t>
            </a:r>
            <a:r>
              <a:rPr spc="175" dirty="0"/>
              <a:t>Grievance</a:t>
            </a:r>
            <a:r>
              <a:rPr spc="-135" dirty="0"/>
              <a:t> </a:t>
            </a:r>
            <a:r>
              <a:rPr spc="215" dirty="0"/>
              <a:t>Process</a:t>
            </a:r>
            <a:r>
              <a:rPr spc="-120" dirty="0"/>
              <a:t> </a:t>
            </a:r>
            <a:r>
              <a:rPr spc="185" dirty="0"/>
              <a:t>Overview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606" y="1371091"/>
            <a:ext cx="2110105" cy="4615180"/>
            <a:chOff x="711606" y="1371091"/>
            <a:chExt cx="2110105" cy="4615180"/>
          </a:xfrm>
        </p:grpSpPr>
        <p:sp>
          <p:nvSpPr>
            <p:cNvPr id="4" name="object 4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1710791" y="0"/>
                  </a:moveTo>
                  <a:lnTo>
                    <a:pt x="342163" y="0"/>
                  </a:lnTo>
                  <a:lnTo>
                    <a:pt x="295732" y="3122"/>
                  </a:lnTo>
                  <a:lnTo>
                    <a:pt x="251201" y="12220"/>
                  </a:lnTo>
                  <a:lnTo>
                    <a:pt x="208976" y="26884"/>
                  </a:lnTo>
                  <a:lnTo>
                    <a:pt x="169465" y="46707"/>
                  </a:lnTo>
                  <a:lnTo>
                    <a:pt x="133075" y="71283"/>
                  </a:lnTo>
                  <a:lnTo>
                    <a:pt x="100215" y="100202"/>
                  </a:lnTo>
                  <a:lnTo>
                    <a:pt x="71292" y="133059"/>
                  </a:lnTo>
                  <a:lnTo>
                    <a:pt x="46714" y="169446"/>
                  </a:lnTo>
                  <a:lnTo>
                    <a:pt x="26888" y="208954"/>
                  </a:lnTo>
                  <a:lnTo>
                    <a:pt x="12222" y="251177"/>
                  </a:lnTo>
                  <a:lnTo>
                    <a:pt x="3123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3" y="4011764"/>
                  </a:lnTo>
                  <a:lnTo>
                    <a:pt x="12222" y="4056295"/>
                  </a:lnTo>
                  <a:lnTo>
                    <a:pt x="26888" y="4098520"/>
                  </a:lnTo>
                  <a:lnTo>
                    <a:pt x="46714" y="4138032"/>
                  </a:lnTo>
                  <a:lnTo>
                    <a:pt x="71292" y="4174421"/>
                  </a:lnTo>
                  <a:lnTo>
                    <a:pt x="100215" y="4207281"/>
                  </a:lnTo>
                  <a:lnTo>
                    <a:pt x="133075" y="4236204"/>
                  </a:lnTo>
                  <a:lnTo>
                    <a:pt x="169465" y="4260782"/>
                  </a:lnTo>
                  <a:lnTo>
                    <a:pt x="208976" y="4280608"/>
                  </a:lnTo>
                  <a:lnTo>
                    <a:pt x="251201" y="4295274"/>
                  </a:lnTo>
                  <a:lnTo>
                    <a:pt x="295732" y="4304373"/>
                  </a:lnTo>
                  <a:lnTo>
                    <a:pt x="342163" y="4307497"/>
                  </a:lnTo>
                  <a:lnTo>
                    <a:pt x="1710791" y="4307497"/>
                  </a:lnTo>
                  <a:lnTo>
                    <a:pt x="1757221" y="4304373"/>
                  </a:lnTo>
                  <a:lnTo>
                    <a:pt x="1801751" y="4295274"/>
                  </a:lnTo>
                  <a:lnTo>
                    <a:pt x="1843974" y="4280608"/>
                  </a:lnTo>
                  <a:lnTo>
                    <a:pt x="1883483" y="4260782"/>
                  </a:lnTo>
                  <a:lnTo>
                    <a:pt x="1919869" y="4236204"/>
                  </a:lnTo>
                  <a:lnTo>
                    <a:pt x="1952726" y="4207281"/>
                  </a:lnTo>
                  <a:lnTo>
                    <a:pt x="1981646" y="4174421"/>
                  </a:lnTo>
                  <a:lnTo>
                    <a:pt x="2006221" y="4138032"/>
                  </a:lnTo>
                  <a:lnTo>
                    <a:pt x="2026045" y="4098520"/>
                  </a:lnTo>
                  <a:lnTo>
                    <a:pt x="2040709" y="4056295"/>
                  </a:lnTo>
                  <a:lnTo>
                    <a:pt x="2049806" y="4011764"/>
                  </a:lnTo>
                  <a:lnTo>
                    <a:pt x="2052929" y="3965333"/>
                  </a:lnTo>
                  <a:lnTo>
                    <a:pt x="2052929" y="342138"/>
                  </a:lnTo>
                  <a:lnTo>
                    <a:pt x="2049806" y="295708"/>
                  </a:lnTo>
                  <a:lnTo>
                    <a:pt x="2040709" y="251177"/>
                  </a:lnTo>
                  <a:lnTo>
                    <a:pt x="2026045" y="208954"/>
                  </a:lnTo>
                  <a:lnTo>
                    <a:pt x="2006221" y="169446"/>
                  </a:lnTo>
                  <a:lnTo>
                    <a:pt x="1981646" y="133059"/>
                  </a:lnTo>
                  <a:lnTo>
                    <a:pt x="1952726" y="100202"/>
                  </a:lnTo>
                  <a:lnTo>
                    <a:pt x="1919869" y="71283"/>
                  </a:lnTo>
                  <a:lnTo>
                    <a:pt x="1883483" y="46707"/>
                  </a:lnTo>
                  <a:lnTo>
                    <a:pt x="1843974" y="26884"/>
                  </a:lnTo>
                  <a:lnTo>
                    <a:pt x="1801751" y="12220"/>
                  </a:lnTo>
                  <a:lnTo>
                    <a:pt x="1757221" y="3122"/>
                  </a:lnTo>
                  <a:lnTo>
                    <a:pt x="1710791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0" y="342138"/>
                  </a:moveTo>
                  <a:lnTo>
                    <a:pt x="3123" y="295708"/>
                  </a:lnTo>
                  <a:lnTo>
                    <a:pt x="12222" y="251177"/>
                  </a:lnTo>
                  <a:lnTo>
                    <a:pt x="26888" y="208954"/>
                  </a:lnTo>
                  <a:lnTo>
                    <a:pt x="46714" y="169446"/>
                  </a:lnTo>
                  <a:lnTo>
                    <a:pt x="71292" y="133059"/>
                  </a:lnTo>
                  <a:lnTo>
                    <a:pt x="100215" y="100202"/>
                  </a:lnTo>
                  <a:lnTo>
                    <a:pt x="133075" y="71283"/>
                  </a:lnTo>
                  <a:lnTo>
                    <a:pt x="169465" y="46707"/>
                  </a:lnTo>
                  <a:lnTo>
                    <a:pt x="208976" y="26884"/>
                  </a:lnTo>
                  <a:lnTo>
                    <a:pt x="251201" y="12220"/>
                  </a:lnTo>
                  <a:lnTo>
                    <a:pt x="295732" y="3122"/>
                  </a:lnTo>
                  <a:lnTo>
                    <a:pt x="342163" y="0"/>
                  </a:lnTo>
                  <a:lnTo>
                    <a:pt x="1710791" y="0"/>
                  </a:lnTo>
                  <a:lnTo>
                    <a:pt x="1757221" y="3122"/>
                  </a:lnTo>
                  <a:lnTo>
                    <a:pt x="1801751" y="12220"/>
                  </a:lnTo>
                  <a:lnTo>
                    <a:pt x="1843974" y="26884"/>
                  </a:lnTo>
                  <a:lnTo>
                    <a:pt x="1883483" y="46707"/>
                  </a:lnTo>
                  <a:lnTo>
                    <a:pt x="1919869" y="71283"/>
                  </a:lnTo>
                  <a:lnTo>
                    <a:pt x="1952726" y="100202"/>
                  </a:lnTo>
                  <a:lnTo>
                    <a:pt x="1981646" y="133059"/>
                  </a:lnTo>
                  <a:lnTo>
                    <a:pt x="2006221" y="169446"/>
                  </a:lnTo>
                  <a:lnTo>
                    <a:pt x="2026045" y="208954"/>
                  </a:lnTo>
                  <a:lnTo>
                    <a:pt x="2040709" y="251177"/>
                  </a:lnTo>
                  <a:lnTo>
                    <a:pt x="2049806" y="295708"/>
                  </a:lnTo>
                  <a:lnTo>
                    <a:pt x="2052929" y="342138"/>
                  </a:lnTo>
                  <a:lnTo>
                    <a:pt x="2052929" y="3965333"/>
                  </a:lnTo>
                  <a:lnTo>
                    <a:pt x="2049806" y="4011764"/>
                  </a:lnTo>
                  <a:lnTo>
                    <a:pt x="2040709" y="4056295"/>
                  </a:lnTo>
                  <a:lnTo>
                    <a:pt x="2026045" y="4098520"/>
                  </a:lnTo>
                  <a:lnTo>
                    <a:pt x="2006221" y="4138032"/>
                  </a:lnTo>
                  <a:lnTo>
                    <a:pt x="1981646" y="4174421"/>
                  </a:lnTo>
                  <a:lnTo>
                    <a:pt x="1952726" y="4207281"/>
                  </a:lnTo>
                  <a:lnTo>
                    <a:pt x="1919869" y="4236204"/>
                  </a:lnTo>
                  <a:lnTo>
                    <a:pt x="1883483" y="4260782"/>
                  </a:lnTo>
                  <a:lnTo>
                    <a:pt x="1843974" y="4280608"/>
                  </a:lnTo>
                  <a:lnTo>
                    <a:pt x="1801751" y="4295274"/>
                  </a:lnTo>
                  <a:lnTo>
                    <a:pt x="1757221" y="4304373"/>
                  </a:lnTo>
                  <a:lnTo>
                    <a:pt x="1710791" y="4307497"/>
                  </a:lnTo>
                  <a:lnTo>
                    <a:pt x="342163" y="4307497"/>
                  </a:lnTo>
                  <a:lnTo>
                    <a:pt x="295732" y="4304373"/>
                  </a:lnTo>
                  <a:lnTo>
                    <a:pt x="251201" y="4295274"/>
                  </a:lnTo>
                  <a:lnTo>
                    <a:pt x="208976" y="4280608"/>
                  </a:lnTo>
                  <a:lnTo>
                    <a:pt x="169465" y="4260782"/>
                  </a:lnTo>
                  <a:lnTo>
                    <a:pt x="133075" y="4236204"/>
                  </a:lnTo>
                  <a:lnTo>
                    <a:pt x="100215" y="4207281"/>
                  </a:lnTo>
                  <a:lnTo>
                    <a:pt x="71292" y="4174421"/>
                  </a:lnTo>
                  <a:lnTo>
                    <a:pt x="46714" y="4138032"/>
                  </a:lnTo>
                  <a:lnTo>
                    <a:pt x="26888" y="4098520"/>
                  </a:lnTo>
                  <a:lnTo>
                    <a:pt x="12222" y="4056295"/>
                  </a:lnTo>
                  <a:lnTo>
                    <a:pt x="3123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258190" y="0"/>
                  </a:moveTo>
                  <a:lnTo>
                    <a:pt x="211773" y="4026"/>
                  </a:lnTo>
                  <a:lnTo>
                    <a:pt x="168089" y="15635"/>
                  </a:lnTo>
                  <a:lnTo>
                    <a:pt x="127865" y="34120"/>
                  </a:lnTo>
                  <a:lnTo>
                    <a:pt x="91831" y="58777"/>
                  </a:lnTo>
                  <a:lnTo>
                    <a:pt x="60714" y="88900"/>
                  </a:lnTo>
                  <a:lnTo>
                    <a:pt x="35244" y="123782"/>
                  </a:lnTo>
                  <a:lnTo>
                    <a:pt x="16150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50" y="337152"/>
                  </a:lnTo>
                  <a:lnTo>
                    <a:pt x="35244" y="376089"/>
                  </a:lnTo>
                  <a:lnTo>
                    <a:pt x="60714" y="410972"/>
                  </a:lnTo>
                  <a:lnTo>
                    <a:pt x="91831" y="441094"/>
                  </a:lnTo>
                  <a:lnTo>
                    <a:pt x="127865" y="465751"/>
                  </a:lnTo>
                  <a:lnTo>
                    <a:pt x="168089" y="484236"/>
                  </a:lnTo>
                  <a:lnTo>
                    <a:pt x="211773" y="495845"/>
                  </a:lnTo>
                  <a:lnTo>
                    <a:pt x="258190" y="499872"/>
                  </a:lnTo>
                  <a:lnTo>
                    <a:pt x="304570" y="495845"/>
                  </a:lnTo>
                  <a:lnTo>
                    <a:pt x="348225" y="484236"/>
                  </a:lnTo>
                  <a:lnTo>
                    <a:pt x="388427" y="465751"/>
                  </a:lnTo>
                  <a:lnTo>
                    <a:pt x="424445" y="441094"/>
                  </a:lnTo>
                  <a:lnTo>
                    <a:pt x="455551" y="410972"/>
                  </a:lnTo>
                  <a:lnTo>
                    <a:pt x="481014" y="376089"/>
                  </a:lnTo>
                  <a:lnTo>
                    <a:pt x="500106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6" y="162719"/>
                  </a:lnTo>
                  <a:lnTo>
                    <a:pt x="481014" y="123782"/>
                  </a:lnTo>
                  <a:lnTo>
                    <a:pt x="455551" y="88900"/>
                  </a:lnTo>
                  <a:lnTo>
                    <a:pt x="424445" y="58777"/>
                  </a:lnTo>
                  <a:lnTo>
                    <a:pt x="388427" y="34120"/>
                  </a:lnTo>
                  <a:lnTo>
                    <a:pt x="348225" y="15635"/>
                  </a:lnTo>
                  <a:lnTo>
                    <a:pt x="304570" y="4026"/>
                  </a:lnTo>
                  <a:lnTo>
                    <a:pt x="258190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50" y="162719"/>
                  </a:lnTo>
                  <a:lnTo>
                    <a:pt x="35244" y="123782"/>
                  </a:lnTo>
                  <a:lnTo>
                    <a:pt x="60714" y="88900"/>
                  </a:lnTo>
                  <a:lnTo>
                    <a:pt x="91831" y="58777"/>
                  </a:lnTo>
                  <a:lnTo>
                    <a:pt x="127865" y="34120"/>
                  </a:lnTo>
                  <a:lnTo>
                    <a:pt x="168089" y="15635"/>
                  </a:lnTo>
                  <a:lnTo>
                    <a:pt x="211773" y="4026"/>
                  </a:lnTo>
                  <a:lnTo>
                    <a:pt x="258190" y="0"/>
                  </a:lnTo>
                  <a:lnTo>
                    <a:pt x="304570" y="4026"/>
                  </a:lnTo>
                  <a:lnTo>
                    <a:pt x="348225" y="15635"/>
                  </a:lnTo>
                  <a:lnTo>
                    <a:pt x="388427" y="34120"/>
                  </a:lnTo>
                  <a:lnTo>
                    <a:pt x="424445" y="58777"/>
                  </a:lnTo>
                  <a:lnTo>
                    <a:pt x="455551" y="88900"/>
                  </a:lnTo>
                  <a:lnTo>
                    <a:pt x="481014" y="123782"/>
                  </a:lnTo>
                  <a:lnTo>
                    <a:pt x="500106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6" y="337152"/>
                  </a:lnTo>
                  <a:lnTo>
                    <a:pt x="481014" y="376089"/>
                  </a:lnTo>
                  <a:lnTo>
                    <a:pt x="455551" y="410972"/>
                  </a:lnTo>
                  <a:lnTo>
                    <a:pt x="424445" y="441094"/>
                  </a:lnTo>
                  <a:lnTo>
                    <a:pt x="388427" y="465751"/>
                  </a:lnTo>
                  <a:lnTo>
                    <a:pt x="348225" y="484236"/>
                  </a:lnTo>
                  <a:lnTo>
                    <a:pt x="304570" y="495845"/>
                  </a:lnTo>
                  <a:lnTo>
                    <a:pt x="258190" y="499872"/>
                  </a:lnTo>
                  <a:lnTo>
                    <a:pt x="211773" y="495845"/>
                  </a:lnTo>
                  <a:lnTo>
                    <a:pt x="168089" y="484236"/>
                  </a:lnTo>
                  <a:lnTo>
                    <a:pt x="127865" y="465751"/>
                  </a:lnTo>
                  <a:lnTo>
                    <a:pt x="91831" y="441094"/>
                  </a:lnTo>
                  <a:lnTo>
                    <a:pt x="60714" y="410972"/>
                  </a:lnTo>
                  <a:lnTo>
                    <a:pt x="35244" y="376089"/>
                  </a:lnTo>
                  <a:lnTo>
                    <a:pt x="16150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97227" y="1476883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506" y="2294382"/>
            <a:ext cx="1101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672" y="2897200"/>
            <a:ext cx="1913255" cy="2875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267970" marR="324485" indent="-17081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Complaint/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1286" y="1371091"/>
            <a:ext cx="2110105" cy="4615180"/>
            <a:chOff x="2931286" y="1371091"/>
            <a:chExt cx="2110105" cy="4615180"/>
          </a:xfrm>
        </p:grpSpPr>
        <p:sp>
          <p:nvSpPr>
            <p:cNvPr id="12" name="object 12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20" y="4304373"/>
                  </a:lnTo>
                  <a:lnTo>
                    <a:pt x="1801733" y="4295274"/>
                  </a:lnTo>
                  <a:lnTo>
                    <a:pt x="1843946" y="4280608"/>
                  </a:lnTo>
                  <a:lnTo>
                    <a:pt x="1883452" y="4260782"/>
                  </a:lnTo>
                  <a:lnTo>
                    <a:pt x="1919841" y="4236204"/>
                  </a:lnTo>
                  <a:lnTo>
                    <a:pt x="1952704" y="4207281"/>
                  </a:lnTo>
                  <a:lnTo>
                    <a:pt x="1981633" y="4174421"/>
                  </a:lnTo>
                  <a:lnTo>
                    <a:pt x="2006219" y="4138032"/>
                  </a:lnTo>
                  <a:lnTo>
                    <a:pt x="2026052" y="4098520"/>
                  </a:lnTo>
                  <a:lnTo>
                    <a:pt x="2040725" y="4056295"/>
                  </a:lnTo>
                  <a:lnTo>
                    <a:pt x="2049829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29" y="4011764"/>
                  </a:lnTo>
                  <a:lnTo>
                    <a:pt x="2040725" y="4056295"/>
                  </a:lnTo>
                  <a:lnTo>
                    <a:pt x="2026052" y="4098520"/>
                  </a:lnTo>
                  <a:lnTo>
                    <a:pt x="2006219" y="4138032"/>
                  </a:lnTo>
                  <a:lnTo>
                    <a:pt x="1981633" y="4174421"/>
                  </a:lnTo>
                  <a:lnTo>
                    <a:pt x="1952704" y="4207281"/>
                  </a:lnTo>
                  <a:lnTo>
                    <a:pt x="1919841" y="4236204"/>
                  </a:lnTo>
                  <a:lnTo>
                    <a:pt x="1883452" y="4260782"/>
                  </a:lnTo>
                  <a:lnTo>
                    <a:pt x="1843946" y="4280608"/>
                  </a:lnTo>
                  <a:lnTo>
                    <a:pt x="1801733" y="4295274"/>
                  </a:lnTo>
                  <a:lnTo>
                    <a:pt x="1757220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3461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44976" y="1476883"/>
            <a:ext cx="151066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2060"/>
              </a:spcBef>
            </a:pP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INITIAL </a:t>
            </a: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4664" y="2891421"/>
            <a:ext cx="1900555" cy="2906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1620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Jurisdiction</a:t>
            </a:r>
            <a:endParaRPr sz="18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Dismissal</a:t>
            </a:r>
            <a:endParaRPr sz="1800" dirty="0">
              <a:latin typeface="Calibri"/>
              <a:cs typeface="Calibri"/>
            </a:endParaRPr>
          </a:p>
          <a:p>
            <a:pPr marL="262255" marR="605790" indent="-170815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Supportive Measures</a:t>
            </a:r>
            <a:endParaRPr sz="1800" dirty="0">
              <a:latin typeface="Calibri"/>
              <a:cs typeface="Calibri"/>
            </a:endParaRPr>
          </a:p>
          <a:p>
            <a:pPr marL="262255" marR="591820" indent="-170815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Emergency Removal</a:t>
            </a:r>
            <a:endParaRPr sz="18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Referral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Another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1800" dirty="0">
              <a:latin typeface="Calibri"/>
              <a:cs typeface="Calibri"/>
            </a:endParaRPr>
          </a:p>
          <a:p>
            <a:pPr marL="262255" marR="102235" indent="-1708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Informal/Formal Resolution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36260" y="1371091"/>
            <a:ext cx="2110105" cy="4615180"/>
            <a:chOff x="5136260" y="1371091"/>
            <a:chExt cx="2110105" cy="4615180"/>
          </a:xfrm>
        </p:grpSpPr>
        <p:sp>
          <p:nvSpPr>
            <p:cNvPr id="19" name="object 19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46" y="4304373"/>
                  </a:lnTo>
                  <a:lnTo>
                    <a:pt x="1801777" y="4295274"/>
                  </a:lnTo>
                  <a:lnTo>
                    <a:pt x="1844000" y="4280608"/>
                  </a:lnTo>
                  <a:lnTo>
                    <a:pt x="1883508" y="4260782"/>
                  </a:lnTo>
                  <a:lnTo>
                    <a:pt x="1919895" y="4236204"/>
                  </a:lnTo>
                  <a:lnTo>
                    <a:pt x="1952751" y="4207281"/>
                  </a:lnTo>
                  <a:lnTo>
                    <a:pt x="1981671" y="4174421"/>
                  </a:lnTo>
                  <a:lnTo>
                    <a:pt x="2006247" y="4138032"/>
                  </a:lnTo>
                  <a:lnTo>
                    <a:pt x="2026070" y="4098520"/>
                  </a:lnTo>
                  <a:lnTo>
                    <a:pt x="2040734" y="4056295"/>
                  </a:lnTo>
                  <a:lnTo>
                    <a:pt x="2049832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32" y="295708"/>
                  </a:lnTo>
                  <a:lnTo>
                    <a:pt x="2040734" y="251177"/>
                  </a:lnTo>
                  <a:lnTo>
                    <a:pt x="2026070" y="208954"/>
                  </a:lnTo>
                  <a:lnTo>
                    <a:pt x="2006247" y="169446"/>
                  </a:lnTo>
                  <a:lnTo>
                    <a:pt x="1981671" y="133059"/>
                  </a:lnTo>
                  <a:lnTo>
                    <a:pt x="1952752" y="100202"/>
                  </a:lnTo>
                  <a:lnTo>
                    <a:pt x="1919895" y="71283"/>
                  </a:lnTo>
                  <a:lnTo>
                    <a:pt x="1883508" y="46707"/>
                  </a:lnTo>
                  <a:lnTo>
                    <a:pt x="1844000" y="26884"/>
                  </a:lnTo>
                  <a:lnTo>
                    <a:pt x="1801777" y="12220"/>
                  </a:lnTo>
                  <a:lnTo>
                    <a:pt x="1757246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46" y="3122"/>
                  </a:lnTo>
                  <a:lnTo>
                    <a:pt x="1801777" y="12220"/>
                  </a:lnTo>
                  <a:lnTo>
                    <a:pt x="1844000" y="26884"/>
                  </a:lnTo>
                  <a:lnTo>
                    <a:pt x="1883508" y="46707"/>
                  </a:lnTo>
                  <a:lnTo>
                    <a:pt x="1919895" y="71283"/>
                  </a:lnTo>
                  <a:lnTo>
                    <a:pt x="1952752" y="100202"/>
                  </a:lnTo>
                  <a:lnTo>
                    <a:pt x="1981671" y="133059"/>
                  </a:lnTo>
                  <a:lnTo>
                    <a:pt x="2006247" y="169446"/>
                  </a:lnTo>
                  <a:lnTo>
                    <a:pt x="2026070" y="208954"/>
                  </a:lnTo>
                  <a:lnTo>
                    <a:pt x="2040734" y="251177"/>
                  </a:lnTo>
                  <a:lnTo>
                    <a:pt x="2049832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32" y="4011764"/>
                  </a:lnTo>
                  <a:lnTo>
                    <a:pt x="2040734" y="4056295"/>
                  </a:lnTo>
                  <a:lnTo>
                    <a:pt x="2026070" y="4098520"/>
                  </a:lnTo>
                  <a:lnTo>
                    <a:pt x="2006247" y="4138032"/>
                  </a:lnTo>
                  <a:lnTo>
                    <a:pt x="1981671" y="4174421"/>
                  </a:lnTo>
                  <a:lnTo>
                    <a:pt x="1952751" y="4207281"/>
                  </a:lnTo>
                  <a:lnTo>
                    <a:pt x="1919895" y="4236204"/>
                  </a:lnTo>
                  <a:lnTo>
                    <a:pt x="1883508" y="4260782"/>
                  </a:lnTo>
                  <a:lnTo>
                    <a:pt x="1844000" y="4280608"/>
                  </a:lnTo>
                  <a:lnTo>
                    <a:pt x="1801777" y="4295274"/>
                  </a:lnTo>
                  <a:lnTo>
                    <a:pt x="1757246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0024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22570" y="1476883"/>
            <a:ext cx="176720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206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FORMAL INVESTIGATION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39639" y="2940062"/>
            <a:ext cx="1900555" cy="28581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2255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Interviews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Collection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18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Review/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Comment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0031" y="1366774"/>
            <a:ext cx="2110105" cy="4615180"/>
            <a:chOff x="7360031" y="1366774"/>
            <a:chExt cx="2110105" cy="4615180"/>
          </a:xfrm>
        </p:grpSpPr>
        <p:sp>
          <p:nvSpPr>
            <p:cNvPr id="26" name="object 26"/>
            <p:cNvSpPr/>
            <p:nvPr/>
          </p:nvSpPr>
          <p:spPr>
            <a:xfrm>
              <a:off x="7388606" y="164553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270"/>
                  </a:lnTo>
                  <a:lnTo>
                    <a:pt x="3122" y="4011700"/>
                  </a:lnTo>
                  <a:lnTo>
                    <a:pt x="12220" y="4056232"/>
                  </a:lnTo>
                  <a:lnTo>
                    <a:pt x="26884" y="4098457"/>
                  </a:lnTo>
                  <a:lnTo>
                    <a:pt x="46707" y="4137968"/>
                  </a:lnTo>
                  <a:lnTo>
                    <a:pt x="71283" y="4174357"/>
                  </a:lnTo>
                  <a:lnTo>
                    <a:pt x="100203" y="4207217"/>
                  </a:lnTo>
                  <a:lnTo>
                    <a:pt x="133059" y="4236140"/>
                  </a:lnTo>
                  <a:lnTo>
                    <a:pt x="169446" y="4260719"/>
                  </a:lnTo>
                  <a:lnTo>
                    <a:pt x="208954" y="4280545"/>
                  </a:lnTo>
                  <a:lnTo>
                    <a:pt x="251177" y="4295211"/>
                  </a:lnTo>
                  <a:lnTo>
                    <a:pt x="295708" y="4304310"/>
                  </a:lnTo>
                  <a:lnTo>
                    <a:pt x="342138" y="4307433"/>
                  </a:lnTo>
                  <a:lnTo>
                    <a:pt x="1710817" y="4307433"/>
                  </a:lnTo>
                  <a:lnTo>
                    <a:pt x="1757220" y="4304310"/>
                  </a:lnTo>
                  <a:lnTo>
                    <a:pt x="1801733" y="4295211"/>
                  </a:lnTo>
                  <a:lnTo>
                    <a:pt x="1843946" y="4280545"/>
                  </a:lnTo>
                  <a:lnTo>
                    <a:pt x="1883452" y="4260719"/>
                  </a:lnTo>
                  <a:lnTo>
                    <a:pt x="1919841" y="4236140"/>
                  </a:lnTo>
                  <a:lnTo>
                    <a:pt x="1952704" y="4207217"/>
                  </a:lnTo>
                  <a:lnTo>
                    <a:pt x="1981633" y="4174357"/>
                  </a:lnTo>
                  <a:lnTo>
                    <a:pt x="2006219" y="4137968"/>
                  </a:lnTo>
                  <a:lnTo>
                    <a:pt x="2026052" y="4098457"/>
                  </a:lnTo>
                  <a:lnTo>
                    <a:pt x="2040725" y="4056232"/>
                  </a:lnTo>
                  <a:lnTo>
                    <a:pt x="2049829" y="4011700"/>
                  </a:lnTo>
                  <a:lnTo>
                    <a:pt x="2052955" y="3965270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88606" y="164553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270"/>
                  </a:lnTo>
                  <a:lnTo>
                    <a:pt x="2049829" y="4011700"/>
                  </a:lnTo>
                  <a:lnTo>
                    <a:pt x="2040725" y="4056232"/>
                  </a:lnTo>
                  <a:lnTo>
                    <a:pt x="2026052" y="4098457"/>
                  </a:lnTo>
                  <a:lnTo>
                    <a:pt x="2006219" y="4137968"/>
                  </a:lnTo>
                  <a:lnTo>
                    <a:pt x="1981633" y="4174357"/>
                  </a:lnTo>
                  <a:lnTo>
                    <a:pt x="1952704" y="4207217"/>
                  </a:lnTo>
                  <a:lnTo>
                    <a:pt x="1919841" y="4236140"/>
                  </a:lnTo>
                  <a:lnTo>
                    <a:pt x="1883452" y="4260719"/>
                  </a:lnTo>
                  <a:lnTo>
                    <a:pt x="1843946" y="4280545"/>
                  </a:lnTo>
                  <a:lnTo>
                    <a:pt x="1801733" y="4295211"/>
                  </a:lnTo>
                  <a:lnTo>
                    <a:pt x="1757220" y="4304310"/>
                  </a:lnTo>
                  <a:lnTo>
                    <a:pt x="1710817" y="4307433"/>
                  </a:lnTo>
                  <a:lnTo>
                    <a:pt x="342138" y="4307433"/>
                  </a:lnTo>
                  <a:lnTo>
                    <a:pt x="295708" y="4304310"/>
                  </a:lnTo>
                  <a:lnTo>
                    <a:pt x="251177" y="4295211"/>
                  </a:lnTo>
                  <a:lnTo>
                    <a:pt x="208954" y="4280545"/>
                  </a:lnTo>
                  <a:lnTo>
                    <a:pt x="169446" y="4260719"/>
                  </a:lnTo>
                  <a:lnTo>
                    <a:pt x="133059" y="4236140"/>
                  </a:lnTo>
                  <a:lnTo>
                    <a:pt x="100203" y="4207217"/>
                  </a:lnTo>
                  <a:lnTo>
                    <a:pt x="71283" y="4174357"/>
                  </a:lnTo>
                  <a:lnTo>
                    <a:pt x="46707" y="4137968"/>
                  </a:lnTo>
                  <a:lnTo>
                    <a:pt x="26884" y="4098457"/>
                  </a:lnTo>
                  <a:lnTo>
                    <a:pt x="12220" y="4056232"/>
                  </a:lnTo>
                  <a:lnTo>
                    <a:pt x="3122" y="4011700"/>
                  </a:lnTo>
                  <a:lnTo>
                    <a:pt x="0" y="3965270"/>
                  </a:lnTo>
                  <a:lnTo>
                    <a:pt x="0" y="342138"/>
                  </a:lnTo>
                  <a:close/>
                </a:path>
              </a:pathLst>
            </a:custGeom>
            <a:ln w="57149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56956" y="138582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56956" y="138582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41868" y="1472565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7759" y="2027250"/>
            <a:ext cx="1366520" cy="717550"/>
            <a:chOff x="7727759" y="2027250"/>
            <a:chExt cx="1366520" cy="717550"/>
          </a:xfrm>
        </p:grpSpPr>
        <p:sp>
          <p:nvSpPr>
            <p:cNvPr id="32" name="object 32"/>
            <p:cNvSpPr/>
            <p:nvPr/>
          </p:nvSpPr>
          <p:spPr>
            <a:xfrm>
              <a:off x="7732521" y="2032012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1356487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1356487" y="707885"/>
                  </a:lnTo>
                  <a:lnTo>
                    <a:pt x="135648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32521" y="2032012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0" y="707885"/>
                  </a:moveTo>
                  <a:lnTo>
                    <a:pt x="1356487" y="707885"/>
                  </a:lnTo>
                  <a:lnTo>
                    <a:pt x="1356487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16977" y="2055622"/>
            <a:ext cx="1190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00246C"/>
                </a:solidFill>
                <a:latin typeface="Calibri"/>
                <a:cs typeface="Calibri"/>
              </a:rPr>
              <a:t>DECISION-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49565" y="2360422"/>
            <a:ext cx="923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MAKING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57058" y="2929458"/>
            <a:ext cx="1913255" cy="2870835"/>
            <a:chOff x="7457058" y="2929458"/>
            <a:chExt cx="1913255" cy="2870835"/>
          </a:xfrm>
        </p:grpSpPr>
        <p:sp>
          <p:nvSpPr>
            <p:cNvPr id="37" name="object 37"/>
            <p:cNvSpPr/>
            <p:nvPr/>
          </p:nvSpPr>
          <p:spPr>
            <a:xfrm>
              <a:off x="7463408" y="2935808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1900047" y="0"/>
                  </a:moveTo>
                  <a:lnTo>
                    <a:pt x="0" y="0"/>
                  </a:lnTo>
                  <a:lnTo>
                    <a:pt x="0" y="2857627"/>
                  </a:lnTo>
                  <a:lnTo>
                    <a:pt x="1900047" y="2857627"/>
                  </a:lnTo>
                  <a:lnTo>
                    <a:pt x="190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63408" y="2935808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0" y="2857627"/>
                  </a:moveTo>
                  <a:lnTo>
                    <a:pt x="1900047" y="2857627"/>
                  </a:lnTo>
                  <a:lnTo>
                    <a:pt x="1900047" y="0"/>
                  </a:lnTo>
                  <a:lnTo>
                    <a:pt x="0" y="0"/>
                  </a:lnTo>
                  <a:lnTo>
                    <a:pt x="0" y="2857627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63408" y="2935808"/>
            <a:ext cx="1900555" cy="28581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2255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endParaRPr sz="1800" dirty="0">
              <a:latin typeface="Calibri"/>
              <a:cs typeface="Calibri"/>
            </a:endParaRPr>
          </a:p>
          <a:p>
            <a:pPr marL="262890" marR="533400" indent="-17081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Credibility Assessment</a:t>
            </a:r>
            <a:endParaRPr sz="1800" dirty="0">
              <a:latin typeface="Calibri"/>
              <a:cs typeface="Calibri"/>
            </a:endParaRPr>
          </a:p>
          <a:p>
            <a:pPr marL="261620" indent="-169545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1800" dirty="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Remedies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7743" y="1364741"/>
            <a:ext cx="2110105" cy="4615180"/>
            <a:chOff x="9627743" y="1364741"/>
            <a:chExt cx="2110105" cy="4615180"/>
          </a:xfrm>
        </p:grpSpPr>
        <p:sp>
          <p:nvSpPr>
            <p:cNvPr id="41" name="object 41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46"/>
                  </a:lnTo>
                  <a:lnTo>
                    <a:pt x="3122" y="4011776"/>
                  </a:lnTo>
                  <a:lnTo>
                    <a:pt x="12220" y="4056308"/>
                  </a:lnTo>
                  <a:lnTo>
                    <a:pt x="26884" y="4098533"/>
                  </a:lnTo>
                  <a:lnTo>
                    <a:pt x="46707" y="4138044"/>
                  </a:lnTo>
                  <a:lnTo>
                    <a:pt x="71283" y="4174434"/>
                  </a:lnTo>
                  <a:lnTo>
                    <a:pt x="100203" y="4207294"/>
                  </a:lnTo>
                  <a:lnTo>
                    <a:pt x="133059" y="4236217"/>
                  </a:lnTo>
                  <a:lnTo>
                    <a:pt x="169446" y="4260795"/>
                  </a:lnTo>
                  <a:lnTo>
                    <a:pt x="208954" y="4280621"/>
                  </a:lnTo>
                  <a:lnTo>
                    <a:pt x="251177" y="4295287"/>
                  </a:lnTo>
                  <a:lnTo>
                    <a:pt x="295708" y="4304386"/>
                  </a:lnTo>
                  <a:lnTo>
                    <a:pt x="342138" y="4307509"/>
                  </a:lnTo>
                  <a:lnTo>
                    <a:pt x="1710817" y="4307509"/>
                  </a:lnTo>
                  <a:lnTo>
                    <a:pt x="1757220" y="4304386"/>
                  </a:lnTo>
                  <a:lnTo>
                    <a:pt x="1801733" y="4295287"/>
                  </a:lnTo>
                  <a:lnTo>
                    <a:pt x="1843946" y="4280621"/>
                  </a:lnTo>
                  <a:lnTo>
                    <a:pt x="1883452" y="4260795"/>
                  </a:lnTo>
                  <a:lnTo>
                    <a:pt x="1919841" y="4236217"/>
                  </a:lnTo>
                  <a:lnTo>
                    <a:pt x="1952704" y="4207294"/>
                  </a:lnTo>
                  <a:lnTo>
                    <a:pt x="1981633" y="4174434"/>
                  </a:lnTo>
                  <a:lnTo>
                    <a:pt x="2006219" y="4138044"/>
                  </a:lnTo>
                  <a:lnTo>
                    <a:pt x="2026052" y="4098533"/>
                  </a:lnTo>
                  <a:lnTo>
                    <a:pt x="2040725" y="4056308"/>
                  </a:lnTo>
                  <a:lnTo>
                    <a:pt x="2049829" y="4011776"/>
                  </a:lnTo>
                  <a:lnTo>
                    <a:pt x="2052955" y="3965346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46"/>
                  </a:lnTo>
                  <a:lnTo>
                    <a:pt x="2049829" y="4011776"/>
                  </a:lnTo>
                  <a:lnTo>
                    <a:pt x="2040725" y="4056308"/>
                  </a:lnTo>
                  <a:lnTo>
                    <a:pt x="2026052" y="4098533"/>
                  </a:lnTo>
                  <a:lnTo>
                    <a:pt x="2006219" y="4138044"/>
                  </a:lnTo>
                  <a:lnTo>
                    <a:pt x="1981633" y="4174434"/>
                  </a:lnTo>
                  <a:lnTo>
                    <a:pt x="1952704" y="4207294"/>
                  </a:lnTo>
                  <a:lnTo>
                    <a:pt x="1919841" y="4236217"/>
                  </a:lnTo>
                  <a:lnTo>
                    <a:pt x="1883452" y="4260795"/>
                  </a:lnTo>
                  <a:lnTo>
                    <a:pt x="1843946" y="4280621"/>
                  </a:lnTo>
                  <a:lnTo>
                    <a:pt x="1801733" y="4295287"/>
                  </a:lnTo>
                  <a:lnTo>
                    <a:pt x="1757220" y="4304386"/>
                  </a:lnTo>
                  <a:lnTo>
                    <a:pt x="1710817" y="4307509"/>
                  </a:lnTo>
                  <a:lnTo>
                    <a:pt x="342138" y="4307509"/>
                  </a:lnTo>
                  <a:lnTo>
                    <a:pt x="295708" y="4304386"/>
                  </a:lnTo>
                  <a:lnTo>
                    <a:pt x="251177" y="4295287"/>
                  </a:lnTo>
                  <a:lnTo>
                    <a:pt x="208954" y="4280621"/>
                  </a:lnTo>
                  <a:lnTo>
                    <a:pt x="169446" y="4260795"/>
                  </a:lnTo>
                  <a:lnTo>
                    <a:pt x="133059" y="4236217"/>
                  </a:lnTo>
                  <a:lnTo>
                    <a:pt x="100203" y="4207294"/>
                  </a:lnTo>
                  <a:lnTo>
                    <a:pt x="71283" y="4174434"/>
                  </a:lnTo>
                  <a:lnTo>
                    <a:pt x="46707" y="4138044"/>
                  </a:lnTo>
                  <a:lnTo>
                    <a:pt x="26884" y="4098533"/>
                  </a:lnTo>
                  <a:lnTo>
                    <a:pt x="12220" y="4056308"/>
                  </a:lnTo>
                  <a:lnTo>
                    <a:pt x="3122" y="4011776"/>
                  </a:lnTo>
                  <a:lnTo>
                    <a:pt x="0" y="3965346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9AC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609833" y="1470405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1048" y="2290635"/>
            <a:ext cx="1052195" cy="400685"/>
          </a:xfrm>
          <a:custGeom>
            <a:avLst/>
            <a:gdLst/>
            <a:ahLst/>
            <a:cxnLst/>
            <a:rect l="l" t="t" r="r" b="b"/>
            <a:pathLst>
              <a:path w="1052195" h="400685">
                <a:moveTo>
                  <a:pt x="1051890" y="0"/>
                </a:moveTo>
                <a:lnTo>
                  <a:pt x="0" y="0"/>
                </a:lnTo>
                <a:lnTo>
                  <a:pt x="0" y="400113"/>
                </a:lnTo>
                <a:lnTo>
                  <a:pt x="1051890" y="400113"/>
                </a:lnTo>
                <a:lnTo>
                  <a:pt x="1051890" y="0"/>
                </a:lnTo>
                <a:close/>
              </a:path>
            </a:pathLst>
          </a:custGeom>
          <a:solidFill>
            <a:srgbClr val="9A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254488" y="2310841"/>
            <a:ext cx="886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31120" y="2933725"/>
            <a:ext cx="1900555" cy="28581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2890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890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18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Grounds</a:t>
            </a:r>
            <a:endParaRPr sz="1800" dirty="0">
              <a:latin typeface="Calibri"/>
              <a:cs typeface="Calibri"/>
            </a:endParaRPr>
          </a:p>
          <a:p>
            <a:pPr marL="262890" indent="-170180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1800" dirty="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9" name="object 4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45129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04" dirty="0"/>
              <a:t>Title</a:t>
            </a:r>
            <a:r>
              <a:rPr spc="-105" dirty="0"/>
              <a:t> </a:t>
            </a:r>
            <a:r>
              <a:rPr spc="180" dirty="0"/>
              <a:t>IX</a:t>
            </a:r>
            <a:r>
              <a:rPr spc="-105" dirty="0"/>
              <a:t> </a:t>
            </a:r>
            <a:r>
              <a:rPr spc="170" dirty="0"/>
              <a:t>Grievance </a:t>
            </a:r>
            <a:r>
              <a:rPr spc="215" dirty="0"/>
              <a:t>Process</a:t>
            </a:r>
            <a:r>
              <a:rPr spc="-130" dirty="0"/>
              <a:t> </a:t>
            </a:r>
            <a:r>
              <a:rPr spc="18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2261"/>
            <a:ext cx="5491480" cy="439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investigations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examine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sexual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harassment,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discrimination,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retaliation 	allegations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ATIXA’s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recommended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comprised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85" dirty="0">
                <a:solidFill>
                  <a:srgbClr val="00246C"/>
                </a:solidFill>
                <a:latin typeface="Calibri"/>
                <a:cs typeface="Calibri"/>
              </a:rPr>
              <a:t>10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steps over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three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phases: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Pre-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Post-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phases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involve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oversight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supervision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" name="object 2" descr="A person shaking hands with a pers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3575" y="0"/>
            <a:ext cx="5178425" cy="6857999"/>
          </a:xfrm>
          <a:prstGeom prst="rect">
            <a:avLst/>
          </a:prstGeom>
        </p:spPr>
      </p:pic>
      <p:pic>
        <p:nvPicPr>
          <p:cNvPr id="4" name="object 4" descr="ATIXA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544512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180" dirty="0"/>
              <a:t>Investigation</a:t>
            </a:r>
            <a:r>
              <a:rPr sz="4000" spc="-85" dirty="0"/>
              <a:t> </a:t>
            </a:r>
            <a:r>
              <a:rPr sz="4000" spc="175" dirty="0"/>
              <a:t>Oversight </a:t>
            </a:r>
            <a:r>
              <a:rPr sz="4000" spc="165" dirty="0"/>
              <a:t>and</a:t>
            </a:r>
            <a:r>
              <a:rPr sz="4000" spc="-90" dirty="0"/>
              <a:t> </a:t>
            </a:r>
            <a:r>
              <a:rPr sz="4000" spc="165" dirty="0"/>
              <a:t>Supervision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63014"/>
            <a:ext cx="5467350" cy="2982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400" b="1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responsibilities: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Appoint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Consult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strategize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timeline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compliance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Oversee</a:t>
            </a:r>
            <a:r>
              <a:rPr sz="24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recordkeeping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Serve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primary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point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contact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A person holding a paper and smiling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</p:spPr>
      </p:pic>
      <p:pic>
        <p:nvPicPr>
          <p:cNvPr id="4" name="object 4" descr="ATIXA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45129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5" dirty="0"/>
              <a:t>Formal</a:t>
            </a:r>
            <a:r>
              <a:rPr spc="-100" dirty="0"/>
              <a:t> </a:t>
            </a:r>
            <a:r>
              <a:rPr spc="165" dirty="0"/>
              <a:t>Grievance </a:t>
            </a:r>
            <a:r>
              <a:rPr spc="215" dirty="0"/>
              <a:t>Process</a:t>
            </a:r>
            <a:r>
              <a:rPr spc="-130" dirty="0"/>
              <a:t> </a:t>
            </a:r>
            <a:r>
              <a:rPr spc="18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5451"/>
            <a:ext cx="5606415" cy="4065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700"/>
              </a:spcBef>
            </a:pP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Prompt</a:t>
            </a:r>
            <a:r>
              <a:rPr sz="22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Complete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without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undue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delay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define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“prompt”</a:t>
            </a:r>
            <a:endParaRPr sz="2200">
              <a:latin typeface="Calibri"/>
              <a:cs typeface="Calibri"/>
            </a:endParaRPr>
          </a:p>
          <a:p>
            <a:pPr marL="698500" marR="59626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60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business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days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good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guide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00246C"/>
                </a:solidFill>
                <a:latin typeface="Calibri"/>
                <a:cs typeface="Calibri"/>
              </a:rPr>
              <a:t>a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moderately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complex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Grievance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take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longer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than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expected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Anticipate,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mitigate,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document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delays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Communicate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regarding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delays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" name="object 2" descr="A hand writing on a calenda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3702" y="0"/>
            <a:ext cx="5178298" cy="6857997"/>
          </a:xfrm>
          <a:prstGeom prst="rect">
            <a:avLst/>
          </a:prstGeom>
        </p:spPr>
      </p:pic>
      <p:pic>
        <p:nvPicPr>
          <p:cNvPr id="4" name="object 4" descr="ATIXA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45129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04" dirty="0"/>
              <a:t>Title</a:t>
            </a:r>
            <a:r>
              <a:rPr spc="-105" dirty="0"/>
              <a:t> </a:t>
            </a:r>
            <a:r>
              <a:rPr spc="180" dirty="0"/>
              <a:t>IX</a:t>
            </a:r>
            <a:r>
              <a:rPr spc="-105" dirty="0"/>
              <a:t> </a:t>
            </a:r>
            <a:r>
              <a:rPr spc="170" dirty="0"/>
              <a:t>Grievance </a:t>
            </a:r>
            <a:r>
              <a:rPr spc="215" dirty="0"/>
              <a:t>Process</a:t>
            </a:r>
            <a:r>
              <a:rPr spc="-130" dirty="0"/>
              <a:t> </a:t>
            </a:r>
            <a:r>
              <a:rPr spc="185" dirty="0"/>
              <a:t>Overview</a:t>
            </a:r>
          </a:p>
        </p:txBody>
      </p:sp>
      <p:pic>
        <p:nvPicPr>
          <p:cNvPr id="2" name="object 2" descr="Photograph showing hands gently holding a circle of colorful paper cutout figures representing people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503" y="-11"/>
            <a:ext cx="499237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1763014"/>
            <a:ext cx="5574030" cy="2677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Fair</a:t>
            </a:r>
            <a:r>
              <a:rPr sz="24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Treat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fairly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opportunity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to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fully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participate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grievance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240029" marR="3041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Operate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without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bias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and/or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conflicts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of 	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Parties’</a:t>
            </a:r>
            <a:r>
              <a:rPr spc="-95" dirty="0"/>
              <a:t> </a:t>
            </a:r>
            <a:r>
              <a:rPr spc="235" dirty="0"/>
              <a:t>Rights</a:t>
            </a:r>
            <a:r>
              <a:rPr spc="-114" dirty="0"/>
              <a:t> </a:t>
            </a:r>
            <a:r>
              <a:rPr spc="185" dirty="0"/>
              <a:t>in</a:t>
            </a:r>
            <a:r>
              <a:rPr spc="-95" dirty="0"/>
              <a:t> </a:t>
            </a:r>
            <a:r>
              <a:rPr spc="160" dirty="0"/>
              <a:t>the</a:t>
            </a:r>
            <a:r>
              <a:rPr spc="-105" dirty="0"/>
              <a:t> </a:t>
            </a:r>
            <a:r>
              <a:rPr spc="175" dirty="0"/>
              <a:t>Grievance</a:t>
            </a:r>
            <a:r>
              <a:rPr spc="-140" dirty="0"/>
              <a:t> </a:t>
            </a:r>
            <a:r>
              <a:rPr spc="204" dirty="0"/>
              <a:t>Process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2"/>
            <a:ext cx="10133965" cy="391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7150" indent="-229235">
              <a:lnSpc>
                <a:spcPct val="100000"/>
              </a:lnSpc>
              <a:spcBef>
                <a:spcPts val="10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Receive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detailed,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(NOIA),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about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Formal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Grievance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 sufficient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time to prepare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accompanied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choice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Present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witnesses,</a:t>
            </a:r>
            <a:r>
              <a:rPr sz="20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expert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Present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inculpatory</a:t>
            </a:r>
            <a:r>
              <a:rPr sz="20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exculpatory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Discuss</a:t>
            </a:r>
            <a:r>
              <a:rPr sz="20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under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without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restriction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Gather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present relevant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without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restriction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date,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time,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location,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participants,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purpose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interviews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meetings,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sufficient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time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prepare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Parties’</a:t>
            </a:r>
            <a:r>
              <a:rPr spc="-95" dirty="0"/>
              <a:t> </a:t>
            </a:r>
            <a:r>
              <a:rPr spc="235" dirty="0"/>
              <a:t>Rights</a:t>
            </a:r>
            <a:r>
              <a:rPr spc="-114" dirty="0"/>
              <a:t> </a:t>
            </a:r>
            <a:r>
              <a:rPr spc="185" dirty="0"/>
              <a:t>in</a:t>
            </a:r>
            <a:r>
              <a:rPr spc="-95" dirty="0"/>
              <a:t> </a:t>
            </a:r>
            <a:r>
              <a:rPr spc="160" dirty="0"/>
              <a:t>the</a:t>
            </a:r>
            <a:r>
              <a:rPr spc="-105" dirty="0"/>
              <a:t> </a:t>
            </a:r>
            <a:r>
              <a:rPr spc="175" dirty="0"/>
              <a:t>Grievance</a:t>
            </a:r>
            <a:r>
              <a:rPr spc="-140" dirty="0"/>
              <a:t> </a:t>
            </a:r>
            <a:r>
              <a:rPr spc="204" dirty="0"/>
              <a:t>Process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90471"/>
            <a:ext cx="7493634" cy="3531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Inspect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directly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presumed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until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made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Reasonable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expectation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privacy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Opportunity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propose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Investigator(s)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during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Through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during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live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hearing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outcome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notification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Opportunity to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339471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185" dirty="0"/>
              <a:t>Investigation 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35499"/>
            <a:ext cx="5511165" cy="46856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10</a:t>
            </a:r>
            <a:r>
              <a:rPr sz="20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246C"/>
                </a:solidFill>
                <a:latin typeface="Calibri"/>
                <a:cs typeface="Calibri"/>
              </a:rPr>
              <a:t>Steps</a:t>
            </a:r>
            <a:r>
              <a:rPr sz="20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Investigations: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Receive</a:t>
            </a:r>
            <a:r>
              <a:rPr sz="21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Notice/Complaint</a:t>
            </a:r>
            <a:endParaRPr sz="2100">
              <a:latin typeface="Calibri"/>
              <a:cs typeface="Calibri"/>
            </a:endParaRPr>
          </a:p>
          <a:p>
            <a:pPr marL="469900" marR="1196975" indent="-45783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1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r>
              <a:rPr sz="21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1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Jurisdiction Determination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1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50" dirty="0">
                <a:solidFill>
                  <a:srgbClr val="00246C"/>
                </a:solidFill>
                <a:latin typeface="Calibri"/>
                <a:cs typeface="Calibri"/>
              </a:rPr>
              <a:t>Basis</a:t>
            </a:r>
            <a:r>
              <a:rPr sz="21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1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21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1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1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1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1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(NOIA)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Establish</a:t>
            </a:r>
            <a:r>
              <a:rPr sz="2100" spc="2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100" spc="2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Strategy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Thorough,</a:t>
            </a:r>
            <a:r>
              <a:rPr sz="21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Reliable,</a:t>
            </a:r>
            <a:r>
              <a:rPr sz="21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Impartial</a:t>
            </a:r>
            <a:r>
              <a:rPr sz="21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1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1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TIXC Reviews</a:t>
            </a:r>
            <a:r>
              <a:rPr sz="21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95" dirty="0">
                <a:solidFill>
                  <a:srgbClr val="00246C"/>
                </a:solidFill>
                <a:latin typeface="Calibri"/>
                <a:cs typeface="Calibri"/>
              </a:rPr>
              <a:t>&amp;</a:t>
            </a:r>
            <a:r>
              <a:rPr sz="21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1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1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21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1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95" dirty="0">
                <a:solidFill>
                  <a:srgbClr val="00246C"/>
                </a:solidFill>
                <a:latin typeface="Calibri"/>
                <a:cs typeface="Calibri"/>
              </a:rPr>
              <a:t>&amp;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 Evidence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2100" spc="1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100" spc="2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" name="object 2" descr="Photograph of a blank incident investigation summary form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503" y="0"/>
            <a:ext cx="4992497" cy="68579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NG Background"/>
          <p:cNvGrpSpPr/>
          <p:nvPr/>
        </p:nvGrpSpPr>
        <p:grpSpPr>
          <a:xfrm>
            <a:off x="-6350" y="-6350"/>
            <a:ext cx="12204700" cy="2261870"/>
            <a:chOff x="-6350" y="-6350"/>
            <a:chExt cx="12204700" cy="2261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8078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807845"/>
            </a:xfrm>
            <a:custGeom>
              <a:avLst/>
              <a:gdLst/>
              <a:ahLst/>
              <a:cxnLst/>
              <a:rect l="l" t="t" r="r" b="b"/>
              <a:pathLst>
                <a:path w="12192000" h="1807845">
                  <a:moveTo>
                    <a:pt x="0" y="1807845"/>
                  </a:moveTo>
                  <a:lnTo>
                    <a:pt x="12192000" y="180784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807845"/>
                  </a:lnTo>
                  <a:close/>
                </a:path>
              </a:pathLst>
            </a:custGeom>
            <a:ln w="12700">
              <a:solidFill>
                <a:srgbClr val="3461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A picture containing text, clipart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4369" y="0"/>
              <a:ext cx="7303134" cy="2255139"/>
            </a:xfrm>
            <a:prstGeom prst="rect">
              <a:avLst/>
            </a:prstGeom>
          </p:spPr>
        </p:pic>
      </p:grpSp>
      <p:pic>
        <p:nvPicPr>
          <p:cNvPr id="15" name="object 15" descr="ATIXA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6746" y="3182535"/>
            <a:ext cx="1845167" cy="531791"/>
          </a:xfrm>
          <a:prstGeom prst="rect">
            <a:avLst/>
          </a:prstGeom>
        </p:spPr>
      </p:pic>
      <p:grpSp>
        <p:nvGrpSpPr>
          <p:cNvPr id="10" name="object 10" descr="TNG and NABITA logos"/>
          <p:cNvGrpSpPr/>
          <p:nvPr/>
        </p:nvGrpSpPr>
        <p:grpSpPr>
          <a:xfrm>
            <a:off x="4737734" y="2290572"/>
            <a:ext cx="5791200" cy="2172970"/>
            <a:chOff x="4737734" y="2290572"/>
            <a:chExt cx="5791200" cy="2172970"/>
          </a:xfrm>
        </p:grpSpPr>
        <p:sp>
          <p:nvSpPr>
            <p:cNvPr id="11" name="object 11"/>
            <p:cNvSpPr/>
            <p:nvPr/>
          </p:nvSpPr>
          <p:spPr>
            <a:xfrm>
              <a:off x="4748783" y="2302129"/>
              <a:ext cx="0" cy="2161540"/>
            </a:xfrm>
            <a:custGeom>
              <a:avLst/>
              <a:gdLst/>
              <a:ahLst/>
              <a:cxnLst/>
              <a:rect l="l" t="t" r="r" b="b"/>
              <a:pathLst>
                <a:path h="2161540">
                  <a:moveTo>
                    <a:pt x="0" y="0"/>
                  </a:moveTo>
                  <a:lnTo>
                    <a:pt x="0" y="2161159"/>
                  </a:lnTo>
                </a:path>
              </a:pathLst>
            </a:custGeom>
            <a:ln w="6350">
              <a:solidFill>
                <a:srgbClr val="0024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40396" y="2290572"/>
              <a:ext cx="0" cy="2161540"/>
            </a:xfrm>
            <a:custGeom>
              <a:avLst/>
              <a:gdLst/>
              <a:ahLst/>
              <a:cxnLst/>
              <a:rect l="l" t="t" r="r" b="b"/>
              <a:pathLst>
                <a:path h="2161540">
                  <a:moveTo>
                    <a:pt x="0" y="0"/>
                  </a:moveTo>
                  <a:lnTo>
                    <a:pt x="0" y="2161159"/>
                  </a:lnTo>
                </a:path>
              </a:pathLst>
            </a:custGeom>
            <a:ln w="6350">
              <a:solidFill>
                <a:srgbClr val="0024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 descr="Logo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7734" y="2598420"/>
              <a:ext cx="2502662" cy="1613788"/>
            </a:xfrm>
            <a:prstGeom prst="rect">
              <a:avLst/>
            </a:prstGeom>
          </p:spPr>
        </p:pic>
        <p:pic>
          <p:nvPicPr>
            <p:cNvPr id="14" name="object 14" descr="Logo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1204" y="2598674"/>
              <a:ext cx="3427603" cy="159537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280920" y="4760721"/>
            <a:ext cx="77336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advice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opinion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provided</a:t>
            </a:r>
            <a:r>
              <a:rPr sz="18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during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18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training,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either</a:t>
            </a:r>
            <a:r>
              <a:rPr sz="18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privately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entire</a:t>
            </a:r>
            <a:r>
              <a:rPr sz="18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group,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18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never</a:t>
            </a:r>
            <a:r>
              <a:rPr sz="18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18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construed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legal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advice</a:t>
            </a:r>
            <a:r>
              <a:rPr sz="18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18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18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assurance</a:t>
            </a:r>
            <a:r>
              <a:rPr sz="18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compliance.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Always</a:t>
            </a:r>
            <a:r>
              <a:rPr sz="18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consult</a:t>
            </a:r>
            <a:r>
              <a:rPr sz="18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legal</a:t>
            </a:r>
            <a:r>
              <a:rPr sz="18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counsel</a:t>
            </a:r>
            <a:r>
              <a:rPr sz="18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18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receiving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advice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18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considers</a:t>
            </a:r>
            <a:r>
              <a:rPr sz="18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existing</a:t>
            </a:r>
            <a:r>
              <a:rPr sz="18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case</a:t>
            </a:r>
            <a:r>
              <a:rPr sz="18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r>
              <a:rPr sz="18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18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18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jurisdiction,</a:t>
            </a:r>
            <a:r>
              <a:rPr sz="18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18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applicable</a:t>
            </a:r>
            <a:r>
              <a:rPr sz="18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state</a:t>
            </a:r>
            <a:r>
              <a:rPr sz="18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or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local</a:t>
            </a:r>
            <a:r>
              <a:rPr sz="18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laws,</a:t>
            </a:r>
            <a:r>
              <a:rPr sz="18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evolving</a:t>
            </a:r>
            <a:r>
              <a:rPr sz="18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federal</a:t>
            </a:r>
            <a:r>
              <a:rPr sz="18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guidance.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50" y="6321780"/>
            <a:ext cx="12204700" cy="542925"/>
            <a:chOff x="-6350" y="6321780"/>
            <a:chExt cx="12204700" cy="542925"/>
          </a:xfrm>
        </p:grpSpPr>
        <p:sp>
          <p:nvSpPr>
            <p:cNvPr id="7" name="object 7"/>
            <p:cNvSpPr/>
            <p:nvPr/>
          </p:nvSpPr>
          <p:spPr>
            <a:xfrm>
              <a:off x="0" y="6328130"/>
              <a:ext cx="12192000" cy="530225"/>
            </a:xfrm>
            <a:custGeom>
              <a:avLst/>
              <a:gdLst/>
              <a:ahLst/>
              <a:cxnLst/>
              <a:rect l="l" t="t" r="r" b="b"/>
              <a:pathLst>
                <a:path w="12192000" h="530225">
                  <a:moveTo>
                    <a:pt x="12192000" y="0"/>
                  </a:moveTo>
                  <a:lnTo>
                    <a:pt x="0" y="0"/>
                  </a:lnTo>
                  <a:lnTo>
                    <a:pt x="0" y="529869"/>
                  </a:lnTo>
                  <a:lnTo>
                    <a:pt x="12192000" y="52986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328130"/>
              <a:ext cx="12192000" cy="530225"/>
            </a:xfrm>
            <a:custGeom>
              <a:avLst/>
              <a:gdLst/>
              <a:ahLst/>
              <a:cxnLst/>
              <a:rect l="l" t="t" r="r" b="b"/>
              <a:pathLst>
                <a:path w="12192000" h="530225">
                  <a:moveTo>
                    <a:pt x="0" y="529869"/>
                  </a:moveTo>
                  <a:lnTo>
                    <a:pt x="12192000" y="52986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29869"/>
                  </a:lnTo>
                  <a:close/>
                </a:path>
              </a:pathLst>
            </a:custGeom>
            <a:ln w="12700">
              <a:solidFill>
                <a:srgbClr val="3461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72536" y="6430771"/>
            <a:ext cx="664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(610)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993-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0229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inquiry@tngconsulting.com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www.tngconsulting.com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78742" y="6426504"/>
            <a:ext cx="100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9DC8ABF-3D4E-74F3-05F6-324BBC397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6939" y="-1354217"/>
            <a:ext cx="10118090" cy="135421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TNG Strategic Risk Management Solutions Cautionary Note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4845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15" dirty="0">
                <a:solidFill>
                  <a:srgbClr val="FFFFFF"/>
                </a:solidFill>
              </a:rPr>
              <a:t>Pre-</a:t>
            </a:r>
            <a:r>
              <a:rPr sz="4800" spc="200" dirty="0">
                <a:solidFill>
                  <a:srgbClr val="FFFFFF"/>
                </a:solidFill>
              </a:rPr>
              <a:t>Investigation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Pre-Investigation</a:t>
            </a:r>
            <a:r>
              <a:rPr spc="-125" dirty="0"/>
              <a:t> </a:t>
            </a:r>
            <a:r>
              <a:rPr spc="204" dirty="0"/>
              <a:t>Steps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200" y="2823273"/>
            <a:ext cx="3337560" cy="315468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514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405"/>
              </a:spcBef>
            </a:pPr>
            <a:r>
              <a:rPr sz="50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5000" dirty="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2550"/>
              </a:spcBef>
            </a:pP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Notice/Complaint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88434" y="2823273"/>
            <a:ext cx="3337560" cy="3154680"/>
          </a:xfrm>
          <a:prstGeom prst="rect">
            <a:avLst/>
          </a:prstGeom>
          <a:solidFill>
            <a:srgbClr val="9AC0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405"/>
              </a:spcBef>
            </a:pPr>
            <a:r>
              <a:rPr sz="5000" b="1" spc="100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5000" dirty="0">
              <a:latin typeface="Calibri"/>
              <a:cs typeface="Calibri"/>
            </a:endParaRPr>
          </a:p>
          <a:p>
            <a:pPr marL="182880" marR="231775">
              <a:lnSpc>
                <a:spcPct val="100000"/>
              </a:lnSpc>
              <a:spcBef>
                <a:spcPts val="2550"/>
              </a:spcBef>
            </a:pPr>
            <a:r>
              <a:rPr sz="2800" b="1" spc="12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8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rgbClr val="00246C"/>
                </a:solidFill>
                <a:latin typeface="Calibri"/>
                <a:cs typeface="Calibri"/>
              </a:rPr>
              <a:t>Assessment </a:t>
            </a:r>
            <a:r>
              <a:rPr sz="2800" b="1" dirty="0">
                <a:solidFill>
                  <a:srgbClr val="00246C"/>
                </a:solidFill>
                <a:latin typeface="Calibri"/>
                <a:cs typeface="Calibri"/>
              </a:rPr>
              <a:t>&amp;</a:t>
            </a:r>
            <a:r>
              <a:rPr sz="2800" b="1" spc="-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800" b="1" spc="140" dirty="0">
                <a:solidFill>
                  <a:srgbClr val="00246C"/>
                </a:solidFill>
                <a:latin typeface="Calibri"/>
                <a:cs typeface="Calibri"/>
              </a:rPr>
              <a:t>Jurisdiction </a:t>
            </a:r>
            <a:r>
              <a:rPr sz="2800" b="1" spc="85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38541" y="2823273"/>
            <a:ext cx="3337560" cy="3154680"/>
          </a:xfrm>
          <a:prstGeom prst="rect">
            <a:avLst/>
          </a:prstGeom>
          <a:solidFill>
            <a:srgbClr val="BD1046"/>
          </a:solidFill>
        </p:spPr>
        <p:txBody>
          <a:bodyPr vert="horz" wrap="square" lIns="0" tIns="5143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405"/>
              </a:spcBef>
            </a:pPr>
            <a:r>
              <a:rPr sz="5000" b="1" spc="1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5000" dirty="0">
              <a:latin typeface="Calibri"/>
              <a:cs typeface="Calibri"/>
            </a:endParaRPr>
          </a:p>
          <a:p>
            <a:pPr marL="183515" marR="399415">
              <a:lnSpc>
                <a:spcPct val="100000"/>
              </a:lnSpc>
              <a:spcBef>
                <a:spcPts val="2550"/>
              </a:spcBef>
            </a:pP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Determine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14" dirty="0">
                <a:solidFill>
                  <a:srgbClr val="FFFFFF"/>
                </a:solidFill>
                <a:latin typeface="Calibri"/>
                <a:cs typeface="Calibri"/>
              </a:rPr>
              <a:t>Basis </a:t>
            </a:r>
            <a:r>
              <a:rPr sz="2800" b="1" spc="13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Investigation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 descr="ATIXA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Step</a:t>
            </a:r>
            <a:r>
              <a:rPr spc="-105" dirty="0"/>
              <a:t> </a:t>
            </a:r>
            <a:r>
              <a:rPr spc="65" dirty="0"/>
              <a:t>1:</a:t>
            </a:r>
            <a:r>
              <a:rPr spc="-114" dirty="0"/>
              <a:t> </a:t>
            </a:r>
            <a:r>
              <a:rPr spc="130" dirty="0"/>
              <a:t>Notice/Complaint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261600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receives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report,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knowledge,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discrimination,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harassment,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endParaRPr sz="2400">
              <a:latin typeface="Calibri"/>
              <a:cs typeface="Calibri"/>
            </a:endParaRPr>
          </a:p>
          <a:p>
            <a:pPr marL="240029" marR="13589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point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person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receive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complaints,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referrals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from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mandated</a:t>
            </a:r>
            <a:r>
              <a:rPr sz="24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reporters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Report: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indicates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potential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violation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4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Complaint: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request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institution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initiate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its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Grievance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Signed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25" dirty="0"/>
              <a:t> </a:t>
            </a:r>
            <a:r>
              <a:rPr spc="170" dirty="0"/>
              <a:t>2:</a:t>
            </a:r>
            <a:r>
              <a:rPr spc="-110" dirty="0"/>
              <a:t> </a:t>
            </a:r>
            <a:r>
              <a:rPr spc="200" dirty="0"/>
              <a:t>Initial</a:t>
            </a:r>
            <a:r>
              <a:rPr spc="-155" dirty="0"/>
              <a:t> </a:t>
            </a:r>
            <a:r>
              <a:rPr spc="165" dirty="0"/>
              <a:t>Assessment</a:t>
            </a:r>
            <a:r>
              <a:rPr spc="-140" dirty="0"/>
              <a:t> </a:t>
            </a:r>
            <a:r>
              <a:rPr dirty="0"/>
              <a:t>&amp;</a:t>
            </a:r>
            <a:r>
              <a:rPr spc="-110" dirty="0"/>
              <a:t> </a:t>
            </a:r>
            <a:r>
              <a:rPr spc="240" dirty="0"/>
              <a:t>Jurisdiction </a:t>
            </a:r>
            <a:r>
              <a:rPr spc="165" dirty="0"/>
              <a:t>Determination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9752330" cy="4522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b="1" spc="7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2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designee</a:t>
            </a:r>
            <a:r>
              <a:rPr sz="22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2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perform</a:t>
            </a:r>
            <a:r>
              <a:rPr sz="22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several</a:t>
            </a:r>
            <a:r>
              <a:rPr sz="22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steps</a:t>
            </a:r>
            <a:r>
              <a:rPr sz="22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including: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Outreach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Intake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potential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Jurisdictional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Sign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(if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applicable)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Pattern,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Predation,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Threat,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Violence,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Weapons,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Minors,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Employee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Respondent,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participating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attempting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participate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(P/ATP)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Offer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coordinate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supportive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measures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Initiate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Emergency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Removal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Administrative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Leave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procedures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(if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applicable)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Mandatory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Discretionary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Dismissal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(if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applicable)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Arrange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Informal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Resolution,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requested/appropriate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(if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applicable)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Informal</a:t>
            </a:r>
            <a:r>
              <a:rPr spc="-140" dirty="0"/>
              <a:t> </a:t>
            </a:r>
            <a:r>
              <a:rPr spc="160" dirty="0"/>
              <a:t>Resolution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10036810" cy="43084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permits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voluntary</a:t>
            </a:r>
            <a:r>
              <a:rPr sz="2400" b="1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Informal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(IR)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employee-on-student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IR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 not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defined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regulations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TIXC’s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discretion,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 time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consult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will proceed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while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pursued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IR facilitators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receive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training,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free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bias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conflicts of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recommends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IR Facilitators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serve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roles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 the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same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25" dirty="0"/>
              <a:t> </a:t>
            </a:r>
            <a:r>
              <a:rPr spc="170" dirty="0"/>
              <a:t>3:</a:t>
            </a:r>
            <a:r>
              <a:rPr spc="-100" dirty="0"/>
              <a:t> </a:t>
            </a:r>
            <a:r>
              <a:rPr spc="160" dirty="0"/>
              <a:t>Determine</a:t>
            </a:r>
            <a:r>
              <a:rPr spc="-140" dirty="0"/>
              <a:t> </a:t>
            </a:r>
            <a:r>
              <a:rPr spc="170" dirty="0"/>
              <a:t>a</a:t>
            </a:r>
            <a:r>
              <a:rPr spc="-100" dirty="0"/>
              <a:t> </a:t>
            </a:r>
            <a:r>
              <a:rPr spc="210" dirty="0"/>
              <a:t>Basis</a:t>
            </a:r>
            <a:r>
              <a:rPr spc="-130" dirty="0"/>
              <a:t> </a:t>
            </a:r>
            <a:r>
              <a:rPr spc="130" dirty="0"/>
              <a:t>for </a:t>
            </a:r>
            <a:r>
              <a:rPr spc="190" dirty="0"/>
              <a:t>Investigation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9623425" cy="4629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2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three</a:t>
            </a:r>
            <a:r>
              <a:rPr sz="22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bases</a:t>
            </a:r>
            <a:r>
              <a:rPr sz="22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70" dirty="0">
                <a:solidFill>
                  <a:srgbClr val="00246C"/>
                </a:solidFill>
                <a:latin typeface="Calibri"/>
                <a:cs typeface="Calibri"/>
              </a:rPr>
              <a:t>civil</a:t>
            </a:r>
            <a:r>
              <a:rPr sz="22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75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r>
              <a:rPr sz="22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investigations: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Incident:</a:t>
            </a:r>
            <a:r>
              <a:rPr sz="2200" b="1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specific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period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9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involve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multiple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violations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Disparate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Treatment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basis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Pattern:</a:t>
            </a:r>
            <a:r>
              <a:rPr sz="22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repetitive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similar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behaviors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targets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same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over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period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Tend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involve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multiple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Complainants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b="1" spc="20" dirty="0">
                <a:solidFill>
                  <a:srgbClr val="00246C"/>
                </a:solidFill>
                <a:latin typeface="Calibri"/>
                <a:cs typeface="Calibri"/>
              </a:rPr>
              <a:t>Climate/Culture:</a:t>
            </a:r>
            <a:r>
              <a:rPr sz="2200" b="1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discriminatory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policies,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processes,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environments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55" dirty="0">
                <a:solidFill>
                  <a:srgbClr val="00246C"/>
                </a:solidFill>
                <a:latin typeface="Calibri"/>
                <a:cs typeface="Calibri"/>
              </a:rPr>
              <a:t>1975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 regulatory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framework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8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identifiable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Types</a:t>
            </a:r>
            <a:r>
              <a:rPr spc="-114" dirty="0"/>
              <a:t> </a:t>
            </a:r>
            <a:r>
              <a:rPr spc="150" dirty="0"/>
              <a:t>of</a:t>
            </a:r>
            <a:r>
              <a:rPr spc="-135" dirty="0"/>
              <a:t> </a:t>
            </a:r>
            <a:r>
              <a:rPr spc="180" dirty="0"/>
              <a:t>Discrimination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6018" y="1533144"/>
            <a:ext cx="2378075" cy="4846955"/>
            <a:chOff x="806018" y="1533144"/>
            <a:chExt cx="2378075" cy="4846955"/>
          </a:xfrm>
        </p:grpSpPr>
        <p:sp>
          <p:nvSpPr>
            <p:cNvPr id="3" name="object 3"/>
            <p:cNvSpPr/>
            <p:nvPr/>
          </p:nvSpPr>
          <p:spPr>
            <a:xfrm>
              <a:off x="806018" y="1533144"/>
              <a:ext cx="2378075" cy="4846955"/>
            </a:xfrm>
            <a:custGeom>
              <a:avLst/>
              <a:gdLst/>
              <a:ahLst/>
              <a:cxnLst/>
              <a:rect l="l" t="t" r="r" b="b"/>
              <a:pathLst>
                <a:path w="2378075" h="4846955">
                  <a:moveTo>
                    <a:pt x="1188770" y="0"/>
                  </a:moveTo>
                  <a:lnTo>
                    <a:pt x="1140955" y="943"/>
                  </a:lnTo>
                  <a:lnTo>
                    <a:pt x="1093619" y="3752"/>
                  </a:lnTo>
                  <a:lnTo>
                    <a:pt x="1046799" y="8389"/>
                  </a:lnTo>
                  <a:lnTo>
                    <a:pt x="1000529" y="14819"/>
                  </a:lnTo>
                  <a:lnTo>
                    <a:pt x="954845" y="23007"/>
                  </a:lnTo>
                  <a:lnTo>
                    <a:pt x="909782" y="32917"/>
                  </a:lnTo>
                  <a:lnTo>
                    <a:pt x="865377" y="44514"/>
                  </a:lnTo>
                  <a:lnTo>
                    <a:pt x="821664" y="57761"/>
                  </a:lnTo>
                  <a:lnTo>
                    <a:pt x="778679" y="72625"/>
                  </a:lnTo>
                  <a:lnTo>
                    <a:pt x="736458" y="89068"/>
                  </a:lnTo>
                  <a:lnTo>
                    <a:pt x="695036" y="107056"/>
                  </a:lnTo>
                  <a:lnTo>
                    <a:pt x="654448" y="126553"/>
                  </a:lnTo>
                  <a:lnTo>
                    <a:pt x="614730" y="147524"/>
                  </a:lnTo>
                  <a:lnTo>
                    <a:pt x="575918" y="169933"/>
                  </a:lnTo>
                  <a:lnTo>
                    <a:pt x="538047" y="193744"/>
                  </a:lnTo>
                  <a:lnTo>
                    <a:pt x="501153" y="218922"/>
                  </a:lnTo>
                  <a:lnTo>
                    <a:pt x="465270" y="245431"/>
                  </a:lnTo>
                  <a:lnTo>
                    <a:pt x="430435" y="273236"/>
                  </a:lnTo>
                  <a:lnTo>
                    <a:pt x="396683" y="302302"/>
                  </a:lnTo>
                  <a:lnTo>
                    <a:pt x="364050" y="332592"/>
                  </a:lnTo>
                  <a:lnTo>
                    <a:pt x="332570" y="364072"/>
                  </a:lnTo>
                  <a:lnTo>
                    <a:pt x="302281" y="396706"/>
                  </a:lnTo>
                  <a:lnTo>
                    <a:pt x="273216" y="430458"/>
                  </a:lnTo>
                  <a:lnTo>
                    <a:pt x="245412" y="465292"/>
                  </a:lnTo>
                  <a:lnTo>
                    <a:pt x="218903" y="501174"/>
                  </a:lnTo>
                  <a:lnTo>
                    <a:pt x="193727" y="538068"/>
                  </a:lnTo>
                  <a:lnTo>
                    <a:pt x="169917" y="575937"/>
                  </a:lnTo>
                  <a:lnTo>
                    <a:pt x="147510" y="614748"/>
                  </a:lnTo>
                  <a:lnTo>
                    <a:pt x="126541" y="654463"/>
                  </a:lnTo>
                  <a:lnTo>
                    <a:pt x="107045" y="695049"/>
                  </a:lnTo>
                  <a:lnTo>
                    <a:pt x="89059" y="736468"/>
                  </a:lnTo>
                  <a:lnTo>
                    <a:pt x="72617" y="778686"/>
                  </a:lnTo>
                  <a:lnTo>
                    <a:pt x="57755" y="821666"/>
                  </a:lnTo>
                  <a:lnTo>
                    <a:pt x="44508" y="865375"/>
                  </a:lnTo>
                  <a:lnTo>
                    <a:pt x="32913" y="909775"/>
                  </a:lnTo>
                  <a:lnTo>
                    <a:pt x="23004" y="954832"/>
                  </a:lnTo>
                  <a:lnTo>
                    <a:pt x="14817" y="1000510"/>
                  </a:lnTo>
                  <a:lnTo>
                    <a:pt x="8388" y="1046773"/>
                  </a:lnTo>
                  <a:lnTo>
                    <a:pt x="3751" y="1093586"/>
                  </a:lnTo>
                  <a:lnTo>
                    <a:pt x="943" y="1140913"/>
                  </a:lnTo>
                  <a:lnTo>
                    <a:pt x="0" y="1188720"/>
                  </a:lnTo>
                  <a:lnTo>
                    <a:pt x="0" y="4800612"/>
                  </a:lnTo>
                  <a:lnTo>
                    <a:pt x="3593" y="4818407"/>
                  </a:lnTo>
                  <a:lnTo>
                    <a:pt x="13392" y="4832940"/>
                  </a:lnTo>
                  <a:lnTo>
                    <a:pt x="27924" y="4842739"/>
                  </a:lnTo>
                  <a:lnTo>
                    <a:pt x="45719" y="4846332"/>
                  </a:lnTo>
                  <a:lnTo>
                    <a:pt x="2331770" y="4846332"/>
                  </a:lnTo>
                  <a:lnTo>
                    <a:pt x="2349523" y="4842739"/>
                  </a:lnTo>
                  <a:lnTo>
                    <a:pt x="2364060" y="4832940"/>
                  </a:lnTo>
                  <a:lnTo>
                    <a:pt x="2373883" y="4818407"/>
                  </a:lnTo>
                  <a:lnTo>
                    <a:pt x="2377490" y="4800612"/>
                  </a:lnTo>
                  <a:lnTo>
                    <a:pt x="2377490" y="1188720"/>
                  </a:lnTo>
                  <a:lnTo>
                    <a:pt x="2376546" y="1140913"/>
                  </a:lnTo>
                  <a:lnTo>
                    <a:pt x="2373738" y="1093586"/>
                  </a:lnTo>
                  <a:lnTo>
                    <a:pt x="2369101" y="1046773"/>
                  </a:lnTo>
                  <a:lnTo>
                    <a:pt x="2362671" y="1000510"/>
                  </a:lnTo>
                  <a:lnTo>
                    <a:pt x="2354483" y="954832"/>
                  </a:lnTo>
                  <a:lnTo>
                    <a:pt x="2344573" y="909775"/>
                  </a:lnTo>
                  <a:lnTo>
                    <a:pt x="2332976" y="865375"/>
                  </a:lnTo>
                  <a:lnTo>
                    <a:pt x="2319728" y="821666"/>
                  </a:lnTo>
                  <a:lnTo>
                    <a:pt x="2304865" y="778686"/>
                  </a:lnTo>
                  <a:lnTo>
                    <a:pt x="2288422" y="736468"/>
                  </a:lnTo>
                  <a:lnTo>
                    <a:pt x="2270433" y="695049"/>
                  </a:lnTo>
                  <a:lnTo>
                    <a:pt x="2250936" y="654463"/>
                  </a:lnTo>
                  <a:lnTo>
                    <a:pt x="2229966" y="614748"/>
                  </a:lnTo>
                  <a:lnTo>
                    <a:pt x="2207557" y="575937"/>
                  </a:lnTo>
                  <a:lnTo>
                    <a:pt x="2183746" y="538068"/>
                  </a:lnTo>
                  <a:lnTo>
                    <a:pt x="2158568" y="501174"/>
                  </a:lnTo>
                  <a:lnTo>
                    <a:pt x="2132059" y="465292"/>
                  </a:lnTo>
                  <a:lnTo>
                    <a:pt x="2104254" y="430458"/>
                  </a:lnTo>
                  <a:lnTo>
                    <a:pt x="2075188" y="396706"/>
                  </a:lnTo>
                  <a:lnTo>
                    <a:pt x="2044897" y="364072"/>
                  </a:lnTo>
                  <a:lnTo>
                    <a:pt x="2013418" y="332592"/>
                  </a:lnTo>
                  <a:lnTo>
                    <a:pt x="1980784" y="302302"/>
                  </a:lnTo>
                  <a:lnTo>
                    <a:pt x="1947032" y="273236"/>
                  </a:lnTo>
                  <a:lnTo>
                    <a:pt x="1912197" y="245431"/>
                  </a:lnTo>
                  <a:lnTo>
                    <a:pt x="1876316" y="218922"/>
                  </a:lnTo>
                  <a:lnTo>
                    <a:pt x="1839422" y="193744"/>
                  </a:lnTo>
                  <a:lnTo>
                    <a:pt x="1801552" y="169933"/>
                  </a:lnTo>
                  <a:lnTo>
                    <a:pt x="1762742" y="147524"/>
                  </a:lnTo>
                  <a:lnTo>
                    <a:pt x="1723026" y="126553"/>
                  </a:lnTo>
                  <a:lnTo>
                    <a:pt x="1682441" y="107056"/>
                  </a:lnTo>
                  <a:lnTo>
                    <a:pt x="1641022" y="89068"/>
                  </a:lnTo>
                  <a:lnTo>
                    <a:pt x="1598804" y="72625"/>
                  </a:lnTo>
                  <a:lnTo>
                    <a:pt x="1555823" y="57761"/>
                  </a:lnTo>
                  <a:lnTo>
                    <a:pt x="1512115" y="44514"/>
                  </a:lnTo>
                  <a:lnTo>
                    <a:pt x="1467715" y="32917"/>
                  </a:lnTo>
                  <a:lnTo>
                    <a:pt x="1422658" y="23007"/>
                  </a:lnTo>
                  <a:lnTo>
                    <a:pt x="1376980" y="14819"/>
                  </a:lnTo>
                  <a:lnTo>
                    <a:pt x="1330717" y="8389"/>
                  </a:lnTo>
                  <a:lnTo>
                    <a:pt x="1283904" y="3752"/>
                  </a:lnTo>
                  <a:lnTo>
                    <a:pt x="1236577" y="943"/>
                  </a:lnTo>
                  <a:lnTo>
                    <a:pt x="1188770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 descr="thumbs down sign."/>
            <p:cNvSpPr/>
            <p:nvPr/>
          </p:nvSpPr>
          <p:spPr>
            <a:xfrm>
              <a:off x="974229" y="1704975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8687" y="0"/>
                  </a:moveTo>
                  <a:lnTo>
                    <a:pt x="980266" y="1119"/>
                  </a:lnTo>
                  <a:lnTo>
                    <a:pt x="932422" y="4445"/>
                  </a:lnTo>
                  <a:lnTo>
                    <a:pt x="885202" y="9927"/>
                  </a:lnTo>
                  <a:lnTo>
                    <a:pt x="838657" y="17517"/>
                  </a:lnTo>
                  <a:lnTo>
                    <a:pt x="792836" y="27165"/>
                  </a:lnTo>
                  <a:lnTo>
                    <a:pt x="747789" y="38821"/>
                  </a:lnTo>
                  <a:lnTo>
                    <a:pt x="703564" y="52437"/>
                  </a:lnTo>
                  <a:lnTo>
                    <a:pt x="660212" y="67963"/>
                  </a:lnTo>
                  <a:lnTo>
                    <a:pt x="617781" y="85349"/>
                  </a:lnTo>
                  <a:lnTo>
                    <a:pt x="576321" y="104547"/>
                  </a:lnTo>
                  <a:lnTo>
                    <a:pt x="535882" y="125506"/>
                  </a:lnTo>
                  <a:lnTo>
                    <a:pt x="496513" y="148178"/>
                  </a:lnTo>
                  <a:lnTo>
                    <a:pt x="458263" y="172512"/>
                  </a:lnTo>
                  <a:lnTo>
                    <a:pt x="421182" y="198461"/>
                  </a:lnTo>
                  <a:lnTo>
                    <a:pt x="385319" y="225974"/>
                  </a:lnTo>
                  <a:lnTo>
                    <a:pt x="350724" y="255001"/>
                  </a:lnTo>
                  <a:lnTo>
                    <a:pt x="317446" y="285494"/>
                  </a:lnTo>
                  <a:lnTo>
                    <a:pt x="285535" y="317404"/>
                  </a:lnTo>
                  <a:lnTo>
                    <a:pt x="255039" y="350680"/>
                  </a:lnTo>
                  <a:lnTo>
                    <a:pt x="226009" y="385274"/>
                  </a:lnTo>
                  <a:lnTo>
                    <a:pt x="198493" y="421136"/>
                  </a:lnTo>
                  <a:lnTo>
                    <a:pt x="172542" y="458216"/>
                  </a:lnTo>
                  <a:lnTo>
                    <a:pt x="148204" y="496466"/>
                  </a:lnTo>
                  <a:lnTo>
                    <a:pt x="125529" y="535836"/>
                  </a:lnTo>
                  <a:lnTo>
                    <a:pt x="104566" y="576276"/>
                  </a:lnTo>
                  <a:lnTo>
                    <a:pt x="85366" y="617737"/>
                  </a:lnTo>
                  <a:lnTo>
                    <a:pt x="67977" y="660171"/>
                  </a:lnTo>
                  <a:lnTo>
                    <a:pt x="52448" y="703527"/>
                  </a:lnTo>
                  <a:lnTo>
                    <a:pt x="38830" y="747756"/>
                  </a:lnTo>
                  <a:lnTo>
                    <a:pt x="27171" y="792808"/>
                  </a:lnTo>
                  <a:lnTo>
                    <a:pt x="17521" y="838635"/>
                  </a:lnTo>
                  <a:lnTo>
                    <a:pt x="9929" y="885187"/>
                  </a:lnTo>
                  <a:lnTo>
                    <a:pt x="4446" y="932415"/>
                  </a:lnTo>
                  <a:lnTo>
                    <a:pt x="1119" y="980269"/>
                  </a:lnTo>
                  <a:lnTo>
                    <a:pt x="0" y="1028700"/>
                  </a:lnTo>
                  <a:lnTo>
                    <a:pt x="1119" y="1077120"/>
                  </a:lnTo>
                  <a:lnTo>
                    <a:pt x="4446" y="1124965"/>
                  </a:lnTo>
                  <a:lnTo>
                    <a:pt x="9929" y="1172184"/>
                  </a:lnTo>
                  <a:lnTo>
                    <a:pt x="17521" y="1218730"/>
                  </a:lnTo>
                  <a:lnTo>
                    <a:pt x="27171" y="1264551"/>
                  </a:lnTo>
                  <a:lnTo>
                    <a:pt x="38830" y="1309599"/>
                  </a:lnTo>
                  <a:lnTo>
                    <a:pt x="52448" y="1353824"/>
                  </a:lnTo>
                  <a:lnTo>
                    <a:pt x="67977" y="1397176"/>
                  </a:lnTo>
                  <a:lnTo>
                    <a:pt x="85366" y="1439608"/>
                  </a:lnTo>
                  <a:lnTo>
                    <a:pt x="104566" y="1481068"/>
                  </a:lnTo>
                  <a:lnTo>
                    <a:pt x="125529" y="1521507"/>
                  </a:lnTo>
                  <a:lnTo>
                    <a:pt x="148204" y="1560877"/>
                  </a:lnTo>
                  <a:lnTo>
                    <a:pt x="172542" y="1599127"/>
                  </a:lnTo>
                  <a:lnTo>
                    <a:pt x="198493" y="1636209"/>
                  </a:lnTo>
                  <a:lnTo>
                    <a:pt x="226009" y="1672072"/>
                  </a:lnTo>
                  <a:lnTo>
                    <a:pt x="255039" y="1706668"/>
                  </a:lnTo>
                  <a:lnTo>
                    <a:pt x="285535" y="1739946"/>
                  </a:lnTo>
                  <a:lnTo>
                    <a:pt x="317446" y="1771858"/>
                  </a:lnTo>
                  <a:lnTo>
                    <a:pt x="350724" y="1802355"/>
                  </a:lnTo>
                  <a:lnTo>
                    <a:pt x="385319" y="1831385"/>
                  </a:lnTo>
                  <a:lnTo>
                    <a:pt x="421182" y="1858902"/>
                  </a:lnTo>
                  <a:lnTo>
                    <a:pt x="458263" y="1884853"/>
                  </a:lnTo>
                  <a:lnTo>
                    <a:pt x="496513" y="1909192"/>
                  </a:lnTo>
                  <a:lnTo>
                    <a:pt x="535882" y="1931867"/>
                  </a:lnTo>
                  <a:lnTo>
                    <a:pt x="576321" y="1952830"/>
                  </a:lnTo>
                  <a:lnTo>
                    <a:pt x="617781" y="1972031"/>
                  </a:lnTo>
                  <a:lnTo>
                    <a:pt x="660212" y="1989421"/>
                  </a:lnTo>
                  <a:lnTo>
                    <a:pt x="703564" y="2004950"/>
                  </a:lnTo>
                  <a:lnTo>
                    <a:pt x="747789" y="2018568"/>
                  </a:lnTo>
                  <a:lnTo>
                    <a:pt x="792836" y="2030227"/>
                  </a:lnTo>
                  <a:lnTo>
                    <a:pt x="838657" y="2039878"/>
                  </a:lnTo>
                  <a:lnTo>
                    <a:pt x="885202" y="2047469"/>
                  </a:lnTo>
                  <a:lnTo>
                    <a:pt x="932422" y="2052953"/>
                  </a:lnTo>
                  <a:lnTo>
                    <a:pt x="980266" y="2056280"/>
                  </a:lnTo>
                  <a:lnTo>
                    <a:pt x="1028687" y="2057400"/>
                  </a:lnTo>
                  <a:lnTo>
                    <a:pt x="1077118" y="2056280"/>
                  </a:lnTo>
                  <a:lnTo>
                    <a:pt x="1124971" y="2052953"/>
                  </a:lnTo>
                  <a:lnTo>
                    <a:pt x="1172199" y="2047469"/>
                  </a:lnTo>
                  <a:lnTo>
                    <a:pt x="1218751" y="2039878"/>
                  </a:lnTo>
                  <a:lnTo>
                    <a:pt x="1264578" y="2030227"/>
                  </a:lnTo>
                  <a:lnTo>
                    <a:pt x="1309631" y="2018568"/>
                  </a:lnTo>
                  <a:lnTo>
                    <a:pt x="1353860" y="2004950"/>
                  </a:lnTo>
                  <a:lnTo>
                    <a:pt x="1397215" y="1989421"/>
                  </a:lnTo>
                  <a:lnTo>
                    <a:pt x="1439649" y="1972031"/>
                  </a:lnTo>
                  <a:lnTo>
                    <a:pt x="1481110" y="1952830"/>
                  </a:lnTo>
                  <a:lnTo>
                    <a:pt x="1521551" y="1931867"/>
                  </a:lnTo>
                  <a:lnTo>
                    <a:pt x="1560920" y="1909192"/>
                  </a:lnTo>
                  <a:lnTo>
                    <a:pt x="1599170" y="1884853"/>
                  </a:lnTo>
                  <a:lnTo>
                    <a:pt x="1636251" y="1858902"/>
                  </a:lnTo>
                  <a:lnTo>
                    <a:pt x="1672112" y="1831385"/>
                  </a:lnTo>
                  <a:lnTo>
                    <a:pt x="1706706" y="1802355"/>
                  </a:lnTo>
                  <a:lnTo>
                    <a:pt x="1739982" y="1771858"/>
                  </a:lnTo>
                  <a:lnTo>
                    <a:pt x="1771892" y="1739946"/>
                  </a:lnTo>
                  <a:lnTo>
                    <a:pt x="1802385" y="1706668"/>
                  </a:lnTo>
                  <a:lnTo>
                    <a:pt x="1831413" y="1672072"/>
                  </a:lnTo>
                  <a:lnTo>
                    <a:pt x="1858925" y="1636209"/>
                  </a:lnTo>
                  <a:lnTo>
                    <a:pt x="1884874" y="1599127"/>
                  </a:lnTo>
                  <a:lnTo>
                    <a:pt x="1909209" y="1560877"/>
                  </a:lnTo>
                  <a:lnTo>
                    <a:pt x="1931880" y="1521507"/>
                  </a:lnTo>
                  <a:lnTo>
                    <a:pt x="1952840" y="1481068"/>
                  </a:lnTo>
                  <a:lnTo>
                    <a:pt x="1972037" y="1439608"/>
                  </a:lnTo>
                  <a:lnTo>
                    <a:pt x="1989423" y="1397176"/>
                  </a:lnTo>
                  <a:lnTo>
                    <a:pt x="2004949" y="1353824"/>
                  </a:lnTo>
                  <a:lnTo>
                    <a:pt x="2018565" y="1309599"/>
                  </a:lnTo>
                  <a:lnTo>
                    <a:pt x="2030221" y="1264551"/>
                  </a:lnTo>
                  <a:lnTo>
                    <a:pt x="2039869" y="1218730"/>
                  </a:lnTo>
                  <a:lnTo>
                    <a:pt x="2047459" y="1172184"/>
                  </a:lnTo>
                  <a:lnTo>
                    <a:pt x="2052942" y="1124965"/>
                  </a:lnTo>
                  <a:lnTo>
                    <a:pt x="2056267" y="1077120"/>
                  </a:lnTo>
                  <a:lnTo>
                    <a:pt x="2057387" y="1028700"/>
                  </a:lnTo>
                  <a:lnTo>
                    <a:pt x="2056267" y="980269"/>
                  </a:lnTo>
                  <a:lnTo>
                    <a:pt x="2052942" y="932415"/>
                  </a:lnTo>
                  <a:lnTo>
                    <a:pt x="2047459" y="885187"/>
                  </a:lnTo>
                  <a:lnTo>
                    <a:pt x="2039869" y="838635"/>
                  </a:lnTo>
                  <a:lnTo>
                    <a:pt x="2030221" y="792808"/>
                  </a:lnTo>
                  <a:lnTo>
                    <a:pt x="2018565" y="747756"/>
                  </a:lnTo>
                  <a:lnTo>
                    <a:pt x="2004949" y="703527"/>
                  </a:lnTo>
                  <a:lnTo>
                    <a:pt x="1989423" y="660171"/>
                  </a:lnTo>
                  <a:lnTo>
                    <a:pt x="1972037" y="617737"/>
                  </a:lnTo>
                  <a:lnTo>
                    <a:pt x="1952840" y="576276"/>
                  </a:lnTo>
                  <a:lnTo>
                    <a:pt x="1931880" y="535836"/>
                  </a:lnTo>
                  <a:lnTo>
                    <a:pt x="1909209" y="496466"/>
                  </a:lnTo>
                  <a:lnTo>
                    <a:pt x="1884874" y="458216"/>
                  </a:lnTo>
                  <a:lnTo>
                    <a:pt x="1858925" y="421136"/>
                  </a:lnTo>
                  <a:lnTo>
                    <a:pt x="1831413" y="385274"/>
                  </a:lnTo>
                  <a:lnTo>
                    <a:pt x="1802385" y="350680"/>
                  </a:lnTo>
                  <a:lnTo>
                    <a:pt x="1771892" y="317404"/>
                  </a:lnTo>
                  <a:lnTo>
                    <a:pt x="1739982" y="285494"/>
                  </a:lnTo>
                  <a:lnTo>
                    <a:pt x="1706706" y="255001"/>
                  </a:lnTo>
                  <a:lnTo>
                    <a:pt x="1672112" y="225974"/>
                  </a:lnTo>
                  <a:lnTo>
                    <a:pt x="1636251" y="198461"/>
                  </a:lnTo>
                  <a:lnTo>
                    <a:pt x="1599170" y="172512"/>
                  </a:lnTo>
                  <a:lnTo>
                    <a:pt x="1560920" y="148178"/>
                  </a:lnTo>
                  <a:lnTo>
                    <a:pt x="1521551" y="125506"/>
                  </a:lnTo>
                  <a:lnTo>
                    <a:pt x="1481110" y="104547"/>
                  </a:lnTo>
                  <a:lnTo>
                    <a:pt x="1439649" y="85349"/>
                  </a:lnTo>
                  <a:lnTo>
                    <a:pt x="1397215" y="67963"/>
                  </a:lnTo>
                  <a:lnTo>
                    <a:pt x="1353860" y="52437"/>
                  </a:lnTo>
                  <a:lnTo>
                    <a:pt x="1309631" y="38821"/>
                  </a:lnTo>
                  <a:lnTo>
                    <a:pt x="1264578" y="27165"/>
                  </a:lnTo>
                  <a:lnTo>
                    <a:pt x="1218751" y="17517"/>
                  </a:lnTo>
                  <a:lnTo>
                    <a:pt x="1172199" y="9927"/>
                  </a:lnTo>
                  <a:lnTo>
                    <a:pt x="1124971" y="4445"/>
                  </a:lnTo>
                  <a:lnTo>
                    <a:pt x="1077118" y="1119"/>
                  </a:lnTo>
                  <a:lnTo>
                    <a:pt x="1028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 descr="Thumbs down sign"/>
          <p:cNvSpPr/>
          <p:nvPr/>
        </p:nvSpPr>
        <p:spPr>
          <a:xfrm>
            <a:off x="1436446" y="2232012"/>
            <a:ext cx="1130300" cy="989965"/>
          </a:xfrm>
          <a:custGeom>
            <a:avLst/>
            <a:gdLst/>
            <a:ahLst/>
            <a:cxnLst/>
            <a:rect l="l" t="t" r="r" b="b"/>
            <a:pathLst>
              <a:path w="1130300" h="989964">
                <a:moveTo>
                  <a:pt x="268389" y="98933"/>
                </a:moveTo>
                <a:lnTo>
                  <a:pt x="263906" y="76949"/>
                </a:lnTo>
                <a:lnTo>
                  <a:pt x="251790" y="59004"/>
                </a:lnTo>
                <a:lnTo>
                  <a:pt x="233857" y="46888"/>
                </a:lnTo>
                <a:lnTo>
                  <a:pt x="211886" y="42392"/>
                </a:lnTo>
                <a:lnTo>
                  <a:pt x="0" y="42392"/>
                </a:lnTo>
                <a:lnTo>
                  <a:pt x="0" y="636016"/>
                </a:lnTo>
                <a:lnTo>
                  <a:pt x="211886" y="636016"/>
                </a:lnTo>
                <a:lnTo>
                  <a:pt x="233857" y="631520"/>
                </a:lnTo>
                <a:lnTo>
                  <a:pt x="251790" y="619417"/>
                </a:lnTo>
                <a:lnTo>
                  <a:pt x="263906" y="601472"/>
                </a:lnTo>
                <a:lnTo>
                  <a:pt x="268389" y="579488"/>
                </a:lnTo>
                <a:lnTo>
                  <a:pt x="268389" y="98933"/>
                </a:lnTo>
                <a:close/>
              </a:path>
              <a:path w="1130300" h="989964">
                <a:moveTo>
                  <a:pt x="1130084" y="508812"/>
                </a:moveTo>
                <a:lnTo>
                  <a:pt x="1126375" y="483158"/>
                </a:lnTo>
                <a:lnTo>
                  <a:pt x="1115250" y="460400"/>
                </a:lnTo>
                <a:lnTo>
                  <a:pt x="1097775" y="442061"/>
                </a:lnTo>
                <a:lnTo>
                  <a:pt x="1074991" y="429666"/>
                </a:lnTo>
                <a:lnTo>
                  <a:pt x="1090828" y="409651"/>
                </a:lnTo>
                <a:lnTo>
                  <a:pt x="1099947" y="385851"/>
                </a:lnTo>
                <a:lnTo>
                  <a:pt x="1100442" y="352374"/>
                </a:lnTo>
                <a:lnTo>
                  <a:pt x="1088491" y="322338"/>
                </a:lnTo>
                <a:lnTo>
                  <a:pt x="1066126" y="298958"/>
                </a:lnTo>
                <a:lnTo>
                  <a:pt x="1035443" y="285496"/>
                </a:lnTo>
                <a:lnTo>
                  <a:pt x="1045781" y="272681"/>
                </a:lnTo>
                <a:lnTo>
                  <a:pt x="1053363" y="258203"/>
                </a:lnTo>
                <a:lnTo>
                  <a:pt x="1057986" y="242531"/>
                </a:lnTo>
                <a:lnTo>
                  <a:pt x="1059459" y="226136"/>
                </a:lnTo>
                <a:lnTo>
                  <a:pt x="1052728" y="193179"/>
                </a:lnTo>
                <a:lnTo>
                  <a:pt x="1034554" y="166243"/>
                </a:lnTo>
                <a:lnTo>
                  <a:pt x="1007643" y="148056"/>
                </a:lnTo>
                <a:lnTo>
                  <a:pt x="974699" y="141338"/>
                </a:lnTo>
                <a:lnTo>
                  <a:pt x="966216" y="141338"/>
                </a:lnTo>
                <a:lnTo>
                  <a:pt x="976058" y="129108"/>
                </a:lnTo>
                <a:lnTo>
                  <a:pt x="983221" y="115316"/>
                </a:lnTo>
                <a:lnTo>
                  <a:pt x="987526" y="100406"/>
                </a:lnTo>
                <a:lnTo>
                  <a:pt x="988822" y="84797"/>
                </a:lnTo>
                <a:lnTo>
                  <a:pt x="982103" y="51841"/>
                </a:lnTo>
                <a:lnTo>
                  <a:pt x="963930" y="24904"/>
                </a:lnTo>
                <a:lnTo>
                  <a:pt x="937006" y="6718"/>
                </a:lnTo>
                <a:lnTo>
                  <a:pt x="904062" y="0"/>
                </a:lnTo>
                <a:lnTo>
                  <a:pt x="649795" y="0"/>
                </a:lnTo>
                <a:lnTo>
                  <a:pt x="586816" y="4851"/>
                </a:lnTo>
                <a:lnTo>
                  <a:pt x="537692" y="17665"/>
                </a:lnTo>
                <a:lnTo>
                  <a:pt x="499198" y="35775"/>
                </a:lnTo>
                <a:lnTo>
                  <a:pt x="415188" y="95402"/>
                </a:lnTo>
                <a:lnTo>
                  <a:pt x="386930" y="108204"/>
                </a:lnTo>
                <a:lnTo>
                  <a:pt x="353148" y="113068"/>
                </a:lnTo>
                <a:lnTo>
                  <a:pt x="353148" y="565353"/>
                </a:lnTo>
                <a:lnTo>
                  <a:pt x="409943" y="599262"/>
                </a:lnTo>
                <a:lnTo>
                  <a:pt x="444487" y="624103"/>
                </a:lnTo>
                <a:lnTo>
                  <a:pt x="481876" y="655447"/>
                </a:lnTo>
                <a:lnTo>
                  <a:pt x="519137" y="693166"/>
                </a:lnTo>
                <a:lnTo>
                  <a:pt x="553300" y="737082"/>
                </a:lnTo>
                <a:lnTo>
                  <a:pt x="581380" y="787057"/>
                </a:lnTo>
                <a:lnTo>
                  <a:pt x="600417" y="842937"/>
                </a:lnTo>
                <a:lnTo>
                  <a:pt x="607415" y="904557"/>
                </a:lnTo>
                <a:lnTo>
                  <a:pt x="614070" y="937590"/>
                </a:lnTo>
                <a:lnTo>
                  <a:pt x="632231" y="964539"/>
                </a:lnTo>
                <a:lnTo>
                  <a:pt x="659168" y="982713"/>
                </a:lnTo>
                <a:lnTo>
                  <a:pt x="692175" y="989368"/>
                </a:lnTo>
                <a:lnTo>
                  <a:pt x="725182" y="982713"/>
                </a:lnTo>
                <a:lnTo>
                  <a:pt x="752119" y="964539"/>
                </a:lnTo>
                <a:lnTo>
                  <a:pt x="770280" y="937590"/>
                </a:lnTo>
                <a:lnTo>
                  <a:pt x="776935" y="904557"/>
                </a:lnTo>
                <a:lnTo>
                  <a:pt x="773887" y="819099"/>
                </a:lnTo>
                <a:lnTo>
                  <a:pt x="766254" y="754164"/>
                </a:lnTo>
                <a:lnTo>
                  <a:pt x="756272" y="706513"/>
                </a:lnTo>
                <a:lnTo>
                  <a:pt x="738187" y="649986"/>
                </a:lnTo>
                <a:lnTo>
                  <a:pt x="734555" y="634606"/>
                </a:lnTo>
                <a:lnTo>
                  <a:pt x="738479" y="618655"/>
                </a:lnTo>
                <a:lnTo>
                  <a:pt x="747661" y="605713"/>
                </a:lnTo>
                <a:lnTo>
                  <a:pt x="760895" y="596976"/>
                </a:lnTo>
                <a:lnTo>
                  <a:pt x="776935" y="593610"/>
                </a:lnTo>
                <a:lnTo>
                  <a:pt x="1045324" y="593610"/>
                </a:lnTo>
                <a:lnTo>
                  <a:pt x="1078268" y="586892"/>
                </a:lnTo>
                <a:lnTo>
                  <a:pt x="1105192" y="568706"/>
                </a:lnTo>
                <a:lnTo>
                  <a:pt x="1123365" y="541769"/>
                </a:lnTo>
                <a:lnTo>
                  <a:pt x="1130084" y="508812"/>
                </a:lnTo>
                <a:close/>
              </a:path>
            </a:pathLst>
          </a:custGeom>
          <a:solidFill>
            <a:srgbClr val="BD1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9216" y="3776399"/>
            <a:ext cx="2290445" cy="254000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900" b="1" spc="70" dirty="0">
                <a:solidFill>
                  <a:srgbClr val="FFFFFF"/>
                </a:solidFill>
                <a:latin typeface="Calibri"/>
                <a:cs typeface="Calibri"/>
              </a:rPr>
              <a:t>Disparate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endParaRPr sz="1900" dirty="0">
              <a:latin typeface="Calibri"/>
              <a:cs typeface="Calibri"/>
            </a:endParaRPr>
          </a:p>
          <a:p>
            <a:pPr marL="377825" indent="-226695">
              <a:lnSpc>
                <a:spcPts val="2390"/>
              </a:lnSpc>
              <a:spcBef>
                <a:spcPts val="440"/>
              </a:spcBef>
              <a:buFont typeface="Wingdings"/>
              <a:buChar char=""/>
              <a:tabLst>
                <a:tab pos="37782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Intentional</a:t>
            </a:r>
            <a:endParaRPr sz="2000" dirty="0">
              <a:latin typeface="Calibri"/>
              <a:cs typeface="Calibri"/>
            </a:endParaRPr>
          </a:p>
          <a:p>
            <a:pPr marL="377825" indent="-226695">
              <a:lnSpc>
                <a:spcPts val="2135"/>
              </a:lnSpc>
              <a:buFont typeface="Wingdings"/>
              <a:buChar char=""/>
              <a:tabLst>
                <a:tab pos="3778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endParaRPr sz="2000" dirty="0">
              <a:latin typeface="Calibri"/>
              <a:cs typeface="Calibri"/>
            </a:endParaRPr>
          </a:p>
          <a:p>
            <a:pPr marL="378460">
              <a:lnSpc>
                <a:spcPts val="214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adverse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2000" dirty="0">
              <a:latin typeface="Calibri"/>
              <a:cs typeface="Calibri"/>
            </a:endParaRPr>
          </a:p>
          <a:p>
            <a:pPr marL="378460" marR="382905" indent="-227329">
              <a:lnSpc>
                <a:spcPct val="79100"/>
              </a:lnSpc>
              <a:spcBef>
                <a:spcPts val="500"/>
              </a:spcBef>
              <a:buFont typeface="Wingdings"/>
              <a:buChar char=""/>
              <a:tabLst>
                <a:tab pos="37846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Affiliation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perception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affiliation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protected characteristic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9589" y="1533144"/>
            <a:ext cx="2377440" cy="4846955"/>
          </a:xfrm>
          <a:custGeom>
            <a:avLst/>
            <a:gdLst/>
            <a:ahLst/>
            <a:cxnLst/>
            <a:rect l="l" t="t" r="r" b="b"/>
            <a:pathLst>
              <a:path w="2377440" h="4846955">
                <a:moveTo>
                  <a:pt x="1188719" y="0"/>
                </a:moveTo>
                <a:lnTo>
                  <a:pt x="1140913" y="943"/>
                </a:lnTo>
                <a:lnTo>
                  <a:pt x="1093586" y="3752"/>
                </a:lnTo>
                <a:lnTo>
                  <a:pt x="1046773" y="8389"/>
                </a:lnTo>
                <a:lnTo>
                  <a:pt x="1000510" y="14819"/>
                </a:lnTo>
                <a:lnTo>
                  <a:pt x="954832" y="23007"/>
                </a:lnTo>
                <a:lnTo>
                  <a:pt x="909775" y="32917"/>
                </a:lnTo>
                <a:lnTo>
                  <a:pt x="865375" y="44514"/>
                </a:lnTo>
                <a:lnTo>
                  <a:pt x="821666" y="57761"/>
                </a:lnTo>
                <a:lnTo>
                  <a:pt x="778686" y="72625"/>
                </a:lnTo>
                <a:lnTo>
                  <a:pt x="736468" y="89068"/>
                </a:lnTo>
                <a:lnTo>
                  <a:pt x="695049" y="107056"/>
                </a:lnTo>
                <a:lnTo>
                  <a:pt x="654463" y="126553"/>
                </a:lnTo>
                <a:lnTo>
                  <a:pt x="614748" y="147524"/>
                </a:lnTo>
                <a:lnTo>
                  <a:pt x="575937" y="169933"/>
                </a:lnTo>
                <a:lnTo>
                  <a:pt x="538068" y="193744"/>
                </a:lnTo>
                <a:lnTo>
                  <a:pt x="501174" y="218922"/>
                </a:lnTo>
                <a:lnTo>
                  <a:pt x="465292" y="245431"/>
                </a:lnTo>
                <a:lnTo>
                  <a:pt x="430458" y="273236"/>
                </a:lnTo>
                <a:lnTo>
                  <a:pt x="396706" y="302302"/>
                </a:lnTo>
                <a:lnTo>
                  <a:pt x="364072" y="332592"/>
                </a:lnTo>
                <a:lnTo>
                  <a:pt x="332592" y="364072"/>
                </a:lnTo>
                <a:lnTo>
                  <a:pt x="302302" y="396706"/>
                </a:lnTo>
                <a:lnTo>
                  <a:pt x="273236" y="430458"/>
                </a:lnTo>
                <a:lnTo>
                  <a:pt x="245431" y="465292"/>
                </a:lnTo>
                <a:lnTo>
                  <a:pt x="218922" y="501174"/>
                </a:lnTo>
                <a:lnTo>
                  <a:pt x="193744" y="538068"/>
                </a:lnTo>
                <a:lnTo>
                  <a:pt x="169933" y="575937"/>
                </a:lnTo>
                <a:lnTo>
                  <a:pt x="147524" y="614748"/>
                </a:lnTo>
                <a:lnTo>
                  <a:pt x="126553" y="654463"/>
                </a:lnTo>
                <a:lnTo>
                  <a:pt x="107056" y="695049"/>
                </a:lnTo>
                <a:lnTo>
                  <a:pt x="89068" y="736468"/>
                </a:lnTo>
                <a:lnTo>
                  <a:pt x="72625" y="778686"/>
                </a:lnTo>
                <a:lnTo>
                  <a:pt x="57761" y="821666"/>
                </a:lnTo>
                <a:lnTo>
                  <a:pt x="44514" y="865375"/>
                </a:lnTo>
                <a:lnTo>
                  <a:pt x="32917" y="909775"/>
                </a:lnTo>
                <a:lnTo>
                  <a:pt x="23007" y="954832"/>
                </a:lnTo>
                <a:lnTo>
                  <a:pt x="14819" y="1000510"/>
                </a:lnTo>
                <a:lnTo>
                  <a:pt x="8389" y="1046773"/>
                </a:lnTo>
                <a:lnTo>
                  <a:pt x="3752" y="1093586"/>
                </a:lnTo>
                <a:lnTo>
                  <a:pt x="943" y="1140913"/>
                </a:lnTo>
                <a:lnTo>
                  <a:pt x="0" y="1188720"/>
                </a:lnTo>
                <a:lnTo>
                  <a:pt x="0" y="4800612"/>
                </a:lnTo>
                <a:lnTo>
                  <a:pt x="3589" y="4818407"/>
                </a:lnTo>
                <a:lnTo>
                  <a:pt x="13382" y="4832940"/>
                </a:lnTo>
                <a:lnTo>
                  <a:pt x="27914" y="4842739"/>
                </a:lnTo>
                <a:lnTo>
                  <a:pt x="45719" y="4846332"/>
                </a:lnTo>
                <a:lnTo>
                  <a:pt x="2331719" y="4846332"/>
                </a:lnTo>
                <a:lnTo>
                  <a:pt x="2349525" y="4842739"/>
                </a:lnTo>
                <a:lnTo>
                  <a:pt x="2364057" y="4832940"/>
                </a:lnTo>
                <a:lnTo>
                  <a:pt x="2373850" y="4818407"/>
                </a:lnTo>
                <a:lnTo>
                  <a:pt x="2377439" y="4800612"/>
                </a:lnTo>
                <a:lnTo>
                  <a:pt x="2377439" y="1188720"/>
                </a:lnTo>
                <a:lnTo>
                  <a:pt x="2376496" y="1140913"/>
                </a:lnTo>
                <a:lnTo>
                  <a:pt x="2373688" y="1093586"/>
                </a:lnTo>
                <a:lnTo>
                  <a:pt x="2369052" y="1046773"/>
                </a:lnTo>
                <a:lnTo>
                  <a:pt x="2362623" y="1000510"/>
                </a:lnTo>
                <a:lnTo>
                  <a:pt x="2354437" y="954832"/>
                </a:lnTo>
                <a:lnTo>
                  <a:pt x="2344529" y="909775"/>
                </a:lnTo>
                <a:lnTo>
                  <a:pt x="2332935" y="865375"/>
                </a:lnTo>
                <a:lnTo>
                  <a:pt x="2319689" y="821666"/>
                </a:lnTo>
                <a:lnTo>
                  <a:pt x="2304829" y="778686"/>
                </a:lnTo>
                <a:lnTo>
                  <a:pt x="2288388" y="736468"/>
                </a:lnTo>
                <a:lnTo>
                  <a:pt x="2270403" y="695049"/>
                </a:lnTo>
                <a:lnTo>
                  <a:pt x="2250909" y="654463"/>
                </a:lnTo>
                <a:lnTo>
                  <a:pt x="2229941" y="614748"/>
                </a:lnTo>
                <a:lnTo>
                  <a:pt x="2207536" y="575937"/>
                </a:lnTo>
                <a:lnTo>
                  <a:pt x="2183728" y="538068"/>
                </a:lnTo>
                <a:lnTo>
                  <a:pt x="2158553" y="501174"/>
                </a:lnTo>
                <a:lnTo>
                  <a:pt x="2132046" y="465292"/>
                </a:lnTo>
                <a:lnTo>
                  <a:pt x="2104244" y="430458"/>
                </a:lnTo>
                <a:lnTo>
                  <a:pt x="2075181" y="396706"/>
                </a:lnTo>
                <a:lnTo>
                  <a:pt x="2044893" y="364072"/>
                </a:lnTo>
                <a:lnTo>
                  <a:pt x="2013416" y="332592"/>
                </a:lnTo>
                <a:lnTo>
                  <a:pt x="1980784" y="302302"/>
                </a:lnTo>
                <a:lnTo>
                  <a:pt x="1947034" y="273236"/>
                </a:lnTo>
                <a:lnTo>
                  <a:pt x="1912201" y="245431"/>
                </a:lnTo>
                <a:lnTo>
                  <a:pt x="1876320" y="218922"/>
                </a:lnTo>
                <a:lnTo>
                  <a:pt x="1839427" y="193744"/>
                </a:lnTo>
                <a:lnTo>
                  <a:pt x="1801558" y="169933"/>
                </a:lnTo>
                <a:lnTo>
                  <a:pt x="1762747" y="147524"/>
                </a:lnTo>
                <a:lnTo>
                  <a:pt x="1723031" y="126553"/>
                </a:lnTo>
                <a:lnTo>
                  <a:pt x="1682445" y="107056"/>
                </a:lnTo>
                <a:lnTo>
                  <a:pt x="1641024" y="89068"/>
                </a:lnTo>
                <a:lnTo>
                  <a:pt x="1598804" y="72625"/>
                </a:lnTo>
                <a:lnTo>
                  <a:pt x="1555821" y="57761"/>
                </a:lnTo>
                <a:lnTo>
                  <a:pt x="1512109" y="44514"/>
                </a:lnTo>
                <a:lnTo>
                  <a:pt x="1467705" y="32917"/>
                </a:lnTo>
                <a:lnTo>
                  <a:pt x="1422643" y="23007"/>
                </a:lnTo>
                <a:lnTo>
                  <a:pt x="1376960" y="14819"/>
                </a:lnTo>
                <a:lnTo>
                  <a:pt x="1330690" y="8389"/>
                </a:lnTo>
                <a:lnTo>
                  <a:pt x="1283870" y="3752"/>
                </a:lnTo>
                <a:lnTo>
                  <a:pt x="1236535" y="943"/>
                </a:lnTo>
                <a:lnTo>
                  <a:pt x="1188719" y="0"/>
                </a:lnTo>
                <a:close/>
              </a:path>
            </a:pathLst>
          </a:custGeom>
          <a:solidFill>
            <a:srgbClr val="34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 descr="Blue square with an arrow coming out of it. The arrow leads downward and to a circle."/>
          <p:cNvGrpSpPr/>
          <p:nvPr/>
        </p:nvGrpSpPr>
        <p:grpSpPr>
          <a:xfrm>
            <a:off x="3729609" y="1726183"/>
            <a:ext cx="2057400" cy="2057400"/>
            <a:chOff x="3729609" y="1726183"/>
            <a:chExt cx="2057400" cy="2057400"/>
          </a:xfrm>
        </p:grpSpPr>
        <p:sp>
          <p:nvSpPr>
            <p:cNvPr id="17" name="object 17"/>
            <p:cNvSpPr/>
            <p:nvPr/>
          </p:nvSpPr>
          <p:spPr>
            <a:xfrm>
              <a:off x="3729609" y="1726183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8700" y="0"/>
                  </a:moveTo>
                  <a:lnTo>
                    <a:pt x="980279" y="1119"/>
                  </a:lnTo>
                  <a:lnTo>
                    <a:pt x="932434" y="4445"/>
                  </a:lnTo>
                  <a:lnTo>
                    <a:pt x="885215" y="9927"/>
                  </a:lnTo>
                  <a:lnTo>
                    <a:pt x="838669" y="17517"/>
                  </a:lnTo>
                  <a:lnTo>
                    <a:pt x="792848" y="27165"/>
                  </a:lnTo>
                  <a:lnTo>
                    <a:pt x="747800" y="38821"/>
                  </a:lnTo>
                  <a:lnTo>
                    <a:pt x="703575" y="52437"/>
                  </a:lnTo>
                  <a:lnTo>
                    <a:pt x="660223" y="67963"/>
                  </a:lnTo>
                  <a:lnTo>
                    <a:pt x="617791" y="85349"/>
                  </a:lnTo>
                  <a:lnTo>
                    <a:pt x="576331" y="104547"/>
                  </a:lnTo>
                  <a:lnTo>
                    <a:pt x="535892" y="125506"/>
                  </a:lnTo>
                  <a:lnTo>
                    <a:pt x="496522" y="148178"/>
                  </a:lnTo>
                  <a:lnTo>
                    <a:pt x="458272" y="172512"/>
                  </a:lnTo>
                  <a:lnTo>
                    <a:pt x="421190" y="198461"/>
                  </a:lnTo>
                  <a:lnTo>
                    <a:pt x="385327" y="225974"/>
                  </a:lnTo>
                  <a:lnTo>
                    <a:pt x="350731" y="255001"/>
                  </a:lnTo>
                  <a:lnTo>
                    <a:pt x="317453" y="285494"/>
                  </a:lnTo>
                  <a:lnTo>
                    <a:pt x="285541" y="317404"/>
                  </a:lnTo>
                  <a:lnTo>
                    <a:pt x="255044" y="350680"/>
                  </a:lnTo>
                  <a:lnTo>
                    <a:pt x="226014" y="385274"/>
                  </a:lnTo>
                  <a:lnTo>
                    <a:pt x="198497" y="421136"/>
                  </a:lnTo>
                  <a:lnTo>
                    <a:pt x="172546" y="458216"/>
                  </a:lnTo>
                  <a:lnTo>
                    <a:pt x="148207" y="496466"/>
                  </a:lnTo>
                  <a:lnTo>
                    <a:pt x="125532" y="535836"/>
                  </a:lnTo>
                  <a:lnTo>
                    <a:pt x="104569" y="576276"/>
                  </a:lnTo>
                  <a:lnTo>
                    <a:pt x="85368" y="617737"/>
                  </a:lnTo>
                  <a:lnTo>
                    <a:pt x="67978" y="660171"/>
                  </a:lnTo>
                  <a:lnTo>
                    <a:pt x="52449" y="703527"/>
                  </a:lnTo>
                  <a:lnTo>
                    <a:pt x="38831" y="747756"/>
                  </a:lnTo>
                  <a:lnTo>
                    <a:pt x="27172" y="792808"/>
                  </a:lnTo>
                  <a:lnTo>
                    <a:pt x="17521" y="838635"/>
                  </a:lnTo>
                  <a:lnTo>
                    <a:pt x="9930" y="885187"/>
                  </a:lnTo>
                  <a:lnTo>
                    <a:pt x="4446" y="932415"/>
                  </a:lnTo>
                  <a:lnTo>
                    <a:pt x="1119" y="980269"/>
                  </a:lnTo>
                  <a:lnTo>
                    <a:pt x="0" y="1028700"/>
                  </a:lnTo>
                  <a:lnTo>
                    <a:pt x="1119" y="1077120"/>
                  </a:lnTo>
                  <a:lnTo>
                    <a:pt x="4446" y="1124965"/>
                  </a:lnTo>
                  <a:lnTo>
                    <a:pt x="9930" y="1172184"/>
                  </a:lnTo>
                  <a:lnTo>
                    <a:pt x="17521" y="1218730"/>
                  </a:lnTo>
                  <a:lnTo>
                    <a:pt x="27172" y="1264551"/>
                  </a:lnTo>
                  <a:lnTo>
                    <a:pt x="38831" y="1309599"/>
                  </a:lnTo>
                  <a:lnTo>
                    <a:pt x="52449" y="1353824"/>
                  </a:lnTo>
                  <a:lnTo>
                    <a:pt x="67978" y="1397176"/>
                  </a:lnTo>
                  <a:lnTo>
                    <a:pt x="85368" y="1439608"/>
                  </a:lnTo>
                  <a:lnTo>
                    <a:pt x="104569" y="1481068"/>
                  </a:lnTo>
                  <a:lnTo>
                    <a:pt x="125532" y="1521507"/>
                  </a:lnTo>
                  <a:lnTo>
                    <a:pt x="148207" y="1560877"/>
                  </a:lnTo>
                  <a:lnTo>
                    <a:pt x="172546" y="1599127"/>
                  </a:lnTo>
                  <a:lnTo>
                    <a:pt x="198497" y="1636209"/>
                  </a:lnTo>
                  <a:lnTo>
                    <a:pt x="226014" y="1672072"/>
                  </a:lnTo>
                  <a:lnTo>
                    <a:pt x="255044" y="1706668"/>
                  </a:lnTo>
                  <a:lnTo>
                    <a:pt x="285541" y="1739946"/>
                  </a:lnTo>
                  <a:lnTo>
                    <a:pt x="317453" y="1771858"/>
                  </a:lnTo>
                  <a:lnTo>
                    <a:pt x="350731" y="1802355"/>
                  </a:lnTo>
                  <a:lnTo>
                    <a:pt x="385327" y="1831385"/>
                  </a:lnTo>
                  <a:lnTo>
                    <a:pt x="421190" y="1858902"/>
                  </a:lnTo>
                  <a:lnTo>
                    <a:pt x="458272" y="1884853"/>
                  </a:lnTo>
                  <a:lnTo>
                    <a:pt x="496522" y="1909192"/>
                  </a:lnTo>
                  <a:lnTo>
                    <a:pt x="535892" y="1931867"/>
                  </a:lnTo>
                  <a:lnTo>
                    <a:pt x="576331" y="1952830"/>
                  </a:lnTo>
                  <a:lnTo>
                    <a:pt x="617791" y="1972031"/>
                  </a:lnTo>
                  <a:lnTo>
                    <a:pt x="660223" y="1989421"/>
                  </a:lnTo>
                  <a:lnTo>
                    <a:pt x="703575" y="2004950"/>
                  </a:lnTo>
                  <a:lnTo>
                    <a:pt x="747800" y="2018568"/>
                  </a:lnTo>
                  <a:lnTo>
                    <a:pt x="792848" y="2030227"/>
                  </a:lnTo>
                  <a:lnTo>
                    <a:pt x="838669" y="2039878"/>
                  </a:lnTo>
                  <a:lnTo>
                    <a:pt x="885215" y="2047469"/>
                  </a:lnTo>
                  <a:lnTo>
                    <a:pt x="932434" y="2052953"/>
                  </a:lnTo>
                  <a:lnTo>
                    <a:pt x="980279" y="2056280"/>
                  </a:lnTo>
                  <a:lnTo>
                    <a:pt x="1028700" y="2057400"/>
                  </a:lnTo>
                  <a:lnTo>
                    <a:pt x="1077130" y="2056280"/>
                  </a:lnTo>
                  <a:lnTo>
                    <a:pt x="1124984" y="2052953"/>
                  </a:lnTo>
                  <a:lnTo>
                    <a:pt x="1172212" y="2047469"/>
                  </a:lnTo>
                  <a:lnTo>
                    <a:pt x="1218764" y="2039878"/>
                  </a:lnTo>
                  <a:lnTo>
                    <a:pt x="1264591" y="2030227"/>
                  </a:lnTo>
                  <a:lnTo>
                    <a:pt x="1309643" y="2018568"/>
                  </a:lnTo>
                  <a:lnTo>
                    <a:pt x="1353872" y="2004950"/>
                  </a:lnTo>
                  <a:lnTo>
                    <a:pt x="1397228" y="1989421"/>
                  </a:lnTo>
                  <a:lnTo>
                    <a:pt x="1439662" y="1972031"/>
                  </a:lnTo>
                  <a:lnTo>
                    <a:pt x="1481123" y="1952830"/>
                  </a:lnTo>
                  <a:lnTo>
                    <a:pt x="1521563" y="1931867"/>
                  </a:lnTo>
                  <a:lnTo>
                    <a:pt x="1560933" y="1909192"/>
                  </a:lnTo>
                  <a:lnTo>
                    <a:pt x="1599183" y="1884853"/>
                  </a:lnTo>
                  <a:lnTo>
                    <a:pt x="1636263" y="1858902"/>
                  </a:lnTo>
                  <a:lnTo>
                    <a:pt x="1672125" y="1831385"/>
                  </a:lnTo>
                  <a:lnTo>
                    <a:pt x="1706719" y="1802355"/>
                  </a:lnTo>
                  <a:lnTo>
                    <a:pt x="1739995" y="1771858"/>
                  </a:lnTo>
                  <a:lnTo>
                    <a:pt x="1771905" y="1739946"/>
                  </a:lnTo>
                  <a:lnTo>
                    <a:pt x="1802398" y="1706668"/>
                  </a:lnTo>
                  <a:lnTo>
                    <a:pt x="1831425" y="1672072"/>
                  </a:lnTo>
                  <a:lnTo>
                    <a:pt x="1858938" y="1636209"/>
                  </a:lnTo>
                  <a:lnTo>
                    <a:pt x="1884887" y="1599127"/>
                  </a:lnTo>
                  <a:lnTo>
                    <a:pt x="1909221" y="1560877"/>
                  </a:lnTo>
                  <a:lnTo>
                    <a:pt x="1931893" y="1521507"/>
                  </a:lnTo>
                  <a:lnTo>
                    <a:pt x="1952852" y="1481068"/>
                  </a:lnTo>
                  <a:lnTo>
                    <a:pt x="1972050" y="1439608"/>
                  </a:lnTo>
                  <a:lnTo>
                    <a:pt x="1989436" y="1397176"/>
                  </a:lnTo>
                  <a:lnTo>
                    <a:pt x="2004962" y="1353824"/>
                  </a:lnTo>
                  <a:lnTo>
                    <a:pt x="2018578" y="1309599"/>
                  </a:lnTo>
                  <a:lnTo>
                    <a:pt x="2030234" y="1264551"/>
                  </a:lnTo>
                  <a:lnTo>
                    <a:pt x="2039882" y="1218730"/>
                  </a:lnTo>
                  <a:lnTo>
                    <a:pt x="2047472" y="1172184"/>
                  </a:lnTo>
                  <a:lnTo>
                    <a:pt x="2052954" y="1124965"/>
                  </a:lnTo>
                  <a:lnTo>
                    <a:pt x="2056280" y="1077120"/>
                  </a:lnTo>
                  <a:lnTo>
                    <a:pt x="2057400" y="1028700"/>
                  </a:lnTo>
                  <a:lnTo>
                    <a:pt x="2056280" y="980269"/>
                  </a:lnTo>
                  <a:lnTo>
                    <a:pt x="2052954" y="932415"/>
                  </a:lnTo>
                  <a:lnTo>
                    <a:pt x="2047472" y="885187"/>
                  </a:lnTo>
                  <a:lnTo>
                    <a:pt x="2039882" y="838635"/>
                  </a:lnTo>
                  <a:lnTo>
                    <a:pt x="2030234" y="792808"/>
                  </a:lnTo>
                  <a:lnTo>
                    <a:pt x="2018578" y="747756"/>
                  </a:lnTo>
                  <a:lnTo>
                    <a:pt x="2004962" y="703527"/>
                  </a:lnTo>
                  <a:lnTo>
                    <a:pt x="1989436" y="660171"/>
                  </a:lnTo>
                  <a:lnTo>
                    <a:pt x="1972050" y="617737"/>
                  </a:lnTo>
                  <a:lnTo>
                    <a:pt x="1952852" y="576276"/>
                  </a:lnTo>
                  <a:lnTo>
                    <a:pt x="1931893" y="535836"/>
                  </a:lnTo>
                  <a:lnTo>
                    <a:pt x="1909221" y="496466"/>
                  </a:lnTo>
                  <a:lnTo>
                    <a:pt x="1884887" y="458216"/>
                  </a:lnTo>
                  <a:lnTo>
                    <a:pt x="1858938" y="421136"/>
                  </a:lnTo>
                  <a:lnTo>
                    <a:pt x="1831425" y="385274"/>
                  </a:lnTo>
                  <a:lnTo>
                    <a:pt x="1802398" y="350680"/>
                  </a:lnTo>
                  <a:lnTo>
                    <a:pt x="1771905" y="317404"/>
                  </a:lnTo>
                  <a:lnTo>
                    <a:pt x="1739995" y="285494"/>
                  </a:lnTo>
                  <a:lnTo>
                    <a:pt x="1706719" y="255001"/>
                  </a:lnTo>
                  <a:lnTo>
                    <a:pt x="1672125" y="225974"/>
                  </a:lnTo>
                  <a:lnTo>
                    <a:pt x="1636263" y="198461"/>
                  </a:lnTo>
                  <a:lnTo>
                    <a:pt x="1599183" y="172512"/>
                  </a:lnTo>
                  <a:lnTo>
                    <a:pt x="1560933" y="148178"/>
                  </a:lnTo>
                  <a:lnTo>
                    <a:pt x="1521563" y="125506"/>
                  </a:lnTo>
                  <a:lnTo>
                    <a:pt x="1481123" y="104547"/>
                  </a:lnTo>
                  <a:lnTo>
                    <a:pt x="1439662" y="85349"/>
                  </a:lnTo>
                  <a:lnTo>
                    <a:pt x="1397228" y="67963"/>
                  </a:lnTo>
                  <a:lnTo>
                    <a:pt x="1353872" y="52437"/>
                  </a:lnTo>
                  <a:lnTo>
                    <a:pt x="1309643" y="38821"/>
                  </a:lnTo>
                  <a:lnTo>
                    <a:pt x="1264591" y="27165"/>
                  </a:lnTo>
                  <a:lnTo>
                    <a:pt x="1218764" y="17517"/>
                  </a:lnTo>
                  <a:lnTo>
                    <a:pt x="1172212" y="9927"/>
                  </a:lnTo>
                  <a:lnTo>
                    <a:pt x="1124984" y="4445"/>
                  </a:lnTo>
                  <a:lnTo>
                    <a:pt x="1077130" y="1119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 descr="drawing of a square with an arrow that comes out of it and then goes downward, and then to the right, pointing to a circle."/>
            <p:cNvSpPr/>
            <p:nvPr/>
          </p:nvSpPr>
          <p:spPr>
            <a:xfrm>
              <a:off x="4266044" y="2267470"/>
              <a:ext cx="706755" cy="946785"/>
            </a:xfrm>
            <a:custGeom>
              <a:avLst/>
              <a:gdLst/>
              <a:ahLst/>
              <a:cxnLst/>
              <a:rect l="l" t="t" r="r" b="b"/>
              <a:pathLst>
                <a:path w="706754" h="946785">
                  <a:moveTo>
                    <a:pt x="197777" y="0"/>
                  </a:moveTo>
                  <a:lnTo>
                    <a:pt x="0" y="0"/>
                  </a:lnTo>
                  <a:lnTo>
                    <a:pt x="0" y="197878"/>
                  </a:lnTo>
                  <a:lnTo>
                    <a:pt x="197777" y="197878"/>
                  </a:lnTo>
                  <a:lnTo>
                    <a:pt x="197777" y="0"/>
                  </a:lnTo>
                  <a:close/>
                </a:path>
                <a:path w="706754" h="946785">
                  <a:moveTo>
                    <a:pt x="706297" y="848029"/>
                  </a:moveTo>
                  <a:lnTo>
                    <a:pt x="624903" y="756335"/>
                  </a:lnTo>
                  <a:lnTo>
                    <a:pt x="607326" y="749338"/>
                  </a:lnTo>
                  <a:lnTo>
                    <a:pt x="598043" y="751319"/>
                  </a:lnTo>
                  <a:lnTo>
                    <a:pt x="589940" y="756920"/>
                  </a:lnTo>
                  <a:lnTo>
                    <a:pt x="584708" y="764984"/>
                  </a:lnTo>
                  <a:lnTo>
                    <a:pt x="582955" y="774115"/>
                  </a:lnTo>
                  <a:lnTo>
                    <a:pt x="584708" y="783259"/>
                  </a:lnTo>
                  <a:lnTo>
                    <a:pt x="589940" y="791311"/>
                  </a:lnTo>
                  <a:lnTo>
                    <a:pt x="618299" y="819823"/>
                  </a:lnTo>
                  <a:lnTo>
                    <a:pt x="480339" y="819823"/>
                  </a:lnTo>
                  <a:lnTo>
                    <a:pt x="480339" y="70726"/>
                  </a:lnTo>
                  <a:lnTo>
                    <a:pt x="254317" y="70726"/>
                  </a:lnTo>
                  <a:lnTo>
                    <a:pt x="254317" y="127254"/>
                  </a:lnTo>
                  <a:lnTo>
                    <a:pt x="423837" y="127254"/>
                  </a:lnTo>
                  <a:lnTo>
                    <a:pt x="423837" y="876350"/>
                  </a:lnTo>
                  <a:lnTo>
                    <a:pt x="618426" y="876350"/>
                  </a:lnTo>
                  <a:lnTo>
                    <a:pt x="589940" y="904735"/>
                  </a:lnTo>
                  <a:lnTo>
                    <a:pt x="584606" y="912990"/>
                  </a:lnTo>
                  <a:lnTo>
                    <a:pt x="607656" y="946696"/>
                  </a:lnTo>
                  <a:lnTo>
                    <a:pt x="616788" y="944956"/>
                  </a:lnTo>
                  <a:lnTo>
                    <a:pt x="624903" y="939723"/>
                  </a:lnTo>
                  <a:lnTo>
                    <a:pt x="699058" y="865517"/>
                  </a:lnTo>
                  <a:lnTo>
                    <a:pt x="704494" y="857338"/>
                  </a:lnTo>
                  <a:lnTo>
                    <a:pt x="706297" y="848029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 descr="Circle that the arrow is pointing to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614" y="3002431"/>
              <a:ext cx="226017" cy="22614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44848" y="3772382"/>
            <a:ext cx="1997710" cy="22574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Disparate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endParaRPr sz="2000" dirty="0">
              <a:latin typeface="Calibri"/>
              <a:cs typeface="Calibri"/>
            </a:endParaRPr>
          </a:p>
          <a:p>
            <a:pPr marL="247650" marR="213995" indent="-227329">
              <a:lnSpc>
                <a:spcPct val="79000"/>
              </a:lnSpc>
              <a:spcBef>
                <a:spcPts val="950"/>
              </a:spcBef>
              <a:buFont typeface="Wingdings"/>
              <a:buChar char=""/>
              <a:tabLst>
                <a:tab pos="24765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Occurs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unintentional discrimination</a:t>
            </a:r>
            <a:endParaRPr sz="2000" dirty="0">
              <a:latin typeface="Calibri"/>
              <a:cs typeface="Calibri"/>
            </a:endParaRPr>
          </a:p>
          <a:p>
            <a:pPr marL="247650" marR="130810" indent="-227329">
              <a:lnSpc>
                <a:spcPct val="79200"/>
              </a:lnSpc>
              <a:spcBef>
                <a:spcPts val="490"/>
              </a:spcBef>
              <a:buFont typeface="Wingdings"/>
              <a:buChar char=""/>
              <a:tabLst>
                <a:tab pos="24765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Impact disadvantages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people/ groups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object 12" descr="Prohibition sig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4971" y="1533144"/>
            <a:ext cx="2377440" cy="48463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30136" y="3756707"/>
            <a:ext cx="1711325" cy="12858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525"/>
              </a:spcBef>
            </a:pPr>
            <a:r>
              <a:rPr sz="2000" b="1" spc="8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endParaRPr sz="2000" dirty="0">
              <a:latin typeface="Calibri"/>
              <a:cs typeface="Calibri"/>
            </a:endParaRPr>
          </a:p>
          <a:p>
            <a:pPr marL="239395" indent="-226695">
              <a:lnSpc>
                <a:spcPts val="2390"/>
              </a:lnSpc>
              <a:spcBef>
                <a:spcPts val="425"/>
              </a:spcBef>
              <a:buFont typeface="Wingdings"/>
              <a:buChar char=""/>
              <a:tabLst>
                <a:tab pos="23939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Quid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Quo</a:t>
            </a:r>
            <a:endParaRPr sz="2000" dirty="0">
              <a:latin typeface="Calibri"/>
              <a:cs typeface="Calibri"/>
            </a:endParaRPr>
          </a:p>
          <a:p>
            <a:pPr marL="239395" marR="92075" indent="-227329">
              <a:lnSpc>
                <a:spcPct val="79000"/>
              </a:lnSpc>
              <a:spcBef>
                <a:spcPts val="490"/>
              </a:spcBef>
              <a:buFont typeface="Wingdings"/>
              <a:buChar char=""/>
              <a:tabLst>
                <a:tab pos="239395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Hostile Environment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4256" y="1533144"/>
            <a:ext cx="2377440" cy="4846955"/>
          </a:xfrm>
          <a:custGeom>
            <a:avLst/>
            <a:gdLst/>
            <a:ahLst/>
            <a:cxnLst/>
            <a:rect l="l" t="t" r="r" b="b"/>
            <a:pathLst>
              <a:path w="2377440" h="4846955">
                <a:moveTo>
                  <a:pt x="2377440" y="1188720"/>
                </a:moveTo>
                <a:lnTo>
                  <a:pt x="2376487" y="1140917"/>
                </a:lnTo>
                <a:lnTo>
                  <a:pt x="2373680" y="1093597"/>
                </a:lnTo>
                <a:lnTo>
                  <a:pt x="2369045" y="1046784"/>
                </a:lnTo>
                <a:lnTo>
                  <a:pt x="2362619" y="1000518"/>
                </a:lnTo>
                <a:lnTo>
                  <a:pt x="2354427" y="954836"/>
                </a:lnTo>
                <a:lnTo>
                  <a:pt x="2344521" y="909777"/>
                </a:lnTo>
                <a:lnTo>
                  <a:pt x="2332913" y="865378"/>
                </a:lnTo>
                <a:lnTo>
                  <a:pt x="2319667" y="821677"/>
                </a:lnTo>
                <a:lnTo>
                  <a:pt x="2304808" y="778687"/>
                </a:lnTo>
                <a:lnTo>
                  <a:pt x="2288362" y="736473"/>
                </a:lnTo>
                <a:lnTo>
                  <a:pt x="2270379" y="695058"/>
                </a:lnTo>
                <a:lnTo>
                  <a:pt x="2250884" y="654469"/>
                </a:lnTo>
                <a:lnTo>
                  <a:pt x="2229904" y="614756"/>
                </a:lnTo>
                <a:lnTo>
                  <a:pt x="2207501" y="575945"/>
                </a:lnTo>
                <a:lnTo>
                  <a:pt x="2183688" y="538073"/>
                </a:lnTo>
                <a:lnTo>
                  <a:pt x="2158517" y="501180"/>
                </a:lnTo>
                <a:lnTo>
                  <a:pt x="2131999" y="465302"/>
                </a:lnTo>
                <a:lnTo>
                  <a:pt x="2104199" y="430466"/>
                </a:lnTo>
                <a:lnTo>
                  <a:pt x="2075129" y="396709"/>
                </a:lnTo>
                <a:lnTo>
                  <a:pt x="2044839" y="364083"/>
                </a:lnTo>
                <a:lnTo>
                  <a:pt x="2013356" y="332600"/>
                </a:lnTo>
                <a:lnTo>
                  <a:pt x="1980730" y="302310"/>
                </a:lnTo>
                <a:lnTo>
                  <a:pt x="1946973" y="273240"/>
                </a:lnTo>
                <a:lnTo>
                  <a:pt x="1912137" y="245440"/>
                </a:lnTo>
                <a:lnTo>
                  <a:pt x="1876259" y="218922"/>
                </a:lnTo>
                <a:lnTo>
                  <a:pt x="1839366" y="193751"/>
                </a:lnTo>
                <a:lnTo>
                  <a:pt x="1801495" y="169938"/>
                </a:lnTo>
                <a:lnTo>
                  <a:pt x="1762683" y="147535"/>
                </a:lnTo>
                <a:lnTo>
                  <a:pt x="1722970" y="126555"/>
                </a:lnTo>
                <a:lnTo>
                  <a:pt x="1682381" y="107061"/>
                </a:lnTo>
                <a:lnTo>
                  <a:pt x="1640967" y="89077"/>
                </a:lnTo>
                <a:lnTo>
                  <a:pt x="1598752" y="72631"/>
                </a:lnTo>
                <a:lnTo>
                  <a:pt x="1555762" y="57772"/>
                </a:lnTo>
                <a:lnTo>
                  <a:pt x="1512062" y="44526"/>
                </a:lnTo>
                <a:lnTo>
                  <a:pt x="1467662" y="32918"/>
                </a:lnTo>
                <a:lnTo>
                  <a:pt x="1422603" y="23012"/>
                </a:lnTo>
                <a:lnTo>
                  <a:pt x="1376921" y="14820"/>
                </a:lnTo>
                <a:lnTo>
                  <a:pt x="1330655" y="8394"/>
                </a:lnTo>
                <a:lnTo>
                  <a:pt x="1283843" y="3759"/>
                </a:lnTo>
                <a:lnTo>
                  <a:pt x="1236522" y="952"/>
                </a:lnTo>
                <a:lnTo>
                  <a:pt x="1188720" y="0"/>
                </a:lnTo>
                <a:lnTo>
                  <a:pt x="1140904" y="952"/>
                </a:lnTo>
                <a:lnTo>
                  <a:pt x="1093558" y="3759"/>
                </a:lnTo>
                <a:lnTo>
                  <a:pt x="1046746" y="8394"/>
                </a:lnTo>
                <a:lnTo>
                  <a:pt x="1000467" y="14820"/>
                </a:lnTo>
                <a:lnTo>
                  <a:pt x="954786" y="23012"/>
                </a:lnTo>
                <a:lnTo>
                  <a:pt x="909726" y="32918"/>
                </a:lnTo>
                <a:lnTo>
                  <a:pt x="865327" y="44526"/>
                </a:lnTo>
                <a:lnTo>
                  <a:pt x="821613" y="57772"/>
                </a:lnTo>
                <a:lnTo>
                  <a:pt x="778624" y="72631"/>
                </a:lnTo>
                <a:lnTo>
                  <a:pt x="736409" y="89077"/>
                </a:lnTo>
                <a:lnTo>
                  <a:pt x="694982" y="107061"/>
                </a:lnTo>
                <a:lnTo>
                  <a:pt x="654405" y="126555"/>
                </a:lnTo>
                <a:lnTo>
                  <a:pt x="614680" y="147535"/>
                </a:lnTo>
                <a:lnTo>
                  <a:pt x="575881" y="169938"/>
                </a:lnTo>
                <a:lnTo>
                  <a:pt x="538010" y="193751"/>
                </a:lnTo>
                <a:lnTo>
                  <a:pt x="501116" y="218922"/>
                </a:lnTo>
                <a:lnTo>
                  <a:pt x="465226" y="245440"/>
                </a:lnTo>
                <a:lnTo>
                  <a:pt x="430403" y="273240"/>
                </a:lnTo>
                <a:lnTo>
                  <a:pt x="396646" y="302310"/>
                </a:lnTo>
                <a:lnTo>
                  <a:pt x="364020" y="332600"/>
                </a:lnTo>
                <a:lnTo>
                  <a:pt x="332536" y="364083"/>
                </a:lnTo>
                <a:lnTo>
                  <a:pt x="302247" y="396709"/>
                </a:lnTo>
                <a:lnTo>
                  <a:pt x="273189" y="430466"/>
                </a:lnTo>
                <a:lnTo>
                  <a:pt x="245389" y="465302"/>
                </a:lnTo>
                <a:lnTo>
                  <a:pt x="218884" y="501180"/>
                </a:lnTo>
                <a:lnTo>
                  <a:pt x="193700" y="538073"/>
                </a:lnTo>
                <a:lnTo>
                  <a:pt x="169900" y="575945"/>
                </a:lnTo>
                <a:lnTo>
                  <a:pt x="147497" y="614756"/>
                </a:lnTo>
                <a:lnTo>
                  <a:pt x="126530" y="654469"/>
                </a:lnTo>
                <a:lnTo>
                  <a:pt x="107035" y="695058"/>
                </a:lnTo>
                <a:lnTo>
                  <a:pt x="89039" y="736473"/>
                </a:lnTo>
                <a:lnTo>
                  <a:pt x="72605" y="778687"/>
                </a:lnTo>
                <a:lnTo>
                  <a:pt x="57746" y="821677"/>
                </a:lnTo>
                <a:lnTo>
                  <a:pt x="44500" y="865378"/>
                </a:lnTo>
                <a:lnTo>
                  <a:pt x="32905" y="909777"/>
                </a:lnTo>
                <a:lnTo>
                  <a:pt x="22999" y="954836"/>
                </a:lnTo>
                <a:lnTo>
                  <a:pt x="14808" y="1000518"/>
                </a:lnTo>
                <a:lnTo>
                  <a:pt x="8382" y="1046784"/>
                </a:lnTo>
                <a:lnTo>
                  <a:pt x="3746" y="1093597"/>
                </a:lnTo>
                <a:lnTo>
                  <a:pt x="939" y="1140917"/>
                </a:lnTo>
                <a:lnTo>
                  <a:pt x="0" y="1188720"/>
                </a:lnTo>
                <a:lnTo>
                  <a:pt x="0" y="4800612"/>
                </a:lnTo>
                <a:lnTo>
                  <a:pt x="3581" y="4818418"/>
                </a:lnTo>
                <a:lnTo>
                  <a:pt x="13373" y="4832947"/>
                </a:lnTo>
                <a:lnTo>
                  <a:pt x="27901" y="4842751"/>
                </a:lnTo>
                <a:lnTo>
                  <a:pt x="45720" y="4846332"/>
                </a:lnTo>
                <a:lnTo>
                  <a:pt x="2331720" y="4846332"/>
                </a:lnTo>
                <a:lnTo>
                  <a:pt x="2349525" y="4842751"/>
                </a:lnTo>
                <a:lnTo>
                  <a:pt x="2364054" y="4832947"/>
                </a:lnTo>
                <a:lnTo>
                  <a:pt x="2373846" y="4818418"/>
                </a:lnTo>
                <a:lnTo>
                  <a:pt x="2377440" y="4800612"/>
                </a:lnTo>
                <a:lnTo>
                  <a:pt x="2377440" y="118872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 descr="Gray &quot;X&quot; symbol."/>
          <p:cNvGrpSpPr/>
          <p:nvPr/>
        </p:nvGrpSpPr>
        <p:grpSpPr>
          <a:xfrm>
            <a:off x="9077832" y="1690751"/>
            <a:ext cx="2057400" cy="2057400"/>
            <a:chOff x="9077832" y="1690751"/>
            <a:chExt cx="2057400" cy="2057400"/>
          </a:xfrm>
        </p:grpSpPr>
        <p:sp>
          <p:nvSpPr>
            <p:cNvPr id="10" name="object 10"/>
            <p:cNvSpPr/>
            <p:nvPr/>
          </p:nvSpPr>
          <p:spPr>
            <a:xfrm>
              <a:off x="9077832" y="1690751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8700" y="0"/>
                  </a:moveTo>
                  <a:lnTo>
                    <a:pt x="980269" y="1119"/>
                  </a:lnTo>
                  <a:lnTo>
                    <a:pt x="932415" y="4445"/>
                  </a:lnTo>
                  <a:lnTo>
                    <a:pt x="885187" y="9927"/>
                  </a:lnTo>
                  <a:lnTo>
                    <a:pt x="838635" y="17517"/>
                  </a:lnTo>
                  <a:lnTo>
                    <a:pt x="792808" y="27165"/>
                  </a:lnTo>
                  <a:lnTo>
                    <a:pt x="747756" y="38821"/>
                  </a:lnTo>
                  <a:lnTo>
                    <a:pt x="703527" y="52437"/>
                  </a:lnTo>
                  <a:lnTo>
                    <a:pt x="660171" y="67963"/>
                  </a:lnTo>
                  <a:lnTo>
                    <a:pt x="617737" y="85349"/>
                  </a:lnTo>
                  <a:lnTo>
                    <a:pt x="576276" y="104547"/>
                  </a:lnTo>
                  <a:lnTo>
                    <a:pt x="535836" y="125506"/>
                  </a:lnTo>
                  <a:lnTo>
                    <a:pt x="496466" y="148178"/>
                  </a:lnTo>
                  <a:lnTo>
                    <a:pt x="458216" y="172512"/>
                  </a:lnTo>
                  <a:lnTo>
                    <a:pt x="421136" y="198461"/>
                  </a:lnTo>
                  <a:lnTo>
                    <a:pt x="385274" y="225974"/>
                  </a:lnTo>
                  <a:lnTo>
                    <a:pt x="350680" y="255001"/>
                  </a:lnTo>
                  <a:lnTo>
                    <a:pt x="317404" y="285494"/>
                  </a:lnTo>
                  <a:lnTo>
                    <a:pt x="285494" y="317404"/>
                  </a:lnTo>
                  <a:lnTo>
                    <a:pt x="255001" y="350680"/>
                  </a:lnTo>
                  <a:lnTo>
                    <a:pt x="225974" y="385274"/>
                  </a:lnTo>
                  <a:lnTo>
                    <a:pt x="198461" y="421136"/>
                  </a:lnTo>
                  <a:lnTo>
                    <a:pt x="172512" y="458216"/>
                  </a:lnTo>
                  <a:lnTo>
                    <a:pt x="148178" y="496466"/>
                  </a:lnTo>
                  <a:lnTo>
                    <a:pt x="125506" y="535836"/>
                  </a:lnTo>
                  <a:lnTo>
                    <a:pt x="104547" y="576276"/>
                  </a:lnTo>
                  <a:lnTo>
                    <a:pt x="85349" y="617737"/>
                  </a:lnTo>
                  <a:lnTo>
                    <a:pt x="67963" y="660171"/>
                  </a:lnTo>
                  <a:lnTo>
                    <a:pt x="52437" y="703527"/>
                  </a:lnTo>
                  <a:lnTo>
                    <a:pt x="38821" y="747756"/>
                  </a:lnTo>
                  <a:lnTo>
                    <a:pt x="27165" y="792808"/>
                  </a:lnTo>
                  <a:lnTo>
                    <a:pt x="17517" y="838635"/>
                  </a:lnTo>
                  <a:lnTo>
                    <a:pt x="9927" y="885187"/>
                  </a:lnTo>
                  <a:lnTo>
                    <a:pt x="4445" y="932415"/>
                  </a:lnTo>
                  <a:lnTo>
                    <a:pt x="1119" y="980269"/>
                  </a:lnTo>
                  <a:lnTo>
                    <a:pt x="0" y="1028700"/>
                  </a:lnTo>
                  <a:lnTo>
                    <a:pt x="1119" y="1077120"/>
                  </a:lnTo>
                  <a:lnTo>
                    <a:pt x="4445" y="1124964"/>
                  </a:lnTo>
                  <a:lnTo>
                    <a:pt x="9927" y="1172182"/>
                  </a:lnTo>
                  <a:lnTo>
                    <a:pt x="17517" y="1218725"/>
                  </a:lnTo>
                  <a:lnTo>
                    <a:pt x="27165" y="1264544"/>
                  </a:lnTo>
                  <a:lnTo>
                    <a:pt x="38821" y="1309589"/>
                  </a:lnTo>
                  <a:lnTo>
                    <a:pt x="52437" y="1353810"/>
                  </a:lnTo>
                  <a:lnTo>
                    <a:pt x="67963" y="1397159"/>
                  </a:lnTo>
                  <a:lnTo>
                    <a:pt x="85349" y="1439587"/>
                  </a:lnTo>
                  <a:lnTo>
                    <a:pt x="104547" y="1481042"/>
                  </a:lnTo>
                  <a:lnTo>
                    <a:pt x="125506" y="1521477"/>
                  </a:lnTo>
                  <a:lnTo>
                    <a:pt x="148178" y="1560842"/>
                  </a:lnTo>
                  <a:lnTo>
                    <a:pt x="172512" y="1599088"/>
                  </a:lnTo>
                  <a:lnTo>
                    <a:pt x="198461" y="1636164"/>
                  </a:lnTo>
                  <a:lnTo>
                    <a:pt x="225974" y="1672022"/>
                  </a:lnTo>
                  <a:lnTo>
                    <a:pt x="255001" y="1706612"/>
                  </a:lnTo>
                  <a:lnTo>
                    <a:pt x="285494" y="1739885"/>
                  </a:lnTo>
                  <a:lnTo>
                    <a:pt x="317404" y="1771792"/>
                  </a:lnTo>
                  <a:lnTo>
                    <a:pt x="350680" y="1802283"/>
                  </a:lnTo>
                  <a:lnTo>
                    <a:pt x="385274" y="1831308"/>
                  </a:lnTo>
                  <a:lnTo>
                    <a:pt x="421136" y="1858819"/>
                  </a:lnTo>
                  <a:lnTo>
                    <a:pt x="458216" y="1884766"/>
                  </a:lnTo>
                  <a:lnTo>
                    <a:pt x="496466" y="1909099"/>
                  </a:lnTo>
                  <a:lnTo>
                    <a:pt x="535836" y="1931770"/>
                  </a:lnTo>
                  <a:lnTo>
                    <a:pt x="576276" y="1952728"/>
                  </a:lnTo>
                  <a:lnTo>
                    <a:pt x="617737" y="1971925"/>
                  </a:lnTo>
                  <a:lnTo>
                    <a:pt x="660171" y="1989310"/>
                  </a:lnTo>
                  <a:lnTo>
                    <a:pt x="703527" y="2004836"/>
                  </a:lnTo>
                  <a:lnTo>
                    <a:pt x="747756" y="2018451"/>
                  </a:lnTo>
                  <a:lnTo>
                    <a:pt x="792808" y="2030107"/>
                  </a:lnTo>
                  <a:lnTo>
                    <a:pt x="838635" y="2039755"/>
                  </a:lnTo>
                  <a:lnTo>
                    <a:pt x="885187" y="2047345"/>
                  </a:lnTo>
                  <a:lnTo>
                    <a:pt x="932415" y="2052827"/>
                  </a:lnTo>
                  <a:lnTo>
                    <a:pt x="980269" y="2056153"/>
                  </a:lnTo>
                  <a:lnTo>
                    <a:pt x="1028700" y="2057273"/>
                  </a:lnTo>
                  <a:lnTo>
                    <a:pt x="1077120" y="2056153"/>
                  </a:lnTo>
                  <a:lnTo>
                    <a:pt x="1124965" y="2052827"/>
                  </a:lnTo>
                  <a:lnTo>
                    <a:pt x="1172184" y="2047345"/>
                  </a:lnTo>
                  <a:lnTo>
                    <a:pt x="1218730" y="2039755"/>
                  </a:lnTo>
                  <a:lnTo>
                    <a:pt x="1264551" y="2030107"/>
                  </a:lnTo>
                  <a:lnTo>
                    <a:pt x="1309599" y="2018451"/>
                  </a:lnTo>
                  <a:lnTo>
                    <a:pt x="1353824" y="2004836"/>
                  </a:lnTo>
                  <a:lnTo>
                    <a:pt x="1397176" y="1989310"/>
                  </a:lnTo>
                  <a:lnTo>
                    <a:pt x="1439608" y="1971925"/>
                  </a:lnTo>
                  <a:lnTo>
                    <a:pt x="1481068" y="1952728"/>
                  </a:lnTo>
                  <a:lnTo>
                    <a:pt x="1521507" y="1931770"/>
                  </a:lnTo>
                  <a:lnTo>
                    <a:pt x="1560877" y="1909099"/>
                  </a:lnTo>
                  <a:lnTo>
                    <a:pt x="1599127" y="1884766"/>
                  </a:lnTo>
                  <a:lnTo>
                    <a:pt x="1636209" y="1858819"/>
                  </a:lnTo>
                  <a:lnTo>
                    <a:pt x="1672072" y="1831308"/>
                  </a:lnTo>
                  <a:lnTo>
                    <a:pt x="1706668" y="1802283"/>
                  </a:lnTo>
                  <a:lnTo>
                    <a:pt x="1739946" y="1771792"/>
                  </a:lnTo>
                  <a:lnTo>
                    <a:pt x="1771858" y="1739885"/>
                  </a:lnTo>
                  <a:lnTo>
                    <a:pt x="1802355" y="1706612"/>
                  </a:lnTo>
                  <a:lnTo>
                    <a:pt x="1831385" y="1672022"/>
                  </a:lnTo>
                  <a:lnTo>
                    <a:pt x="1858902" y="1636164"/>
                  </a:lnTo>
                  <a:lnTo>
                    <a:pt x="1884853" y="1599088"/>
                  </a:lnTo>
                  <a:lnTo>
                    <a:pt x="1909192" y="1560842"/>
                  </a:lnTo>
                  <a:lnTo>
                    <a:pt x="1931867" y="1521477"/>
                  </a:lnTo>
                  <a:lnTo>
                    <a:pt x="1952830" y="1481042"/>
                  </a:lnTo>
                  <a:lnTo>
                    <a:pt x="1972031" y="1439587"/>
                  </a:lnTo>
                  <a:lnTo>
                    <a:pt x="1989421" y="1397159"/>
                  </a:lnTo>
                  <a:lnTo>
                    <a:pt x="2004950" y="1353810"/>
                  </a:lnTo>
                  <a:lnTo>
                    <a:pt x="2018568" y="1309589"/>
                  </a:lnTo>
                  <a:lnTo>
                    <a:pt x="2030227" y="1264544"/>
                  </a:lnTo>
                  <a:lnTo>
                    <a:pt x="2039878" y="1218725"/>
                  </a:lnTo>
                  <a:lnTo>
                    <a:pt x="2047469" y="1172182"/>
                  </a:lnTo>
                  <a:lnTo>
                    <a:pt x="2052953" y="1124964"/>
                  </a:lnTo>
                  <a:lnTo>
                    <a:pt x="2056280" y="1077120"/>
                  </a:lnTo>
                  <a:lnTo>
                    <a:pt x="2057400" y="1028700"/>
                  </a:lnTo>
                  <a:lnTo>
                    <a:pt x="2056280" y="980269"/>
                  </a:lnTo>
                  <a:lnTo>
                    <a:pt x="2052953" y="932415"/>
                  </a:lnTo>
                  <a:lnTo>
                    <a:pt x="2047469" y="885187"/>
                  </a:lnTo>
                  <a:lnTo>
                    <a:pt x="2039878" y="838635"/>
                  </a:lnTo>
                  <a:lnTo>
                    <a:pt x="2030227" y="792808"/>
                  </a:lnTo>
                  <a:lnTo>
                    <a:pt x="2018568" y="747756"/>
                  </a:lnTo>
                  <a:lnTo>
                    <a:pt x="2004950" y="703527"/>
                  </a:lnTo>
                  <a:lnTo>
                    <a:pt x="1989421" y="660171"/>
                  </a:lnTo>
                  <a:lnTo>
                    <a:pt x="1972031" y="617737"/>
                  </a:lnTo>
                  <a:lnTo>
                    <a:pt x="1952830" y="576276"/>
                  </a:lnTo>
                  <a:lnTo>
                    <a:pt x="1931867" y="535836"/>
                  </a:lnTo>
                  <a:lnTo>
                    <a:pt x="1909192" y="496466"/>
                  </a:lnTo>
                  <a:lnTo>
                    <a:pt x="1884853" y="458216"/>
                  </a:lnTo>
                  <a:lnTo>
                    <a:pt x="1858902" y="421136"/>
                  </a:lnTo>
                  <a:lnTo>
                    <a:pt x="1831385" y="385274"/>
                  </a:lnTo>
                  <a:lnTo>
                    <a:pt x="1802355" y="350680"/>
                  </a:lnTo>
                  <a:lnTo>
                    <a:pt x="1771858" y="317404"/>
                  </a:lnTo>
                  <a:lnTo>
                    <a:pt x="1739946" y="285494"/>
                  </a:lnTo>
                  <a:lnTo>
                    <a:pt x="1706668" y="255001"/>
                  </a:lnTo>
                  <a:lnTo>
                    <a:pt x="1672072" y="225974"/>
                  </a:lnTo>
                  <a:lnTo>
                    <a:pt x="1636209" y="198461"/>
                  </a:lnTo>
                  <a:lnTo>
                    <a:pt x="1599127" y="172512"/>
                  </a:lnTo>
                  <a:lnTo>
                    <a:pt x="1560877" y="148178"/>
                  </a:lnTo>
                  <a:lnTo>
                    <a:pt x="1521507" y="125506"/>
                  </a:lnTo>
                  <a:lnTo>
                    <a:pt x="1481068" y="104547"/>
                  </a:lnTo>
                  <a:lnTo>
                    <a:pt x="1439608" y="85349"/>
                  </a:lnTo>
                  <a:lnTo>
                    <a:pt x="1397176" y="67963"/>
                  </a:lnTo>
                  <a:lnTo>
                    <a:pt x="1353824" y="52437"/>
                  </a:lnTo>
                  <a:lnTo>
                    <a:pt x="1309599" y="38821"/>
                  </a:lnTo>
                  <a:lnTo>
                    <a:pt x="1264551" y="27165"/>
                  </a:lnTo>
                  <a:lnTo>
                    <a:pt x="1218730" y="17517"/>
                  </a:lnTo>
                  <a:lnTo>
                    <a:pt x="1172184" y="9927"/>
                  </a:lnTo>
                  <a:lnTo>
                    <a:pt x="1124965" y="4445"/>
                  </a:lnTo>
                  <a:lnTo>
                    <a:pt x="1077120" y="1119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08727" y="2229140"/>
              <a:ext cx="1000125" cy="1000760"/>
            </a:xfrm>
            <a:custGeom>
              <a:avLst/>
              <a:gdLst/>
              <a:ahLst/>
              <a:cxnLst/>
              <a:rect l="l" t="t" r="r" b="b"/>
              <a:pathLst>
                <a:path w="1000125" h="1000760">
                  <a:moveTo>
                    <a:pt x="120071" y="0"/>
                  </a:moveTo>
                  <a:lnTo>
                    <a:pt x="0" y="120137"/>
                  </a:lnTo>
                  <a:lnTo>
                    <a:pt x="379992" y="500339"/>
                  </a:lnTo>
                  <a:lnTo>
                    <a:pt x="0" y="880540"/>
                  </a:lnTo>
                  <a:lnTo>
                    <a:pt x="120072" y="1000678"/>
                  </a:lnTo>
                  <a:lnTo>
                    <a:pt x="500064" y="620477"/>
                  </a:lnTo>
                  <a:lnTo>
                    <a:pt x="740208" y="620477"/>
                  </a:lnTo>
                  <a:lnTo>
                    <a:pt x="620136" y="500339"/>
                  </a:lnTo>
                  <a:lnTo>
                    <a:pt x="740208" y="380201"/>
                  </a:lnTo>
                  <a:lnTo>
                    <a:pt x="500064" y="380201"/>
                  </a:lnTo>
                  <a:lnTo>
                    <a:pt x="120071" y="0"/>
                  </a:lnTo>
                  <a:close/>
                </a:path>
                <a:path w="1000125" h="1000760">
                  <a:moveTo>
                    <a:pt x="740208" y="620477"/>
                  </a:moveTo>
                  <a:lnTo>
                    <a:pt x="500064" y="620477"/>
                  </a:lnTo>
                  <a:lnTo>
                    <a:pt x="880057" y="1000678"/>
                  </a:lnTo>
                  <a:lnTo>
                    <a:pt x="1000128" y="880540"/>
                  </a:lnTo>
                  <a:lnTo>
                    <a:pt x="740208" y="620477"/>
                  </a:lnTo>
                  <a:close/>
                </a:path>
                <a:path w="1000125" h="1000760">
                  <a:moveTo>
                    <a:pt x="880056" y="0"/>
                  </a:moveTo>
                  <a:lnTo>
                    <a:pt x="500064" y="380201"/>
                  </a:lnTo>
                  <a:lnTo>
                    <a:pt x="740208" y="380201"/>
                  </a:lnTo>
                  <a:lnTo>
                    <a:pt x="1000128" y="120138"/>
                  </a:lnTo>
                  <a:lnTo>
                    <a:pt x="88005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90786" y="3800322"/>
            <a:ext cx="2024380" cy="24707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434"/>
              </a:spcBef>
            </a:pPr>
            <a:r>
              <a:rPr sz="2000" b="1" spc="75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endParaRPr sz="2000" dirty="0">
              <a:latin typeface="Calibri"/>
              <a:cs typeface="Calibri"/>
            </a:endParaRPr>
          </a:p>
          <a:p>
            <a:pPr marL="239395" marR="475615" indent="-227329">
              <a:lnSpc>
                <a:spcPct val="79200"/>
              </a:lnSpc>
              <a:spcBef>
                <a:spcPts val="835"/>
              </a:spcBef>
              <a:buFont typeface="Wingdings"/>
              <a:buChar char=""/>
              <a:tabLst>
                <a:tab pos="23939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Prohibited</a:t>
            </a:r>
            <a:r>
              <a:rPr sz="20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if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engaged</a:t>
            </a:r>
            <a:r>
              <a:rPr sz="20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protected activity</a:t>
            </a:r>
            <a:endParaRPr sz="2000" dirty="0">
              <a:latin typeface="Calibri"/>
              <a:cs typeface="Calibri"/>
            </a:endParaRPr>
          </a:p>
          <a:p>
            <a:pPr marL="239395" marR="5080" indent="-227329">
              <a:lnSpc>
                <a:spcPct val="79200"/>
              </a:lnSpc>
              <a:spcBef>
                <a:spcPts val="475"/>
              </a:spcBef>
              <a:buFont typeface="Wingdings"/>
              <a:buChar char=""/>
              <a:tabLst>
                <a:tab pos="23939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Suffered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adverse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academic</a:t>
            </a:r>
            <a:r>
              <a:rPr sz="2000" spc="2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employment action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Investigation</a:t>
            </a:r>
            <a:r>
              <a:rPr spc="-145" dirty="0"/>
              <a:t> </a:t>
            </a:r>
            <a:r>
              <a:rPr spc="185" dirty="0"/>
              <a:t>Scope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90471"/>
            <a:ext cx="5374640" cy="4370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TIXC determines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scope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b="1" spc="60" dirty="0">
                <a:solidFill>
                  <a:srgbClr val="00246C"/>
                </a:solidFill>
                <a:latin typeface="Calibri"/>
                <a:cs typeface="Calibri"/>
              </a:rPr>
              <a:t>Scope</a:t>
            </a: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refers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 allegations,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timeframes,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subject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Considerations: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Collateral</a:t>
            </a:r>
            <a:r>
              <a:rPr sz="20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misconduct</a:t>
            </a:r>
            <a:r>
              <a:rPr sz="2000" spc="2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Individual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r>
              <a:rPr sz="20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Group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Multiple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Complainants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Respondents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Counter-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Patterns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scope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needs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adjusted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during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process,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0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consult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Hands writing on a piece of paper."/>
          <p:cNvGrpSpPr/>
          <p:nvPr/>
        </p:nvGrpSpPr>
        <p:grpSpPr>
          <a:xfrm>
            <a:off x="6749770" y="0"/>
            <a:ext cx="5442585" cy="6858000"/>
            <a:chOff x="6749770" y="0"/>
            <a:chExt cx="5442585" cy="6858000"/>
          </a:xfrm>
        </p:grpSpPr>
        <p:pic>
          <p:nvPicPr>
            <p:cNvPr id="5" name="object 5" descr="Man signing a documen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9770" y="0"/>
              <a:ext cx="5442229" cy="6858000"/>
            </a:xfrm>
            <a:prstGeom prst="rect">
              <a:avLst/>
            </a:prstGeom>
          </p:spPr>
        </p:pic>
        <p:pic>
          <p:nvPicPr>
            <p:cNvPr id="6" name="object 6" descr="Man signing a document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745" y="0"/>
              <a:ext cx="5334254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</a:t>
            </a:r>
            <a:r>
              <a:rPr spc="-160" dirty="0"/>
              <a:t> </a:t>
            </a:r>
            <a:r>
              <a:rPr spc="210" dirty="0"/>
              <a:t>Should</a:t>
            </a:r>
            <a:r>
              <a:rPr spc="-185" dirty="0"/>
              <a:t> </a:t>
            </a:r>
            <a:r>
              <a:rPr spc="180" dirty="0"/>
              <a:t>Investigate?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9251"/>
            <a:ext cx="9511030" cy="2235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Investigator(s)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Decision-maker(s)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same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Tasks: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2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prompt,</a:t>
            </a:r>
            <a:r>
              <a:rPr sz="22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thorough,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impartial</a:t>
            </a:r>
            <a:r>
              <a:rPr sz="22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Collect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maximum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amount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60" dirty="0">
                <a:solidFill>
                  <a:srgbClr val="00246C"/>
                </a:solidFill>
                <a:latin typeface="Calibri"/>
                <a:cs typeface="Calibri"/>
              </a:rPr>
              <a:t>Write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comprehensive</a:t>
            </a:r>
            <a:r>
              <a:rPr sz="22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summarizing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09345" y="4222673"/>
            <a:ext cx="2514600" cy="182880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179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30504" marR="222885" indent="370205">
              <a:lnSpc>
                <a:spcPct val="100000"/>
              </a:lnSpc>
            </a:pP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Full-</a:t>
            </a:r>
            <a:r>
              <a:rPr sz="2400" b="1" spc="85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2400" b="1" spc="100" dirty="0">
                <a:solidFill>
                  <a:srgbClr val="FFFFFF"/>
                </a:solidFill>
                <a:latin typeface="Calibri"/>
                <a:cs typeface="Calibri"/>
              </a:rPr>
              <a:t>Investigator(s)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452495" y="4222673"/>
            <a:ext cx="2514600" cy="1828800"/>
          </a:xfrm>
          <a:prstGeom prst="rect">
            <a:avLst/>
          </a:prstGeom>
          <a:solidFill>
            <a:srgbClr val="D7D7D7"/>
          </a:solidFill>
        </p:spPr>
        <p:txBody>
          <a:bodyPr vert="horz" wrap="square" lIns="0" tIns="179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47419" marR="400685" indent="-538480">
              <a:lnSpc>
                <a:spcPct val="100000"/>
              </a:lnSpc>
            </a:pPr>
            <a:r>
              <a:rPr sz="2400" b="1" spc="95" dirty="0">
                <a:solidFill>
                  <a:srgbClr val="00246C"/>
                </a:solidFill>
                <a:latin typeface="Calibri"/>
                <a:cs typeface="Calibri"/>
              </a:rPr>
              <a:t>Investigator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Pool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24904" y="4222673"/>
            <a:ext cx="2514600" cy="1828800"/>
          </a:xfrm>
          <a:prstGeom prst="rect">
            <a:avLst/>
          </a:prstGeom>
          <a:solidFill>
            <a:srgbClr val="005CDB"/>
          </a:solidFill>
        </p:spPr>
        <p:txBody>
          <a:bodyPr vert="horz" wrap="square" lIns="0" tIns="179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09575" marR="400050" indent="260350">
              <a:lnSpc>
                <a:spcPct val="100000"/>
              </a:lnSpc>
            </a:pPr>
            <a:r>
              <a:rPr sz="2400" b="1" spc="105" dirty="0">
                <a:solidFill>
                  <a:srgbClr val="FFFFFF"/>
                </a:solidFill>
                <a:latin typeface="Calibri"/>
                <a:cs typeface="Calibri"/>
              </a:rPr>
              <a:t>External </a:t>
            </a:r>
            <a:r>
              <a:rPr sz="2400" b="1" spc="100" dirty="0">
                <a:solidFill>
                  <a:srgbClr val="FFFFFF"/>
                </a:solidFill>
                <a:latin typeface="Calibri"/>
                <a:cs typeface="Calibri"/>
              </a:rPr>
              <a:t>Investigator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7188" y="4222673"/>
            <a:ext cx="2514600" cy="1828800"/>
          </a:xfrm>
          <a:prstGeom prst="rect">
            <a:avLst/>
          </a:prstGeom>
          <a:solidFill>
            <a:srgbClr val="00246C"/>
          </a:solidFill>
          <a:ln w="12700">
            <a:solidFill>
              <a:srgbClr val="4F0318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09575" marR="230504" indent="-170815">
              <a:lnSpc>
                <a:spcPct val="100000"/>
              </a:lnSpc>
            </a:pPr>
            <a:r>
              <a:rPr sz="2400" b="1" spc="95" dirty="0">
                <a:solidFill>
                  <a:srgbClr val="FFFFFF"/>
                </a:solidFill>
                <a:latin typeface="Calibri"/>
                <a:cs typeface="Calibri"/>
              </a:rPr>
              <a:t>Coordinator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b="1" spc="95" dirty="0">
                <a:solidFill>
                  <a:srgbClr val="FFFFFF"/>
                </a:solidFill>
                <a:latin typeface="Calibri"/>
                <a:cs typeface="Calibri"/>
              </a:rPr>
              <a:t>Investigator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076397"/>
            <a:ext cx="7437755" cy="1416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z="4800" spc="150" dirty="0">
                <a:solidFill>
                  <a:srgbClr val="FFFFFF"/>
                </a:solidFill>
              </a:rPr>
              <a:t>Notice</a:t>
            </a:r>
            <a:r>
              <a:rPr sz="4800" spc="-105" dirty="0">
                <a:solidFill>
                  <a:srgbClr val="FFFFFF"/>
                </a:solidFill>
              </a:rPr>
              <a:t> </a:t>
            </a:r>
            <a:r>
              <a:rPr sz="4800" spc="140" dirty="0">
                <a:solidFill>
                  <a:srgbClr val="FFFFFF"/>
                </a:solidFill>
              </a:rPr>
              <a:t>of</a:t>
            </a:r>
            <a:r>
              <a:rPr sz="4800" spc="-100" dirty="0">
                <a:solidFill>
                  <a:srgbClr val="FFFFFF"/>
                </a:solidFill>
              </a:rPr>
              <a:t> </a:t>
            </a:r>
            <a:r>
              <a:rPr sz="4800" spc="210" dirty="0">
                <a:solidFill>
                  <a:srgbClr val="FFFFFF"/>
                </a:solidFill>
              </a:rPr>
              <a:t>Investigation</a:t>
            </a:r>
            <a:r>
              <a:rPr sz="4800" spc="-100" dirty="0">
                <a:solidFill>
                  <a:srgbClr val="FFFFFF"/>
                </a:solidFill>
              </a:rPr>
              <a:t> </a:t>
            </a:r>
            <a:r>
              <a:rPr sz="4800" spc="175" dirty="0">
                <a:solidFill>
                  <a:srgbClr val="FFFFFF"/>
                </a:solidFill>
              </a:rPr>
              <a:t>and </a:t>
            </a:r>
            <a:r>
              <a:rPr sz="4800" spc="165" dirty="0">
                <a:solidFill>
                  <a:srgbClr val="FFFFFF"/>
                </a:solidFill>
              </a:rPr>
              <a:t>Allegations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0" dirty="0"/>
              <a:t>Content</a:t>
            </a:r>
            <a:r>
              <a:rPr spc="-140" dirty="0"/>
              <a:t> </a:t>
            </a:r>
            <a:r>
              <a:rPr spc="165" dirty="0"/>
              <a:t>Advisory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19402"/>
            <a:ext cx="10271125" cy="299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content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discussion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this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training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necessarily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engage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sexual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harassment,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violence,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4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discrimination,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associated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sensitive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topics</a:t>
            </a:r>
            <a:r>
              <a:rPr sz="24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can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evoke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strong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emotional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responses.</a:t>
            </a:r>
            <a:endParaRPr sz="2400">
              <a:latin typeface="Calibri"/>
              <a:cs typeface="Calibri"/>
            </a:endParaRPr>
          </a:p>
          <a:p>
            <a:pPr marL="12700" marR="22225">
              <a:lnSpc>
                <a:spcPct val="110000"/>
              </a:lnSpc>
              <a:spcBef>
                <a:spcPts val="1200"/>
              </a:spcBef>
            </a:pP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faculty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members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offer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examples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emulate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language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vocabulary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practitioners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encounter in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roles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slang,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profanity,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graphic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offensive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language.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gratuitously,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offense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intended.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3729" y="450595"/>
            <a:ext cx="33928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Investigation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606" y="1371091"/>
            <a:ext cx="2110105" cy="4615180"/>
            <a:chOff x="711606" y="1371091"/>
            <a:chExt cx="2110105" cy="4615180"/>
          </a:xfrm>
        </p:grpSpPr>
        <p:sp>
          <p:nvSpPr>
            <p:cNvPr id="4" name="object 4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1710791" y="0"/>
                  </a:moveTo>
                  <a:lnTo>
                    <a:pt x="342163" y="0"/>
                  </a:lnTo>
                  <a:lnTo>
                    <a:pt x="295732" y="3122"/>
                  </a:lnTo>
                  <a:lnTo>
                    <a:pt x="251201" y="12220"/>
                  </a:lnTo>
                  <a:lnTo>
                    <a:pt x="208976" y="26884"/>
                  </a:lnTo>
                  <a:lnTo>
                    <a:pt x="169465" y="46707"/>
                  </a:lnTo>
                  <a:lnTo>
                    <a:pt x="133075" y="71283"/>
                  </a:lnTo>
                  <a:lnTo>
                    <a:pt x="100215" y="100202"/>
                  </a:lnTo>
                  <a:lnTo>
                    <a:pt x="71292" y="133059"/>
                  </a:lnTo>
                  <a:lnTo>
                    <a:pt x="46714" y="169446"/>
                  </a:lnTo>
                  <a:lnTo>
                    <a:pt x="26888" y="208954"/>
                  </a:lnTo>
                  <a:lnTo>
                    <a:pt x="12222" y="251177"/>
                  </a:lnTo>
                  <a:lnTo>
                    <a:pt x="3123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3" y="4011764"/>
                  </a:lnTo>
                  <a:lnTo>
                    <a:pt x="12222" y="4056295"/>
                  </a:lnTo>
                  <a:lnTo>
                    <a:pt x="26888" y="4098520"/>
                  </a:lnTo>
                  <a:lnTo>
                    <a:pt x="46714" y="4138032"/>
                  </a:lnTo>
                  <a:lnTo>
                    <a:pt x="71292" y="4174421"/>
                  </a:lnTo>
                  <a:lnTo>
                    <a:pt x="100215" y="4207281"/>
                  </a:lnTo>
                  <a:lnTo>
                    <a:pt x="133075" y="4236204"/>
                  </a:lnTo>
                  <a:lnTo>
                    <a:pt x="169465" y="4260782"/>
                  </a:lnTo>
                  <a:lnTo>
                    <a:pt x="208976" y="4280608"/>
                  </a:lnTo>
                  <a:lnTo>
                    <a:pt x="251201" y="4295274"/>
                  </a:lnTo>
                  <a:lnTo>
                    <a:pt x="295732" y="4304373"/>
                  </a:lnTo>
                  <a:lnTo>
                    <a:pt x="342163" y="4307497"/>
                  </a:lnTo>
                  <a:lnTo>
                    <a:pt x="1710791" y="4307497"/>
                  </a:lnTo>
                  <a:lnTo>
                    <a:pt x="1757221" y="4304373"/>
                  </a:lnTo>
                  <a:lnTo>
                    <a:pt x="1801751" y="4295274"/>
                  </a:lnTo>
                  <a:lnTo>
                    <a:pt x="1843974" y="4280608"/>
                  </a:lnTo>
                  <a:lnTo>
                    <a:pt x="1883483" y="4260782"/>
                  </a:lnTo>
                  <a:lnTo>
                    <a:pt x="1919869" y="4236204"/>
                  </a:lnTo>
                  <a:lnTo>
                    <a:pt x="1952726" y="4207281"/>
                  </a:lnTo>
                  <a:lnTo>
                    <a:pt x="1981646" y="4174421"/>
                  </a:lnTo>
                  <a:lnTo>
                    <a:pt x="2006221" y="4138032"/>
                  </a:lnTo>
                  <a:lnTo>
                    <a:pt x="2026045" y="4098520"/>
                  </a:lnTo>
                  <a:lnTo>
                    <a:pt x="2040709" y="4056295"/>
                  </a:lnTo>
                  <a:lnTo>
                    <a:pt x="2049806" y="4011764"/>
                  </a:lnTo>
                  <a:lnTo>
                    <a:pt x="2052929" y="3965333"/>
                  </a:lnTo>
                  <a:lnTo>
                    <a:pt x="2052929" y="342138"/>
                  </a:lnTo>
                  <a:lnTo>
                    <a:pt x="2049806" y="295708"/>
                  </a:lnTo>
                  <a:lnTo>
                    <a:pt x="2040709" y="251177"/>
                  </a:lnTo>
                  <a:lnTo>
                    <a:pt x="2026045" y="208954"/>
                  </a:lnTo>
                  <a:lnTo>
                    <a:pt x="2006221" y="169446"/>
                  </a:lnTo>
                  <a:lnTo>
                    <a:pt x="1981646" y="133059"/>
                  </a:lnTo>
                  <a:lnTo>
                    <a:pt x="1952726" y="100202"/>
                  </a:lnTo>
                  <a:lnTo>
                    <a:pt x="1919869" y="71283"/>
                  </a:lnTo>
                  <a:lnTo>
                    <a:pt x="1883483" y="46707"/>
                  </a:lnTo>
                  <a:lnTo>
                    <a:pt x="1843974" y="26884"/>
                  </a:lnTo>
                  <a:lnTo>
                    <a:pt x="1801751" y="12220"/>
                  </a:lnTo>
                  <a:lnTo>
                    <a:pt x="1757221" y="3122"/>
                  </a:lnTo>
                  <a:lnTo>
                    <a:pt x="171079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18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5" h="4307840">
                  <a:moveTo>
                    <a:pt x="0" y="342138"/>
                  </a:moveTo>
                  <a:lnTo>
                    <a:pt x="3123" y="295708"/>
                  </a:lnTo>
                  <a:lnTo>
                    <a:pt x="12222" y="251177"/>
                  </a:lnTo>
                  <a:lnTo>
                    <a:pt x="26888" y="208954"/>
                  </a:lnTo>
                  <a:lnTo>
                    <a:pt x="46714" y="169446"/>
                  </a:lnTo>
                  <a:lnTo>
                    <a:pt x="71292" y="133059"/>
                  </a:lnTo>
                  <a:lnTo>
                    <a:pt x="100215" y="100202"/>
                  </a:lnTo>
                  <a:lnTo>
                    <a:pt x="133075" y="71283"/>
                  </a:lnTo>
                  <a:lnTo>
                    <a:pt x="169465" y="46707"/>
                  </a:lnTo>
                  <a:lnTo>
                    <a:pt x="208976" y="26884"/>
                  </a:lnTo>
                  <a:lnTo>
                    <a:pt x="251201" y="12220"/>
                  </a:lnTo>
                  <a:lnTo>
                    <a:pt x="295732" y="3122"/>
                  </a:lnTo>
                  <a:lnTo>
                    <a:pt x="342163" y="0"/>
                  </a:lnTo>
                  <a:lnTo>
                    <a:pt x="1710791" y="0"/>
                  </a:lnTo>
                  <a:lnTo>
                    <a:pt x="1757221" y="3122"/>
                  </a:lnTo>
                  <a:lnTo>
                    <a:pt x="1801751" y="12220"/>
                  </a:lnTo>
                  <a:lnTo>
                    <a:pt x="1843974" y="26884"/>
                  </a:lnTo>
                  <a:lnTo>
                    <a:pt x="1883483" y="46707"/>
                  </a:lnTo>
                  <a:lnTo>
                    <a:pt x="1919869" y="71283"/>
                  </a:lnTo>
                  <a:lnTo>
                    <a:pt x="1952726" y="100202"/>
                  </a:lnTo>
                  <a:lnTo>
                    <a:pt x="1981646" y="133059"/>
                  </a:lnTo>
                  <a:lnTo>
                    <a:pt x="2006221" y="169446"/>
                  </a:lnTo>
                  <a:lnTo>
                    <a:pt x="2026045" y="208954"/>
                  </a:lnTo>
                  <a:lnTo>
                    <a:pt x="2040709" y="251177"/>
                  </a:lnTo>
                  <a:lnTo>
                    <a:pt x="2049806" y="295708"/>
                  </a:lnTo>
                  <a:lnTo>
                    <a:pt x="2052929" y="342138"/>
                  </a:lnTo>
                  <a:lnTo>
                    <a:pt x="2052929" y="3965333"/>
                  </a:lnTo>
                  <a:lnTo>
                    <a:pt x="2049806" y="4011764"/>
                  </a:lnTo>
                  <a:lnTo>
                    <a:pt x="2040709" y="4056295"/>
                  </a:lnTo>
                  <a:lnTo>
                    <a:pt x="2026045" y="4098520"/>
                  </a:lnTo>
                  <a:lnTo>
                    <a:pt x="2006221" y="4138032"/>
                  </a:lnTo>
                  <a:lnTo>
                    <a:pt x="1981646" y="4174421"/>
                  </a:lnTo>
                  <a:lnTo>
                    <a:pt x="1952726" y="4207281"/>
                  </a:lnTo>
                  <a:lnTo>
                    <a:pt x="1919869" y="4236204"/>
                  </a:lnTo>
                  <a:lnTo>
                    <a:pt x="1883483" y="4260782"/>
                  </a:lnTo>
                  <a:lnTo>
                    <a:pt x="1843974" y="4280608"/>
                  </a:lnTo>
                  <a:lnTo>
                    <a:pt x="1801751" y="4295274"/>
                  </a:lnTo>
                  <a:lnTo>
                    <a:pt x="1757221" y="4304373"/>
                  </a:lnTo>
                  <a:lnTo>
                    <a:pt x="1710791" y="4307497"/>
                  </a:lnTo>
                  <a:lnTo>
                    <a:pt x="342163" y="4307497"/>
                  </a:lnTo>
                  <a:lnTo>
                    <a:pt x="295732" y="4304373"/>
                  </a:lnTo>
                  <a:lnTo>
                    <a:pt x="251201" y="4295274"/>
                  </a:lnTo>
                  <a:lnTo>
                    <a:pt x="208976" y="4280608"/>
                  </a:lnTo>
                  <a:lnTo>
                    <a:pt x="169465" y="4260782"/>
                  </a:lnTo>
                  <a:lnTo>
                    <a:pt x="133075" y="4236204"/>
                  </a:lnTo>
                  <a:lnTo>
                    <a:pt x="100215" y="4207281"/>
                  </a:lnTo>
                  <a:lnTo>
                    <a:pt x="71292" y="4174421"/>
                  </a:lnTo>
                  <a:lnTo>
                    <a:pt x="46714" y="4138032"/>
                  </a:lnTo>
                  <a:lnTo>
                    <a:pt x="26888" y="4098520"/>
                  </a:lnTo>
                  <a:lnTo>
                    <a:pt x="12222" y="4056295"/>
                  </a:lnTo>
                  <a:lnTo>
                    <a:pt x="3123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258190" y="0"/>
                  </a:moveTo>
                  <a:lnTo>
                    <a:pt x="211773" y="4026"/>
                  </a:lnTo>
                  <a:lnTo>
                    <a:pt x="168089" y="15635"/>
                  </a:lnTo>
                  <a:lnTo>
                    <a:pt x="127865" y="34120"/>
                  </a:lnTo>
                  <a:lnTo>
                    <a:pt x="91831" y="58777"/>
                  </a:lnTo>
                  <a:lnTo>
                    <a:pt x="60714" y="88900"/>
                  </a:lnTo>
                  <a:lnTo>
                    <a:pt x="35244" y="123782"/>
                  </a:lnTo>
                  <a:lnTo>
                    <a:pt x="16150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50" y="337152"/>
                  </a:lnTo>
                  <a:lnTo>
                    <a:pt x="35244" y="376089"/>
                  </a:lnTo>
                  <a:lnTo>
                    <a:pt x="60714" y="410972"/>
                  </a:lnTo>
                  <a:lnTo>
                    <a:pt x="91831" y="441094"/>
                  </a:lnTo>
                  <a:lnTo>
                    <a:pt x="127865" y="465751"/>
                  </a:lnTo>
                  <a:lnTo>
                    <a:pt x="168089" y="484236"/>
                  </a:lnTo>
                  <a:lnTo>
                    <a:pt x="211773" y="495845"/>
                  </a:lnTo>
                  <a:lnTo>
                    <a:pt x="258190" y="499872"/>
                  </a:lnTo>
                  <a:lnTo>
                    <a:pt x="304570" y="495845"/>
                  </a:lnTo>
                  <a:lnTo>
                    <a:pt x="348225" y="484236"/>
                  </a:lnTo>
                  <a:lnTo>
                    <a:pt x="388427" y="465751"/>
                  </a:lnTo>
                  <a:lnTo>
                    <a:pt x="424445" y="441094"/>
                  </a:lnTo>
                  <a:lnTo>
                    <a:pt x="455551" y="410972"/>
                  </a:lnTo>
                  <a:lnTo>
                    <a:pt x="481014" y="376089"/>
                  </a:lnTo>
                  <a:lnTo>
                    <a:pt x="500106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6" y="162719"/>
                  </a:lnTo>
                  <a:lnTo>
                    <a:pt x="481014" y="123782"/>
                  </a:lnTo>
                  <a:lnTo>
                    <a:pt x="455551" y="88900"/>
                  </a:lnTo>
                  <a:lnTo>
                    <a:pt x="424445" y="58777"/>
                  </a:lnTo>
                  <a:lnTo>
                    <a:pt x="388427" y="34120"/>
                  </a:lnTo>
                  <a:lnTo>
                    <a:pt x="348225" y="15635"/>
                  </a:lnTo>
                  <a:lnTo>
                    <a:pt x="304570" y="4026"/>
                  </a:lnTo>
                  <a:lnTo>
                    <a:pt x="25819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8506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5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50" y="162719"/>
                  </a:lnTo>
                  <a:lnTo>
                    <a:pt x="35244" y="123782"/>
                  </a:lnTo>
                  <a:lnTo>
                    <a:pt x="60714" y="88900"/>
                  </a:lnTo>
                  <a:lnTo>
                    <a:pt x="91831" y="58777"/>
                  </a:lnTo>
                  <a:lnTo>
                    <a:pt x="127865" y="34120"/>
                  </a:lnTo>
                  <a:lnTo>
                    <a:pt x="168089" y="15635"/>
                  </a:lnTo>
                  <a:lnTo>
                    <a:pt x="211773" y="4026"/>
                  </a:lnTo>
                  <a:lnTo>
                    <a:pt x="258190" y="0"/>
                  </a:lnTo>
                  <a:lnTo>
                    <a:pt x="304570" y="4026"/>
                  </a:lnTo>
                  <a:lnTo>
                    <a:pt x="348225" y="15635"/>
                  </a:lnTo>
                  <a:lnTo>
                    <a:pt x="388427" y="34120"/>
                  </a:lnTo>
                  <a:lnTo>
                    <a:pt x="424445" y="58777"/>
                  </a:lnTo>
                  <a:lnTo>
                    <a:pt x="455551" y="88900"/>
                  </a:lnTo>
                  <a:lnTo>
                    <a:pt x="481014" y="123782"/>
                  </a:lnTo>
                  <a:lnTo>
                    <a:pt x="500106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6" y="337152"/>
                  </a:lnTo>
                  <a:lnTo>
                    <a:pt x="481014" y="376089"/>
                  </a:lnTo>
                  <a:lnTo>
                    <a:pt x="455551" y="410972"/>
                  </a:lnTo>
                  <a:lnTo>
                    <a:pt x="424445" y="441094"/>
                  </a:lnTo>
                  <a:lnTo>
                    <a:pt x="388427" y="465751"/>
                  </a:lnTo>
                  <a:lnTo>
                    <a:pt x="348225" y="484236"/>
                  </a:lnTo>
                  <a:lnTo>
                    <a:pt x="304570" y="495845"/>
                  </a:lnTo>
                  <a:lnTo>
                    <a:pt x="258190" y="499872"/>
                  </a:lnTo>
                  <a:lnTo>
                    <a:pt x="211773" y="495845"/>
                  </a:lnTo>
                  <a:lnTo>
                    <a:pt x="168089" y="484236"/>
                  </a:lnTo>
                  <a:lnTo>
                    <a:pt x="127865" y="465751"/>
                  </a:lnTo>
                  <a:lnTo>
                    <a:pt x="91831" y="441094"/>
                  </a:lnTo>
                  <a:lnTo>
                    <a:pt x="60714" y="410972"/>
                  </a:lnTo>
                  <a:lnTo>
                    <a:pt x="35244" y="376089"/>
                  </a:lnTo>
                  <a:lnTo>
                    <a:pt x="16150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97227" y="1476883"/>
            <a:ext cx="13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246C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506" y="2294382"/>
            <a:ext cx="1101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672" y="2897200"/>
            <a:ext cx="1913255" cy="2875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267970" marR="324485" indent="-17081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6797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Complaint/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18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1286" y="1371091"/>
            <a:ext cx="2110105" cy="4615180"/>
            <a:chOff x="2931286" y="1371091"/>
            <a:chExt cx="2110105" cy="4615180"/>
          </a:xfrm>
        </p:grpSpPr>
        <p:sp>
          <p:nvSpPr>
            <p:cNvPr id="12" name="object 12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20" y="4304373"/>
                  </a:lnTo>
                  <a:lnTo>
                    <a:pt x="1801733" y="4295274"/>
                  </a:lnTo>
                  <a:lnTo>
                    <a:pt x="1843946" y="4280608"/>
                  </a:lnTo>
                  <a:lnTo>
                    <a:pt x="1883452" y="4260782"/>
                  </a:lnTo>
                  <a:lnTo>
                    <a:pt x="1919841" y="4236204"/>
                  </a:lnTo>
                  <a:lnTo>
                    <a:pt x="1952704" y="4207281"/>
                  </a:lnTo>
                  <a:lnTo>
                    <a:pt x="1981633" y="4174421"/>
                  </a:lnTo>
                  <a:lnTo>
                    <a:pt x="2006219" y="4138032"/>
                  </a:lnTo>
                  <a:lnTo>
                    <a:pt x="2026052" y="4098520"/>
                  </a:lnTo>
                  <a:lnTo>
                    <a:pt x="2040725" y="4056295"/>
                  </a:lnTo>
                  <a:lnTo>
                    <a:pt x="2049829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9861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29" y="4011764"/>
                  </a:lnTo>
                  <a:lnTo>
                    <a:pt x="2040725" y="4056295"/>
                  </a:lnTo>
                  <a:lnTo>
                    <a:pt x="2026052" y="4098520"/>
                  </a:lnTo>
                  <a:lnTo>
                    <a:pt x="2006219" y="4138032"/>
                  </a:lnTo>
                  <a:lnTo>
                    <a:pt x="1981633" y="4174421"/>
                  </a:lnTo>
                  <a:lnTo>
                    <a:pt x="1952704" y="4207281"/>
                  </a:lnTo>
                  <a:lnTo>
                    <a:pt x="1919841" y="4236204"/>
                  </a:lnTo>
                  <a:lnTo>
                    <a:pt x="1883452" y="4260782"/>
                  </a:lnTo>
                  <a:lnTo>
                    <a:pt x="1843946" y="4280608"/>
                  </a:lnTo>
                  <a:lnTo>
                    <a:pt x="1801733" y="4295274"/>
                  </a:lnTo>
                  <a:lnTo>
                    <a:pt x="1757220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8211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44976" y="1476883"/>
            <a:ext cx="151066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2060"/>
              </a:spcBef>
            </a:pPr>
            <a:r>
              <a:rPr sz="2000" b="1" spc="40" dirty="0">
                <a:solidFill>
                  <a:srgbClr val="00246C"/>
                </a:solidFill>
                <a:latin typeface="Calibri"/>
                <a:cs typeface="Calibri"/>
              </a:rPr>
              <a:t>INITIAL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ASSESSMENT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4664" y="2891370"/>
            <a:ext cx="1900555" cy="2862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1620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Jurisdiction</a:t>
            </a:r>
            <a:endParaRPr sz="18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Dismissal</a:t>
            </a:r>
            <a:endParaRPr sz="1800" dirty="0">
              <a:latin typeface="Calibri"/>
              <a:cs typeface="Calibri"/>
            </a:endParaRPr>
          </a:p>
          <a:p>
            <a:pPr marL="262255" marR="605790" indent="-1708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Supportive Measures</a:t>
            </a:r>
            <a:endParaRPr sz="1800" dirty="0">
              <a:latin typeface="Calibri"/>
              <a:cs typeface="Calibri"/>
            </a:endParaRPr>
          </a:p>
          <a:p>
            <a:pPr marL="262255" marR="591820" indent="-170815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Emergency Removal</a:t>
            </a:r>
            <a:endParaRPr sz="18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Referral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Another</a:t>
            </a:r>
            <a:r>
              <a:rPr sz="18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1800" dirty="0">
              <a:latin typeface="Calibri"/>
              <a:cs typeface="Calibri"/>
            </a:endParaRPr>
          </a:p>
          <a:p>
            <a:pPr marL="262255" marR="102235" indent="-170815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Informal/Formal Resolution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36260" y="1371091"/>
            <a:ext cx="2110105" cy="4615180"/>
            <a:chOff x="5136260" y="1371091"/>
            <a:chExt cx="2110105" cy="4615180"/>
          </a:xfrm>
        </p:grpSpPr>
        <p:sp>
          <p:nvSpPr>
            <p:cNvPr id="19" name="object 19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33"/>
                  </a:lnTo>
                  <a:lnTo>
                    <a:pt x="3122" y="4011764"/>
                  </a:lnTo>
                  <a:lnTo>
                    <a:pt x="12220" y="4056295"/>
                  </a:lnTo>
                  <a:lnTo>
                    <a:pt x="26884" y="4098520"/>
                  </a:lnTo>
                  <a:lnTo>
                    <a:pt x="46707" y="4138032"/>
                  </a:lnTo>
                  <a:lnTo>
                    <a:pt x="71283" y="4174421"/>
                  </a:lnTo>
                  <a:lnTo>
                    <a:pt x="100203" y="4207281"/>
                  </a:lnTo>
                  <a:lnTo>
                    <a:pt x="133059" y="4236204"/>
                  </a:lnTo>
                  <a:lnTo>
                    <a:pt x="169446" y="4260782"/>
                  </a:lnTo>
                  <a:lnTo>
                    <a:pt x="208954" y="4280608"/>
                  </a:lnTo>
                  <a:lnTo>
                    <a:pt x="251177" y="4295274"/>
                  </a:lnTo>
                  <a:lnTo>
                    <a:pt x="295708" y="4304373"/>
                  </a:lnTo>
                  <a:lnTo>
                    <a:pt x="342138" y="4307497"/>
                  </a:lnTo>
                  <a:lnTo>
                    <a:pt x="1710817" y="4307497"/>
                  </a:lnTo>
                  <a:lnTo>
                    <a:pt x="1757246" y="4304373"/>
                  </a:lnTo>
                  <a:lnTo>
                    <a:pt x="1801777" y="4295274"/>
                  </a:lnTo>
                  <a:lnTo>
                    <a:pt x="1844000" y="4280608"/>
                  </a:lnTo>
                  <a:lnTo>
                    <a:pt x="1883508" y="4260782"/>
                  </a:lnTo>
                  <a:lnTo>
                    <a:pt x="1919895" y="4236204"/>
                  </a:lnTo>
                  <a:lnTo>
                    <a:pt x="1952751" y="4207281"/>
                  </a:lnTo>
                  <a:lnTo>
                    <a:pt x="1981671" y="4174421"/>
                  </a:lnTo>
                  <a:lnTo>
                    <a:pt x="2006247" y="4138032"/>
                  </a:lnTo>
                  <a:lnTo>
                    <a:pt x="2026070" y="4098520"/>
                  </a:lnTo>
                  <a:lnTo>
                    <a:pt x="2040734" y="4056295"/>
                  </a:lnTo>
                  <a:lnTo>
                    <a:pt x="2049832" y="4011764"/>
                  </a:lnTo>
                  <a:lnTo>
                    <a:pt x="2052955" y="3965333"/>
                  </a:lnTo>
                  <a:lnTo>
                    <a:pt x="2052955" y="342138"/>
                  </a:lnTo>
                  <a:lnTo>
                    <a:pt x="2049832" y="295708"/>
                  </a:lnTo>
                  <a:lnTo>
                    <a:pt x="2040734" y="251177"/>
                  </a:lnTo>
                  <a:lnTo>
                    <a:pt x="2026070" y="208954"/>
                  </a:lnTo>
                  <a:lnTo>
                    <a:pt x="2006247" y="169446"/>
                  </a:lnTo>
                  <a:lnTo>
                    <a:pt x="1981671" y="133059"/>
                  </a:lnTo>
                  <a:lnTo>
                    <a:pt x="1952752" y="100202"/>
                  </a:lnTo>
                  <a:lnTo>
                    <a:pt x="1919895" y="71283"/>
                  </a:lnTo>
                  <a:lnTo>
                    <a:pt x="1883508" y="46707"/>
                  </a:lnTo>
                  <a:lnTo>
                    <a:pt x="1844000" y="26884"/>
                  </a:lnTo>
                  <a:lnTo>
                    <a:pt x="1801777" y="12220"/>
                  </a:lnTo>
                  <a:lnTo>
                    <a:pt x="1757246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64835" y="164972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46" y="3122"/>
                  </a:lnTo>
                  <a:lnTo>
                    <a:pt x="1801777" y="12220"/>
                  </a:lnTo>
                  <a:lnTo>
                    <a:pt x="1844000" y="26884"/>
                  </a:lnTo>
                  <a:lnTo>
                    <a:pt x="1883508" y="46707"/>
                  </a:lnTo>
                  <a:lnTo>
                    <a:pt x="1919895" y="71283"/>
                  </a:lnTo>
                  <a:lnTo>
                    <a:pt x="1952752" y="100202"/>
                  </a:lnTo>
                  <a:lnTo>
                    <a:pt x="1981671" y="133059"/>
                  </a:lnTo>
                  <a:lnTo>
                    <a:pt x="2006247" y="169446"/>
                  </a:lnTo>
                  <a:lnTo>
                    <a:pt x="2026070" y="208954"/>
                  </a:lnTo>
                  <a:lnTo>
                    <a:pt x="2040734" y="251177"/>
                  </a:lnTo>
                  <a:lnTo>
                    <a:pt x="2049832" y="295708"/>
                  </a:lnTo>
                  <a:lnTo>
                    <a:pt x="2052955" y="342138"/>
                  </a:lnTo>
                  <a:lnTo>
                    <a:pt x="2052955" y="3965333"/>
                  </a:lnTo>
                  <a:lnTo>
                    <a:pt x="2049832" y="4011764"/>
                  </a:lnTo>
                  <a:lnTo>
                    <a:pt x="2040734" y="4056295"/>
                  </a:lnTo>
                  <a:lnTo>
                    <a:pt x="2026070" y="4098520"/>
                  </a:lnTo>
                  <a:lnTo>
                    <a:pt x="2006247" y="4138032"/>
                  </a:lnTo>
                  <a:lnTo>
                    <a:pt x="1981671" y="4174421"/>
                  </a:lnTo>
                  <a:lnTo>
                    <a:pt x="1952751" y="4207281"/>
                  </a:lnTo>
                  <a:lnTo>
                    <a:pt x="1919895" y="4236204"/>
                  </a:lnTo>
                  <a:lnTo>
                    <a:pt x="1883508" y="4260782"/>
                  </a:lnTo>
                  <a:lnTo>
                    <a:pt x="1844000" y="4280608"/>
                  </a:lnTo>
                  <a:lnTo>
                    <a:pt x="1801777" y="4295274"/>
                  </a:lnTo>
                  <a:lnTo>
                    <a:pt x="1757246" y="4304373"/>
                  </a:lnTo>
                  <a:lnTo>
                    <a:pt x="1710817" y="4307497"/>
                  </a:lnTo>
                  <a:lnTo>
                    <a:pt x="342138" y="4307497"/>
                  </a:lnTo>
                  <a:lnTo>
                    <a:pt x="295708" y="4304373"/>
                  </a:lnTo>
                  <a:lnTo>
                    <a:pt x="251177" y="4295274"/>
                  </a:lnTo>
                  <a:lnTo>
                    <a:pt x="208954" y="4280608"/>
                  </a:lnTo>
                  <a:lnTo>
                    <a:pt x="169446" y="4260782"/>
                  </a:lnTo>
                  <a:lnTo>
                    <a:pt x="133059" y="4236204"/>
                  </a:lnTo>
                  <a:lnTo>
                    <a:pt x="100203" y="4207281"/>
                  </a:lnTo>
                  <a:lnTo>
                    <a:pt x="71283" y="4174421"/>
                  </a:lnTo>
                  <a:lnTo>
                    <a:pt x="46707" y="4138032"/>
                  </a:lnTo>
                  <a:lnTo>
                    <a:pt x="26884" y="4098520"/>
                  </a:lnTo>
                  <a:lnTo>
                    <a:pt x="12220" y="4056295"/>
                  </a:lnTo>
                  <a:lnTo>
                    <a:pt x="3122" y="4011764"/>
                  </a:lnTo>
                  <a:lnTo>
                    <a:pt x="0" y="3965333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BD1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3185" y="139014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22570" y="1476883"/>
            <a:ext cx="176720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206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FORMAL INVESTIGATION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48275" y="2907995"/>
            <a:ext cx="1900555" cy="28581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2255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Interviews</a:t>
            </a:r>
            <a:endParaRPr sz="1800" dirty="0">
              <a:latin typeface="Calibri"/>
              <a:cs typeface="Calibri"/>
            </a:endParaRPr>
          </a:p>
          <a:p>
            <a:pPr marL="262255" marR="683895" indent="-170815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Evidence Collection</a:t>
            </a:r>
            <a:endParaRPr sz="1800" dirty="0">
              <a:latin typeface="Calibri"/>
              <a:cs typeface="Calibri"/>
            </a:endParaRPr>
          </a:p>
          <a:p>
            <a:pPr marL="261620" indent="-169545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25" dirty="0">
                <a:solidFill>
                  <a:srgbClr val="00246C"/>
                </a:solidFill>
                <a:latin typeface="Calibri"/>
                <a:cs typeface="Calibri"/>
              </a:rPr>
              <a:t>Draft</a:t>
            </a:r>
            <a:r>
              <a:rPr sz="18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18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Review/</a:t>
            </a:r>
            <a:endParaRPr sz="18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Comment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Final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0031" y="1347724"/>
            <a:ext cx="2110105" cy="4615180"/>
            <a:chOff x="7360031" y="1347724"/>
            <a:chExt cx="2110105" cy="4615180"/>
          </a:xfrm>
        </p:grpSpPr>
        <p:sp>
          <p:nvSpPr>
            <p:cNvPr id="26" name="object 26"/>
            <p:cNvSpPr/>
            <p:nvPr/>
          </p:nvSpPr>
          <p:spPr>
            <a:xfrm>
              <a:off x="7388606" y="162648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270"/>
                  </a:lnTo>
                  <a:lnTo>
                    <a:pt x="3122" y="4011700"/>
                  </a:lnTo>
                  <a:lnTo>
                    <a:pt x="12220" y="4056232"/>
                  </a:lnTo>
                  <a:lnTo>
                    <a:pt x="26884" y="4098457"/>
                  </a:lnTo>
                  <a:lnTo>
                    <a:pt x="46707" y="4137968"/>
                  </a:lnTo>
                  <a:lnTo>
                    <a:pt x="71283" y="4174357"/>
                  </a:lnTo>
                  <a:lnTo>
                    <a:pt x="100203" y="4207217"/>
                  </a:lnTo>
                  <a:lnTo>
                    <a:pt x="133059" y="4236140"/>
                  </a:lnTo>
                  <a:lnTo>
                    <a:pt x="169446" y="4260719"/>
                  </a:lnTo>
                  <a:lnTo>
                    <a:pt x="208954" y="4280545"/>
                  </a:lnTo>
                  <a:lnTo>
                    <a:pt x="251177" y="4295211"/>
                  </a:lnTo>
                  <a:lnTo>
                    <a:pt x="295708" y="4304310"/>
                  </a:lnTo>
                  <a:lnTo>
                    <a:pt x="342138" y="4307433"/>
                  </a:lnTo>
                  <a:lnTo>
                    <a:pt x="1710817" y="4307433"/>
                  </a:lnTo>
                  <a:lnTo>
                    <a:pt x="1757220" y="4304310"/>
                  </a:lnTo>
                  <a:lnTo>
                    <a:pt x="1801733" y="4295211"/>
                  </a:lnTo>
                  <a:lnTo>
                    <a:pt x="1843946" y="4280545"/>
                  </a:lnTo>
                  <a:lnTo>
                    <a:pt x="1883452" y="4260719"/>
                  </a:lnTo>
                  <a:lnTo>
                    <a:pt x="1919841" y="4236140"/>
                  </a:lnTo>
                  <a:lnTo>
                    <a:pt x="1952704" y="4207217"/>
                  </a:lnTo>
                  <a:lnTo>
                    <a:pt x="1981633" y="4174357"/>
                  </a:lnTo>
                  <a:lnTo>
                    <a:pt x="2006219" y="4137968"/>
                  </a:lnTo>
                  <a:lnTo>
                    <a:pt x="2026052" y="4098457"/>
                  </a:lnTo>
                  <a:lnTo>
                    <a:pt x="2040725" y="4056232"/>
                  </a:lnTo>
                  <a:lnTo>
                    <a:pt x="2049829" y="4011700"/>
                  </a:lnTo>
                  <a:lnTo>
                    <a:pt x="2052955" y="3965270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88606" y="162648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270"/>
                  </a:lnTo>
                  <a:lnTo>
                    <a:pt x="2049829" y="4011700"/>
                  </a:lnTo>
                  <a:lnTo>
                    <a:pt x="2040725" y="4056232"/>
                  </a:lnTo>
                  <a:lnTo>
                    <a:pt x="2026052" y="4098457"/>
                  </a:lnTo>
                  <a:lnTo>
                    <a:pt x="2006219" y="4137968"/>
                  </a:lnTo>
                  <a:lnTo>
                    <a:pt x="1981633" y="4174357"/>
                  </a:lnTo>
                  <a:lnTo>
                    <a:pt x="1952704" y="4207217"/>
                  </a:lnTo>
                  <a:lnTo>
                    <a:pt x="1919841" y="4236140"/>
                  </a:lnTo>
                  <a:lnTo>
                    <a:pt x="1883452" y="4260719"/>
                  </a:lnTo>
                  <a:lnTo>
                    <a:pt x="1843946" y="4280545"/>
                  </a:lnTo>
                  <a:lnTo>
                    <a:pt x="1801733" y="4295211"/>
                  </a:lnTo>
                  <a:lnTo>
                    <a:pt x="1757220" y="4304310"/>
                  </a:lnTo>
                  <a:lnTo>
                    <a:pt x="1710817" y="4307433"/>
                  </a:lnTo>
                  <a:lnTo>
                    <a:pt x="342138" y="4307433"/>
                  </a:lnTo>
                  <a:lnTo>
                    <a:pt x="295708" y="4304310"/>
                  </a:lnTo>
                  <a:lnTo>
                    <a:pt x="251177" y="4295211"/>
                  </a:lnTo>
                  <a:lnTo>
                    <a:pt x="208954" y="4280545"/>
                  </a:lnTo>
                  <a:lnTo>
                    <a:pt x="169446" y="4260719"/>
                  </a:lnTo>
                  <a:lnTo>
                    <a:pt x="133059" y="4236140"/>
                  </a:lnTo>
                  <a:lnTo>
                    <a:pt x="100203" y="4207217"/>
                  </a:lnTo>
                  <a:lnTo>
                    <a:pt x="71283" y="4174357"/>
                  </a:lnTo>
                  <a:lnTo>
                    <a:pt x="46707" y="4137968"/>
                  </a:lnTo>
                  <a:lnTo>
                    <a:pt x="26884" y="4098457"/>
                  </a:lnTo>
                  <a:lnTo>
                    <a:pt x="12220" y="4056232"/>
                  </a:lnTo>
                  <a:lnTo>
                    <a:pt x="3122" y="4011700"/>
                  </a:lnTo>
                  <a:lnTo>
                    <a:pt x="0" y="3965270"/>
                  </a:lnTo>
                  <a:lnTo>
                    <a:pt x="0" y="342138"/>
                  </a:lnTo>
                  <a:close/>
                </a:path>
              </a:pathLst>
            </a:custGeom>
            <a:ln w="57149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56956" y="136677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56956" y="1366774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41868" y="145338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5125" y="1978101"/>
            <a:ext cx="1366520" cy="717550"/>
            <a:chOff x="7735125" y="1978101"/>
            <a:chExt cx="1366520" cy="717550"/>
          </a:xfrm>
        </p:grpSpPr>
        <p:sp>
          <p:nvSpPr>
            <p:cNvPr id="32" name="object 32"/>
            <p:cNvSpPr/>
            <p:nvPr/>
          </p:nvSpPr>
          <p:spPr>
            <a:xfrm>
              <a:off x="7739888" y="1982863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1356486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1356486" y="707885"/>
                  </a:lnTo>
                  <a:lnTo>
                    <a:pt x="135648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39888" y="1982863"/>
              <a:ext cx="1356995" cy="708025"/>
            </a:xfrm>
            <a:custGeom>
              <a:avLst/>
              <a:gdLst/>
              <a:ahLst/>
              <a:cxnLst/>
              <a:rect l="l" t="t" r="r" b="b"/>
              <a:pathLst>
                <a:path w="1356995" h="708025">
                  <a:moveTo>
                    <a:pt x="0" y="707885"/>
                  </a:moveTo>
                  <a:lnTo>
                    <a:pt x="1356486" y="707885"/>
                  </a:lnTo>
                  <a:lnTo>
                    <a:pt x="1356486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24343" y="2006345"/>
            <a:ext cx="1189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00246C"/>
                </a:solidFill>
                <a:latin typeface="Calibri"/>
                <a:cs typeface="Calibri"/>
              </a:rPr>
              <a:t>DECISION-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56931" y="2310841"/>
            <a:ext cx="92519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MAKING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57058" y="2910408"/>
            <a:ext cx="1913255" cy="2870835"/>
            <a:chOff x="7457058" y="2910408"/>
            <a:chExt cx="1913255" cy="2870835"/>
          </a:xfrm>
        </p:grpSpPr>
        <p:sp>
          <p:nvSpPr>
            <p:cNvPr id="37" name="object 37"/>
            <p:cNvSpPr/>
            <p:nvPr/>
          </p:nvSpPr>
          <p:spPr>
            <a:xfrm>
              <a:off x="7463408" y="2916758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1900047" y="0"/>
                  </a:moveTo>
                  <a:lnTo>
                    <a:pt x="0" y="0"/>
                  </a:lnTo>
                  <a:lnTo>
                    <a:pt x="0" y="2857627"/>
                  </a:lnTo>
                  <a:lnTo>
                    <a:pt x="1900047" y="2857627"/>
                  </a:lnTo>
                  <a:lnTo>
                    <a:pt x="190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63408" y="2916758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0" y="2857627"/>
                  </a:moveTo>
                  <a:lnTo>
                    <a:pt x="1900047" y="2857627"/>
                  </a:lnTo>
                  <a:lnTo>
                    <a:pt x="1900047" y="0"/>
                  </a:lnTo>
                  <a:lnTo>
                    <a:pt x="0" y="0"/>
                  </a:lnTo>
                  <a:lnTo>
                    <a:pt x="0" y="2857627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63408" y="2916758"/>
            <a:ext cx="1900555" cy="28581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1620" indent="-169545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endParaRPr sz="1800" dirty="0">
              <a:latin typeface="Calibri"/>
              <a:cs typeface="Calibri"/>
            </a:endParaRPr>
          </a:p>
          <a:p>
            <a:pPr marL="262890" marR="533400" indent="-17081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Credibility Assessment</a:t>
            </a:r>
            <a:endParaRPr sz="1800" dirty="0">
              <a:latin typeface="Calibri"/>
              <a:cs typeface="Calibri"/>
            </a:endParaRPr>
          </a:p>
          <a:p>
            <a:pPr marL="262890" marR="276860" indent="-17081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 </a:t>
            </a: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  <a:p>
            <a:pPr marL="262255" indent="-170180">
              <a:lnSpc>
                <a:spcPct val="100000"/>
              </a:lnSpc>
              <a:buFont typeface="Wingdings"/>
              <a:buChar char=""/>
              <a:tabLst>
                <a:tab pos="262255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Sanctions</a:t>
            </a:r>
            <a:endParaRPr sz="1800" dirty="0">
              <a:latin typeface="Calibri"/>
              <a:cs typeface="Calibri"/>
            </a:endParaRPr>
          </a:p>
          <a:p>
            <a:pPr marL="261620" indent="-169545">
              <a:lnSpc>
                <a:spcPct val="100000"/>
              </a:lnSpc>
              <a:buFont typeface="Wingdings"/>
              <a:buChar char=""/>
              <a:tabLst>
                <a:tab pos="26162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Remedies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7743" y="1364741"/>
            <a:ext cx="2110105" cy="4615180"/>
            <a:chOff x="9627743" y="1364741"/>
            <a:chExt cx="2110105" cy="4615180"/>
          </a:xfrm>
        </p:grpSpPr>
        <p:sp>
          <p:nvSpPr>
            <p:cNvPr id="41" name="object 41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1710817" y="0"/>
                  </a:moveTo>
                  <a:lnTo>
                    <a:pt x="342138" y="0"/>
                  </a:lnTo>
                  <a:lnTo>
                    <a:pt x="295708" y="3122"/>
                  </a:lnTo>
                  <a:lnTo>
                    <a:pt x="251177" y="12220"/>
                  </a:lnTo>
                  <a:lnTo>
                    <a:pt x="208954" y="26884"/>
                  </a:lnTo>
                  <a:lnTo>
                    <a:pt x="169446" y="46707"/>
                  </a:lnTo>
                  <a:lnTo>
                    <a:pt x="133059" y="71283"/>
                  </a:lnTo>
                  <a:lnTo>
                    <a:pt x="100202" y="100202"/>
                  </a:lnTo>
                  <a:lnTo>
                    <a:pt x="71283" y="133059"/>
                  </a:lnTo>
                  <a:lnTo>
                    <a:pt x="46707" y="169446"/>
                  </a:lnTo>
                  <a:lnTo>
                    <a:pt x="26884" y="208954"/>
                  </a:lnTo>
                  <a:lnTo>
                    <a:pt x="12220" y="251177"/>
                  </a:lnTo>
                  <a:lnTo>
                    <a:pt x="3122" y="295708"/>
                  </a:lnTo>
                  <a:lnTo>
                    <a:pt x="0" y="342138"/>
                  </a:lnTo>
                  <a:lnTo>
                    <a:pt x="0" y="3965346"/>
                  </a:lnTo>
                  <a:lnTo>
                    <a:pt x="3122" y="4011776"/>
                  </a:lnTo>
                  <a:lnTo>
                    <a:pt x="12220" y="4056308"/>
                  </a:lnTo>
                  <a:lnTo>
                    <a:pt x="26884" y="4098533"/>
                  </a:lnTo>
                  <a:lnTo>
                    <a:pt x="46707" y="4138044"/>
                  </a:lnTo>
                  <a:lnTo>
                    <a:pt x="71283" y="4174434"/>
                  </a:lnTo>
                  <a:lnTo>
                    <a:pt x="100203" y="4207294"/>
                  </a:lnTo>
                  <a:lnTo>
                    <a:pt x="133059" y="4236217"/>
                  </a:lnTo>
                  <a:lnTo>
                    <a:pt x="169446" y="4260795"/>
                  </a:lnTo>
                  <a:lnTo>
                    <a:pt x="208954" y="4280621"/>
                  </a:lnTo>
                  <a:lnTo>
                    <a:pt x="251177" y="4295287"/>
                  </a:lnTo>
                  <a:lnTo>
                    <a:pt x="295708" y="4304386"/>
                  </a:lnTo>
                  <a:lnTo>
                    <a:pt x="342138" y="4307509"/>
                  </a:lnTo>
                  <a:lnTo>
                    <a:pt x="1710817" y="4307509"/>
                  </a:lnTo>
                  <a:lnTo>
                    <a:pt x="1757220" y="4304386"/>
                  </a:lnTo>
                  <a:lnTo>
                    <a:pt x="1801733" y="4295287"/>
                  </a:lnTo>
                  <a:lnTo>
                    <a:pt x="1843946" y="4280621"/>
                  </a:lnTo>
                  <a:lnTo>
                    <a:pt x="1883452" y="4260795"/>
                  </a:lnTo>
                  <a:lnTo>
                    <a:pt x="1919841" y="4236217"/>
                  </a:lnTo>
                  <a:lnTo>
                    <a:pt x="1952704" y="4207294"/>
                  </a:lnTo>
                  <a:lnTo>
                    <a:pt x="1981633" y="4174434"/>
                  </a:lnTo>
                  <a:lnTo>
                    <a:pt x="2006219" y="4138044"/>
                  </a:lnTo>
                  <a:lnTo>
                    <a:pt x="2026052" y="4098533"/>
                  </a:lnTo>
                  <a:lnTo>
                    <a:pt x="2040725" y="4056308"/>
                  </a:lnTo>
                  <a:lnTo>
                    <a:pt x="2049829" y="4011776"/>
                  </a:lnTo>
                  <a:lnTo>
                    <a:pt x="2052955" y="3965346"/>
                  </a:lnTo>
                  <a:lnTo>
                    <a:pt x="2052955" y="342138"/>
                  </a:lnTo>
                  <a:lnTo>
                    <a:pt x="2049829" y="295708"/>
                  </a:lnTo>
                  <a:lnTo>
                    <a:pt x="2040725" y="251177"/>
                  </a:lnTo>
                  <a:lnTo>
                    <a:pt x="2026052" y="208954"/>
                  </a:lnTo>
                  <a:lnTo>
                    <a:pt x="2006219" y="169446"/>
                  </a:lnTo>
                  <a:lnTo>
                    <a:pt x="1981633" y="133059"/>
                  </a:lnTo>
                  <a:lnTo>
                    <a:pt x="1952704" y="100202"/>
                  </a:lnTo>
                  <a:lnTo>
                    <a:pt x="1919841" y="71283"/>
                  </a:lnTo>
                  <a:lnTo>
                    <a:pt x="1883452" y="46707"/>
                  </a:lnTo>
                  <a:lnTo>
                    <a:pt x="1843946" y="26884"/>
                  </a:lnTo>
                  <a:lnTo>
                    <a:pt x="1801733" y="12220"/>
                  </a:lnTo>
                  <a:lnTo>
                    <a:pt x="1757220" y="3122"/>
                  </a:lnTo>
                  <a:lnTo>
                    <a:pt x="171081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56318" y="1643379"/>
              <a:ext cx="2052955" cy="4307840"/>
            </a:xfrm>
            <a:custGeom>
              <a:avLst/>
              <a:gdLst/>
              <a:ahLst/>
              <a:cxnLst/>
              <a:rect l="l" t="t" r="r" b="b"/>
              <a:pathLst>
                <a:path w="2052954" h="4307840">
                  <a:moveTo>
                    <a:pt x="0" y="342138"/>
                  </a:moveTo>
                  <a:lnTo>
                    <a:pt x="3122" y="295708"/>
                  </a:lnTo>
                  <a:lnTo>
                    <a:pt x="12220" y="251177"/>
                  </a:lnTo>
                  <a:lnTo>
                    <a:pt x="26884" y="208954"/>
                  </a:lnTo>
                  <a:lnTo>
                    <a:pt x="46707" y="169446"/>
                  </a:lnTo>
                  <a:lnTo>
                    <a:pt x="71283" y="133059"/>
                  </a:lnTo>
                  <a:lnTo>
                    <a:pt x="100202" y="100202"/>
                  </a:lnTo>
                  <a:lnTo>
                    <a:pt x="133059" y="71283"/>
                  </a:lnTo>
                  <a:lnTo>
                    <a:pt x="169446" y="46707"/>
                  </a:lnTo>
                  <a:lnTo>
                    <a:pt x="208954" y="26884"/>
                  </a:lnTo>
                  <a:lnTo>
                    <a:pt x="251177" y="12220"/>
                  </a:lnTo>
                  <a:lnTo>
                    <a:pt x="295708" y="3122"/>
                  </a:lnTo>
                  <a:lnTo>
                    <a:pt x="342138" y="0"/>
                  </a:lnTo>
                  <a:lnTo>
                    <a:pt x="1710817" y="0"/>
                  </a:lnTo>
                  <a:lnTo>
                    <a:pt x="1757220" y="3122"/>
                  </a:lnTo>
                  <a:lnTo>
                    <a:pt x="1801733" y="12220"/>
                  </a:lnTo>
                  <a:lnTo>
                    <a:pt x="1843946" y="26884"/>
                  </a:lnTo>
                  <a:lnTo>
                    <a:pt x="1883452" y="46707"/>
                  </a:lnTo>
                  <a:lnTo>
                    <a:pt x="1919841" y="71283"/>
                  </a:lnTo>
                  <a:lnTo>
                    <a:pt x="1952704" y="100202"/>
                  </a:lnTo>
                  <a:lnTo>
                    <a:pt x="1981633" y="133059"/>
                  </a:lnTo>
                  <a:lnTo>
                    <a:pt x="2006219" y="169446"/>
                  </a:lnTo>
                  <a:lnTo>
                    <a:pt x="2026052" y="208954"/>
                  </a:lnTo>
                  <a:lnTo>
                    <a:pt x="2040725" y="251177"/>
                  </a:lnTo>
                  <a:lnTo>
                    <a:pt x="2049829" y="295708"/>
                  </a:lnTo>
                  <a:lnTo>
                    <a:pt x="2052955" y="342138"/>
                  </a:lnTo>
                  <a:lnTo>
                    <a:pt x="2052955" y="3965346"/>
                  </a:lnTo>
                  <a:lnTo>
                    <a:pt x="2049829" y="4011776"/>
                  </a:lnTo>
                  <a:lnTo>
                    <a:pt x="2040725" y="4056308"/>
                  </a:lnTo>
                  <a:lnTo>
                    <a:pt x="2026052" y="4098533"/>
                  </a:lnTo>
                  <a:lnTo>
                    <a:pt x="2006219" y="4138044"/>
                  </a:lnTo>
                  <a:lnTo>
                    <a:pt x="1981633" y="4174434"/>
                  </a:lnTo>
                  <a:lnTo>
                    <a:pt x="1952704" y="4207294"/>
                  </a:lnTo>
                  <a:lnTo>
                    <a:pt x="1919841" y="4236217"/>
                  </a:lnTo>
                  <a:lnTo>
                    <a:pt x="1883452" y="4260795"/>
                  </a:lnTo>
                  <a:lnTo>
                    <a:pt x="1843946" y="4280621"/>
                  </a:lnTo>
                  <a:lnTo>
                    <a:pt x="1801733" y="4295287"/>
                  </a:lnTo>
                  <a:lnTo>
                    <a:pt x="1757220" y="4304386"/>
                  </a:lnTo>
                  <a:lnTo>
                    <a:pt x="1710817" y="4307509"/>
                  </a:lnTo>
                  <a:lnTo>
                    <a:pt x="342138" y="4307509"/>
                  </a:lnTo>
                  <a:lnTo>
                    <a:pt x="295708" y="4304386"/>
                  </a:lnTo>
                  <a:lnTo>
                    <a:pt x="251177" y="4295287"/>
                  </a:lnTo>
                  <a:lnTo>
                    <a:pt x="208954" y="4280621"/>
                  </a:lnTo>
                  <a:lnTo>
                    <a:pt x="169446" y="4260795"/>
                  </a:lnTo>
                  <a:lnTo>
                    <a:pt x="133059" y="4236217"/>
                  </a:lnTo>
                  <a:lnTo>
                    <a:pt x="100203" y="4207294"/>
                  </a:lnTo>
                  <a:lnTo>
                    <a:pt x="71283" y="4174434"/>
                  </a:lnTo>
                  <a:lnTo>
                    <a:pt x="46707" y="4138044"/>
                  </a:lnTo>
                  <a:lnTo>
                    <a:pt x="26884" y="4098533"/>
                  </a:lnTo>
                  <a:lnTo>
                    <a:pt x="12220" y="4056308"/>
                  </a:lnTo>
                  <a:lnTo>
                    <a:pt x="3122" y="4011776"/>
                  </a:lnTo>
                  <a:lnTo>
                    <a:pt x="0" y="3965346"/>
                  </a:lnTo>
                  <a:lnTo>
                    <a:pt x="0" y="342138"/>
                  </a:lnTo>
                  <a:close/>
                </a:path>
              </a:pathLst>
            </a:custGeom>
            <a:ln w="5715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258064" y="0"/>
                  </a:moveTo>
                  <a:lnTo>
                    <a:pt x="211684" y="4026"/>
                  </a:lnTo>
                  <a:lnTo>
                    <a:pt x="168029" y="15635"/>
                  </a:lnTo>
                  <a:lnTo>
                    <a:pt x="127827" y="34120"/>
                  </a:lnTo>
                  <a:lnTo>
                    <a:pt x="91809" y="58777"/>
                  </a:lnTo>
                  <a:lnTo>
                    <a:pt x="60703" y="88900"/>
                  </a:lnTo>
                  <a:lnTo>
                    <a:pt x="35240" y="123782"/>
                  </a:lnTo>
                  <a:lnTo>
                    <a:pt x="16148" y="162719"/>
                  </a:lnTo>
                  <a:lnTo>
                    <a:pt x="4158" y="205006"/>
                  </a:lnTo>
                  <a:lnTo>
                    <a:pt x="0" y="249936"/>
                  </a:lnTo>
                  <a:lnTo>
                    <a:pt x="4158" y="294865"/>
                  </a:lnTo>
                  <a:lnTo>
                    <a:pt x="16148" y="337152"/>
                  </a:lnTo>
                  <a:lnTo>
                    <a:pt x="35240" y="376089"/>
                  </a:lnTo>
                  <a:lnTo>
                    <a:pt x="60703" y="410972"/>
                  </a:lnTo>
                  <a:lnTo>
                    <a:pt x="91809" y="441094"/>
                  </a:lnTo>
                  <a:lnTo>
                    <a:pt x="127827" y="465751"/>
                  </a:lnTo>
                  <a:lnTo>
                    <a:pt x="168029" y="484236"/>
                  </a:lnTo>
                  <a:lnTo>
                    <a:pt x="211684" y="495845"/>
                  </a:lnTo>
                  <a:lnTo>
                    <a:pt x="258064" y="499872"/>
                  </a:lnTo>
                  <a:lnTo>
                    <a:pt x="304481" y="495845"/>
                  </a:lnTo>
                  <a:lnTo>
                    <a:pt x="348165" y="484236"/>
                  </a:lnTo>
                  <a:lnTo>
                    <a:pt x="388389" y="465751"/>
                  </a:lnTo>
                  <a:lnTo>
                    <a:pt x="424423" y="441094"/>
                  </a:lnTo>
                  <a:lnTo>
                    <a:pt x="455540" y="410972"/>
                  </a:lnTo>
                  <a:lnTo>
                    <a:pt x="481010" y="376089"/>
                  </a:lnTo>
                  <a:lnTo>
                    <a:pt x="500104" y="337152"/>
                  </a:lnTo>
                  <a:lnTo>
                    <a:pt x="512096" y="294865"/>
                  </a:lnTo>
                  <a:lnTo>
                    <a:pt x="516255" y="249936"/>
                  </a:lnTo>
                  <a:lnTo>
                    <a:pt x="512096" y="205006"/>
                  </a:lnTo>
                  <a:lnTo>
                    <a:pt x="500104" y="162719"/>
                  </a:lnTo>
                  <a:lnTo>
                    <a:pt x="481010" y="123782"/>
                  </a:lnTo>
                  <a:lnTo>
                    <a:pt x="455540" y="88900"/>
                  </a:lnTo>
                  <a:lnTo>
                    <a:pt x="424423" y="58777"/>
                  </a:lnTo>
                  <a:lnTo>
                    <a:pt x="388389" y="34120"/>
                  </a:lnTo>
                  <a:lnTo>
                    <a:pt x="348165" y="15635"/>
                  </a:lnTo>
                  <a:lnTo>
                    <a:pt x="304481" y="4026"/>
                  </a:lnTo>
                  <a:lnTo>
                    <a:pt x="2580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24668" y="1383791"/>
              <a:ext cx="516255" cy="500380"/>
            </a:xfrm>
            <a:custGeom>
              <a:avLst/>
              <a:gdLst/>
              <a:ahLst/>
              <a:cxnLst/>
              <a:rect l="l" t="t" r="r" b="b"/>
              <a:pathLst>
                <a:path w="516254" h="500380">
                  <a:moveTo>
                    <a:pt x="0" y="249936"/>
                  </a:moveTo>
                  <a:lnTo>
                    <a:pt x="4158" y="205006"/>
                  </a:lnTo>
                  <a:lnTo>
                    <a:pt x="16148" y="162719"/>
                  </a:lnTo>
                  <a:lnTo>
                    <a:pt x="35240" y="123782"/>
                  </a:lnTo>
                  <a:lnTo>
                    <a:pt x="60703" y="88900"/>
                  </a:lnTo>
                  <a:lnTo>
                    <a:pt x="91809" y="58777"/>
                  </a:lnTo>
                  <a:lnTo>
                    <a:pt x="127827" y="34120"/>
                  </a:lnTo>
                  <a:lnTo>
                    <a:pt x="168029" y="15635"/>
                  </a:lnTo>
                  <a:lnTo>
                    <a:pt x="211684" y="4026"/>
                  </a:lnTo>
                  <a:lnTo>
                    <a:pt x="258064" y="0"/>
                  </a:lnTo>
                  <a:lnTo>
                    <a:pt x="304481" y="4026"/>
                  </a:lnTo>
                  <a:lnTo>
                    <a:pt x="348165" y="15635"/>
                  </a:lnTo>
                  <a:lnTo>
                    <a:pt x="388389" y="34120"/>
                  </a:lnTo>
                  <a:lnTo>
                    <a:pt x="424423" y="58777"/>
                  </a:lnTo>
                  <a:lnTo>
                    <a:pt x="455540" y="88900"/>
                  </a:lnTo>
                  <a:lnTo>
                    <a:pt x="481010" y="123782"/>
                  </a:lnTo>
                  <a:lnTo>
                    <a:pt x="500104" y="162719"/>
                  </a:lnTo>
                  <a:lnTo>
                    <a:pt x="512096" y="205006"/>
                  </a:lnTo>
                  <a:lnTo>
                    <a:pt x="516255" y="249936"/>
                  </a:lnTo>
                  <a:lnTo>
                    <a:pt x="512096" y="294865"/>
                  </a:lnTo>
                  <a:lnTo>
                    <a:pt x="500104" y="337152"/>
                  </a:lnTo>
                  <a:lnTo>
                    <a:pt x="481010" y="376089"/>
                  </a:lnTo>
                  <a:lnTo>
                    <a:pt x="455540" y="410972"/>
                  </a:lnTo>
                  <a:lnTo>
                    <a:pt x="424423" y="441094"/>
                  </a:lnTo>
                  <a:lnTo>
                    <a:pt x="388389" y="465751"/>
                  </a:lnTo>
                  <a:lnTo>
                    <a:pt x="348165" y="484236"/>
                  </a:lnTo>
                  <a:lnTo>
                    <a:pt x="304481" y="495845"/>
                  </a:lnTo>
                  <a:lnTo>
                    <a:pt x="258064" y="499872"/>
                  </a:lnTo>
                  <a:lnTo>
                    <a:pt x="211684" y="495845"/>
                  </a:lnTo>
                  <a:lnTo>
                    <a:pt x="168029" y="484236"/>
                  </a:lnTo>
                  <a:lnTo>
                    <a:pt x="127827" y="465751"/>
                  </a:lnTo>
                  <a:lnTo>
                    <a:pt x="91809" y="441094"/>
                  </a:lnTo>
                  <a:lnTo>
                    <a:pt x="60703" y="410972"/>
                  </a:lnTo>
                  <a:lnTo>
                    <a:pt x="35240" y="376089"/>
                  </a:lnTo>
                  <a:lnTo>
                    <a:pt x="16148" y="337152"/>
                  </a:lnTo>
                  <a:lnTo>
                    <a:pt x="4158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609833" y="1470405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46C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66286" y="2285873"/>
            <a:ext cx="1061720" cy="410209"/>
            <a:chOff x="10166286" y="2285873"/>
            <a:chExt cx="1061720" cy="410209"/>
          </a:xfrm>
        </p:grpSpPr>
        <p:sp>
          <p:nvSpPr>
            <p:cNvPr id="47" name="object 47"/>
            <p:cNvSpPr/>
            <p:nvPr/>
          </p:nvSpPr>
          <p:spPr>
            <a:xfrm>
              <a:off x="10171048" y="2290635"/>
              <a:ext cx="1052195" cy="400685"/>
            </a:xfrm>
            <a:custGeom>
              <a:avLst/>
              <a:gdLst/>
              <a:ahLst/>
              <a:cxnLst/>
              <a:rect l="l" t="t" r="r" b="b"/>
              <a:pathLst>
                <a:path w="1052195" h="400685">
                  <a:moveTo>
                    <a:pt x="1051890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051890" y="400113"/>
                  </a:lnTo>
                  <a:lnTo>
                    <a:pt x="105189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71048" y="2290635"/>
              <a:ext cx="1052195" cy="400685"/>
            </a:xfrm>
            <a:custGeom>
              <a:avLst/>
              <a:gdLst/>
              <a:ahLst/>
              <a:cxnLst/>
              <a:rect l="l" t="t" r="r" b="b"/>
              <a:pathLst>
                <a:path w="1052195" h="400685">
                  <a:moveTo>
                    <a:pt x="0" y="400113"/>
                  </a:moveTo>
                  <a:lnTo>
                    <a:pt x="1051890" y="400113"/>
                  </a:lnTo>
                  <a:lnTo>
                    <a:pt x="105189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254488" y="2310841"/>
            <a:ext cx="886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24770" y="2927375"/>
            <a:ext cx="1913255" cy="2870835"/>
            <a:chOff x="9724770" y="2927375"/>
            <a:chExt cx="1913255" cy="2870835"/>
          </a:xfrm>
        </p:grpSpPr>
        <p:sp>
          <p:nvSpPr>
            <p:cNvPr id="51" name="object 51"/>
            <p:cNvSpPr/>
            <p:nvPr/>
          </p:nvSpPr>
          <p:spPr>
            <a:xfrm>
              <a:off x="9731120" y="2933725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1900047" y="0"/>
                  </a:moveTo>
                  <a:lnTo>
                    <a:pt x="0" y="0"/>
                  </a:lnTo>
                  <a:lnTo>
                    <a:pt x="0" y="2857627"/>
                  </a:lnTo>
                  <a:lnTo>
                    <a:pt x="1900047" y="2857627"/>
                  </a:lnTo>
                  <a:lnTo>
                    <a:pt x="1900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31120" y="2933725"/>
              <a:ext cx="1900555" cy="2858135"/>
            </a:xfrm>
            <a:custGeom>
              <a:avLst/>
              <a:gdLst/>
              <a:ahLst/>
              <a:cxnLst/>
              <a:rect l="l" t="t" r="r" b="b"/>
              <a:pathLst>
                <a:path w="1900554" h="2858135">
                  <a:moveTo>
                    <a:pt x="0" y="2857627"/>
                  </a:moveTo>
                  <a:lnTo>
                    <a:pt x="1900047" y="2857627"/>
                  </a:lnTo>
                  <a:lnTo>
                    <a:pt x="1900047" y="0"/>
                  </a:lnTo>
                  <a:lnTo>
                    <a:pt x="0" y="0"/>
                  </a:lnTo>
                  <a:lnTo>
                    <a:pt x="0" y="2857627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731120" y="2933725"/>
            <a:ext cx="1900555" cy="28581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2890" indent="-170180">
              <a:lnSpc>
                <a:spcPct val="100000"/>
              </a:lnSpc>
              <a:spcBef>
                <a:spcPts val="254"/>
              </a:spcBef>
              <a:buFont typeface="Wingdings"/>
              <a:buChar char=""/>
              <a:tabLst>
                <a:tab pos="262890" algn="l"/>
              </a:tabLst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Appeal</a:t>
            </a:r>
            <a:r>
              <a:rPr sz="18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Grounds</a:t>
            </a:r>
            <a:endParaRPr sz="1800" dirty="0">
              <a:latin typeface="Calibri"/>
              <a:cs typeface="Calibri"/>
            </a:endParaRPr>
          </a:p>
          <a:p>
            <a:pPr marL="262890" indent="-170180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Determination</a:t>
            </a:r>
            <a:endParaRPr sz="1800" dirty="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8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54" name="object 5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14" dirty="0"/>
              <a:t> </a:t>
            </a:r>
            <a:r>
              <a:rPr spc="170" dirty="0"/>
              <a:t>4:</a:t>
            </a:r>
            <a:r>
              <a:rPr spc="-100" dirty="0"/>
              <a:t> </a:t>
            </a:r>
            <a:r>
              <a:rPr spc="145" dirty="0"/>
              <a:t>Notice</a:t>
            </a:r>
            <a:r>
              <a:rPr spc="-120" dirty="0"/>
              <a:t> </a:t>
            </a:r>
            <a:r>
              <a:rPr spc="150" dirty="0"/>
              <a:t>of</a:t>
            </a:r>
            <a:r>
              <a:rPr spc="-100" dirty="0"/>
              <a:t> </a:t>
            </a:r>
            <a:r>
              <a:rPr spc="200" dirty="0"/>
              <a:t>Investigation</a:t>
            </a:r>
            <a:r>
              <a:rPr spc="-145" dirty="0"/>
              <a:t> </a:t>
            </a:r>
            <a:r>
              <a:rPr spc="155" dirty="0"/>
              <a:t>and Allegations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182860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43815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Allegations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(NOIA)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letter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sent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parties 	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simultaneously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writing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investigation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includes: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Notice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known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details,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such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identities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5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description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provisions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location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about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grievance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procedures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Informal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options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Grievance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14" dirty="0"/>
              <a:t> </a:t>
            </a:r>
            <a:r>
              <a:rPr spc="170" dirty="0"/>
              <a:t>4:</a:t>
            </a:r>
            <a:r>
              <a:rPr spc="-100" dirty="0"/>
              <a:t> </a:t>
            </a:r>
            <a:r>
              <a:rPr spc="145" dirty="0"/>
              <a:t>Notice</a:t>
            </a:r>
            <a:r>
              <a:rPr spc="-120" dirty="0"/>
              <a:t> </a:t>
            </a:r>
            <a:r>
              <a:rPr spc="150" dirty="0"/>
              <a:t>of</a:t>
            </a:r>
            <a:r>
              <a:rPr spc="-100" dirty="0"/>
              <a:t> </a:t>
            </a:r>
            <a:r>
              <a:rPr spc="200" dirty="0"/>
              <a:t>Investigation</a:t>
            </a:r>
            <a:r>
              <a:rPr spc="-145" dirty="0"/>
              <a:t> </a:t>
            </a:r>
            <a:r>
              <a:rPr spc="155" dirty="0"/>
              <a:t>and Allegations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10102215" cy="3714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b="1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also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Presumption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reference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current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procedures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105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statement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permitted</a:t>
            </a:r>
            <a:endParaRPr sz="2400">
              <a:latin typeface="Calibri"/>
              <a:cs typeface="Calibri"/>
            </a:endParaRPr>
          </a:p>
          <a:p>
            <a:pPr marL="240029" marR="14795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Reference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code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provisions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(student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employee)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regarding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consequences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knowingly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providing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false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statements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updated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arise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change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during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Updating</a:t>
            </a:r>
            <a:r>
              <a:rPr spc="-130" dirty="0"/>
              <a:t> </a:t>
            </a:r>
            <a:r>
              <a:rPr spc="160" dirty="0"/>
              <a:t>the</a:t>
            </a:r>
            <a:r>
              <a:rPr spc="-95" dirty="0"/>
              <a:t> </a:t>
            </a:r>
            <a:r>
              <a:rPr spc="-20" dirty="0"/>
              <a:t>NOIA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10140950" cy="4217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need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updated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any of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following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reasons: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Original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deficient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include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potential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violations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specific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provisions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been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violated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accurately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charge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overlapping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provisions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receives</a:t>
            </a:r>
            <a:r>
              <a:rPr sz="2200" spc="1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withdrawn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provision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longer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applies,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based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details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Counter-complaint</a:t>
            </a:r>
            <a:r>
              <a:rPr sz="2200" spc="2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1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initiated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discuss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proposed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changes</a:t>
            </a:r>
            <a:r>
              <a:rPr sz="22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TIXC,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200" spc="1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31520"/>
              <a:ext cx="12192000" cy="127000"/>
            </a:xfrm>
            <a:custGeom>
              <a:avLst/>
              <a:gdLst/>
              <a:ahLst/>
              <a:cxnLst/>
              <a:rect l="l" t="t" r="r" b="b"/>
              <a:pathLst>
                <a:path w="12192000" h="127000">
                  <a:moveTo>
                    <a:pt x="12192000" y="0"/>
                  </a:moveTo>
                  <a:lnTo>
                    <a:pt x="0" y="0"/>
                  </a:lnTo>
                  <a:lnTo>
                    <a:pt x="0" y="126479"/>
                  </a:lnTo>
                  <a:lnTo>
                    <a:pt x="12192000" y="1264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9667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01350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96675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305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4" dirty="0"/>
              <a:t>Case</a:t>
            </a:r>
            <a:r>
              <a:rPr sz="4800" spc="-120" dirty="0"/>
              <a:t> </a:t>
            </a:r>
            <a:r>
              <a:rPr sz="4800" spc="250" dirty="0"/>
              <a:t>Study</a:t>
            </a:r>
            <a:endParaRPr sz="48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Gia</a:t>
            </a:r>
            <a:r>
              <a:rPr spc="-135" dirty="0"/>
              <a:t> </a:t>
            </a:r>
            <a:r>
              <a:rPr spc="180" dirty="0"/>
              <a:t>and</a:t>
            </a:r>
            <a:r>
              <a:rPr spc="-105" dirty="0"/>
              <a:t> </a:t>
            </a:r>
            <a:r>
              <a:rPr spc="285" dirty="0"/>
              <a:t>Johnny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71472"/>
            <a:ext cx="9934575" cy="425958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56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Johnny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were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 both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first-year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students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College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night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they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attended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on-campus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residence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hall</a:t>
            </a:r>
            <a:endParaRPr sz="2200">
              <a:latin typeface="Calibri"/>
              <a:cs typeface="Calibri"/>
            </a:endParaRPr>
          </a:p>
          <a:p>
            <a:pPr marL="240029" marR="5080" indent="-227965">
              <a:lnSpc>
                <a:spcPct val="11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While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pre-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gaming,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drank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two</a:t>
            </a: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three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cups</a:t>
            </a: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wine, two</a:t>
            </a:r>
            <a:r>
              <a:rPr sz="22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three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shots</a:t>
            </a:r>
            <a:r>
              <a:rPr sz="22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tequila,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mixed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drink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containing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Sprite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three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shots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vodka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Johnny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 arrived at</a:t>
            </a: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hour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began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leaving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party,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Johnny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decided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 walk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back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Gia’s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residence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hall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where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engaged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vaginal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penetrative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Midway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through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encounter,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condom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broke,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Johnny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ceased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penetration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Gia</a:t>
            </a:r>
            <a:r>
              <a:rPr spc="-135" dirty="0"/>
              <a:t> </a:t>
            </a:r>
            <a:r>
              <a:rPr spc="180" dirty="0"/>
              <a:t>and</a:t>
            </a:r>
            <a:r>
              <a:rPr spc="-105" dirty="0"/>
              <a:t> </a:t>
            </a:r>
            <a:r>
              <a:rPr spc="285" dirty="0"/>
              <a:t>Johnny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19402"/>
            <a:ext cx="10017125" cy="357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1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Johnny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informed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Gia that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 condom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broke, told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her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 he would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purchase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morning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pill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her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next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morning,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left</a:t>
            </a:r>
            <a:endParaRPr sz="2400">
              <a:latin typeface="Calibri"/>
              <a:cs typeface="Calibri"/>
            </a:endParaRPr>
          </a:p>
          <a:p>
            <a:pPr marL="240029" marR="34925" indent="-227965">
              <a:lnSpc>
                <a:spcPct val="11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later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found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residence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hall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bathroom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floor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 a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student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Resident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Assistant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(RA)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5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helping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back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 her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room,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RA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observed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used condom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Gia’s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trashcan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her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residence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hall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room</a:t>
            </a:r>
            <a:endParaRPr sz="2400">
              <a:latin typeface="Calibri"/>
              <a:cs typeface="Calibri"/>
            </a:endParaRPr>
          </a:p>
          <a:p>
            <a:pPr marL="240029" marR="30670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RA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noted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her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observation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her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report,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which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Hall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Director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forwarded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Gia</a:t>
            </a:r>
            <a:r>
              <a:rPr spc="-135" dirty="0"/>
              <a:t> </a:t>
            </a:r>
            <a:r>
              <a:rPr spc="180" dirty="0"/>
              <a:t>and</a:t>
            </a:r>
            <a:r>
              <a:rPr spc="-105" dirty="0"/>
              <a:t> </a:t>
            </a:r>
            <a:r>
              <a:rPr spc="285" dirty="0"/>
              <a:t>Johnny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19402"/>
            <a:ext cx="9772650" cy="330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402590" indent="-227965">
              <a:lnSpc>
                <a:spcPct val="11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submitted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rape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based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recollection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that 	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Johnny</a:t>
            </a:r>
            <a:r>
              <a:rPr sz="24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refused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condom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Gia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told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she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been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drinking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heavily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couldn’t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remember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parts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night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was also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receipt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RA’s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incident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400">
              <a:latin typeface="Calibri"/>
              <a:cs typeface="Calibri"/>
            </a:endParaRPr>
          </a:p>
          <a:p>
            <a:pPr marL="240029" marR="391160" indent="-227965">
              <a:lnSpc>
                <a:spcPct val="11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However,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wrote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framing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rape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around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condom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did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include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incapacitation-based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rape</a:t>
            </a:r>
            <a:r>
              <a:rPr sz="24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allegation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Gia</a:t>
            </a:r>
            <a:r>
              <a:rPr spc="-135" dirty="0"/>
              <a:t> </a:t>
            </a:r>
            <a:r>
              <a:rPr spc="180" dirty="0"/>
              <a:t>and</a:t>
            </a:r>
            <a:r>
              <a:rPr spc="-105" dirty="0"/>
              <a:t> </a:t>
            </a:r>
            <a:r>
              <a:rPr spc="280" dirty="0"/>
              <a:t>Johnny:</a:t>
            </a:r>
            <a:r>
              <a:rPr spc="-130" dirty="0"/>
              <a:t> </a:t>
            </a:r>
            <a:r>
              <a:rPr spc="165" dirty="0"/>
              <a:t>Discussion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10100945" cy="2159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Questions:</a:t>
            </a:r>
            <a:endParaRPr sz="2400">
              <a:latin typeface="Calibri"/>
              <a:cs typeface="Calibri"/>
            </a:endParaRPr>
          </a:p>
          <a:p>
            <a:pPr marL="240029" marR="563880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evaluation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relevance</a:t>
            </a:r>
            <a:r>
              <a:rPr sz="24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alcohol 	consumption?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Investigator,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how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would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handle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deficiency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scope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NOIA?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41706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4" dirty="0">
                <a:solidFill>
                  <a:srgbClr val="FFFFFF"/>
                </a:solidFill>
              </a:rPr>
              <a:t>Recordkeeping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0" dirty="0"/>
              <a:t>Introduction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25625"/>
            <a:ext cx="10515600" cy="1243330"/>
            <a:chOff x="838200" y="1825625"/>
            <a:chExt cx="10515600" cy="1243330"/>
          </a:xfrm>
        </p:grpSpPr>
        <p:sp>
          <p:nvSpPr>
            <p:cNvPr id="3" name="object 3"/>
            <p:cNvSpPr/>
            <p:nvPr/>
          </p:nvSpPr>
          <p:spPr>
            <a:xfrm>
              <a:off x="838200" y="1825625"/>
              <a:ext cx="10515600" cy="1243330"/>
            </a:xfrm>
            <a:custGeom>
              <a:avLst/>
              <a:gdLst/>
              <a:ahLst/>
              <a:cxnLst/>
              <a:rect l="l" t="t" r="r" b="b"/>
              <a:pathLst>
                <a:path w="10515600" h="1243330">
                  <a:moveTo>
                    <a:pt x="10391267" y="0"/>
                  </a:moveTo>
                  <a:lnTo>
                    <a:pt x="124294" y="0"/>
                  </a:lnTo>
                  <a:lnTo>
                    <a:pt x="75914" y="9765"/>
                  </a:lnTo>
                  <a:lnTo>
                    <a:pt x="36406" y="36401"/>
                  </a:lnTo>
                  <a:lnTo>
                    <a:pt x="9768" y="75920"/>
                  </a:lnTo>
                  <a:lnTo>
                    <a:pt x="0" y="124333"/>
                  </a:lnTo>
                  <a:lnTo>
                    <a:pt x="0" y="1118616"/>
                  </a:lnTo>
                  <a:lnTo>
                    <a:pt x="9768" y="1167028"/>
                  </a:lnTo>
                  <a:lnTo>
                    <a:pt x="36406" y="1206547"/>
                  </a:lnTo>
                  <a:lnTo>
                    <a:pt x="75914" y="1233183"/>
                  </a:lnTo>
                  <a:lnTo>
                    <a:pt x="124294" y="1242949"/>
                  </a:lnTo>
                  <a:lnTo>
                    <a:pt x="10391267" y="1242949"/>
                  </a:lnTo>
                  <a:lnTo>
                    <a:pt x="10439679" y="1233183"/>
                  </a:lnTo>
                  <a:lnTo>
                    <a:pt x="10479198" y="1206547"/>
                  </a:lnTo>
                  <a:lnTo>
                    <a:pt x="10505834" y="1167028"/>
                  </a:lnTo>
                  <a:lnTo>
                    <a:pt x="10515600" y="1118616"/>
                  </a:lnTo>
                  <a:lnTo>
                    <a:pt x="10515600" y="124333"/>
                  </a:lnTo>
                  <a:lnTo>
                    <a:pt x="10505834" y="75920"/>
                  </a:lnTo>
                  <a:lnTo>
                    <a:pt x="10479198" y="36401"/>
                  </a:lnTo>
                  <a:lnTo>
                    <a:pt x="10439679" y="9765"/>
                  </a:lnTo>
                  <a:lnTo>
                    <a:pt x="10391267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7726" y="2151455"/>
              <a:ext cx="478790" cy="567690"/>
            </a:xfrm>
            <a:custGeom>
              <a:avLst/>
              <a:gdLst/>
              <a:ahLst/>
              <a:cxnLst/>
              <a:rect l="l" t="t" r="r" b="b"/>
              <a:pathLst>
                <a:path w="478789" h="567689">
                  <a:moveTo>
                    <a:pt x="173901" y="270725"/>
                  </a:moveTo>
                  <a:lnTo>
                    <a:pt x="171577" y="259219"/>
                  </a:lnTo>
                  <a:lnTo>
                    <a:pt x="165239" y="249821"/>
                  </a:lnTo>
                  <a:lnTo>
                    <a:pt x="155841" y="243471"/>
                  </a:lnTo>
                  <a:lnTo>
                    <a:pt x="144335" y="241147"/>
                  </a:lnTo>
                  <a:lnTo>
                    <a:pt x="132829" y="243471"/>
                  </a:lnTo>
                  <a:lnTo>
                    <a:pt x="123431" y="249821"/>
                  </a:lnTo>
                  <a:lnTo>
                    <a:pt x="117094" y="259219"/>
                  </a:lnTo>
                  <a:lnTo>
                    <a:pt x="114769" y="270725"/>
                  </a:lnTo>
                  <a:lnTo>
                    <a:pt x="117094" y="282232"/>
                  </a:lnTo>
                  <a:lnTo>
                    <a:pt x="123431" y="291642"/>
                  </a:lnTo>
                  <a:lnTo>
                    <a:pt x="132829" y="297992"/>
                  </a:lnTo>
                  <a:lnTo>
                    <a:pt x="144335" y="300316"/>
                  </a:lnTo>
                  <a:lnTo>
                    <a:pt x="155841" y="297992"/>
                  </a:lnTo>
                  <a:lnTo>
                    <a:pt x="165239" y="291642"/>
                  </a:lnTo>
                  <a:lnTo>
                    <a:pt x="171577" y="282232"/>
                  </a:lnTo>
                  <a:lnTo>
                    <a:pt x="173901" y="270725"/>
                  </a:lnTo>
                  <a:close/>
                </a:path>
                <a:path w="478789" h="567689">
                  <a:moveTo>
                    <a:pt x="262623" y="127723"/>
                  </a:moveTo>
                  <a:lnTo>
                    <a:pt x="260273" y="116268"/>
                  </a:lnTo>
                  <a:lnTo>
                    <a:pt x="253911" y="106857"/>
                  </a:lnTo>
                  <a:lnTo>
                    <a:pt x="244500" y="100482"/>
                  </a:lnTo>
                  <a:lnTo>
                    <a:pt x="233045" y="98145"/>
                  </a:lnTo>
                  <a:lnTo>
                    <a:pt x="221589" y="100482"/>
                  </a:lnTo>
                  <a:lnTo>
                    <a:pt x="212191" y="106857"/>
                  </a:lnTo>
                  <a:lnTo>
                    <a:pt x="205816" y="116268"/>
                  </a:lnTo>
                  <a:lnTo>
                    <a:pt x="203479" y="127723"/>
                  </a:lnTo>
                  <a:lnTo>
                    <a:pt x="205816" y="139192"/>
                  </a:lnTo>
                  <a:lnTo>
                    <a:pt x="212191" y="148602"/>
                  </a:lnTo>
                  <a:lnTo>
                    <a:pt x="221589" y="154965"/>
                  </a:lnTo>
                  <a:lnTo>
                    <a:pt x="233045" y="157314"/>
                  </a:lnTo>
                  <a:lnTo>
                    <a:pt x="244500" y="154965"/>
                  </a:lnTo>
                  <a:lnTo>
                    <a:pt x="253911" y="148602"/>
                  </a:lnTo>
                  <a:lnTo>
                    <a:pt x="260273" y="139192"/>
                  </a:lnTo>
                  <a:lnTo>
                    <a:pt x="262623" y="127723"/>
                  </a:lnTo>
                  <a:close/>
                </a:path>
                <a:path w="478789" h="567689">
                  <a:moveTo>
                    <a:pt x="478675" y="325056"/>
                  </a:moveTo>
                  <a:lnTo>
                    <a:pt x="471716" y="306654"/>
                  </a:lnTo>
                  <a:lnTo>
                    <a:pt x="423138" y="222123"/>
                  </a:lnTo>
                  <a:lnTo>
                    <a:pt x="423037" y="217195"/>
                  </a:lnTo>
                  <a:lnTo>
                    <a:pt x="419874" y="172923"/>
                  </a:lnTo>
                  <a:lnTo>
                    <a:pt x="407187" y="129743"/>
                  </a:lnTo>
                  <a:lnTo>
                    <a:pt x="385787" y="90385"/>
                  </a:lnTo>
                  <a:lnTo>
                    <a:pt x="359752" y="60096"/>
                  </a:lnTo>
                  <a:lnTo>
                    <a:pt x="319646" y="28397"/>
                  </a:lnTo>
                  <a:lnTo>
                    <a:pt x="316826" y="27127"/>
                  </a:lnTo>
                  <a:lnTo>
                    <a:pt x="316826" y="116459"/>
                  </a:lnTo>
                  <a:lnTo>
                    <a:pt x="316826" y="137591"/>
                  </a:lnTo>
                  <a:lnTo>
                    <a:pt x="299224" y="146037"/>
                  </a:lnTo>
                  <a:lnTo>
                    <a:pt x="297815" y="151676"/>
                  </a:lnTo>
                  <a:lnTo>
                    <a:pt x="292188" y="161544"/>
                  </a:lnTo>
                  <a:lnTo>
                    <a:pt x="298526" y="179857"/>
                  </a:lnTo>
                  <a:lnTo>
                    <a:pt x="284441" y="193941"/>
                  </a:lnTo>
                  <a:lnTo>
                    <a:pt x="266141" y="187604"/>
                  </a:lnTo>
                  <a:lnTo>
                    <a:pt x="261213" y="190423"/>
                  </a:lnTo>
                  <a:lnTo>
                    <a:pt x="256286" y="192532"/>
                  </a:lnTo>
                  <a:lnTo>
                    <a:pt x="250647" y="193941"/>
                  </a:lnTo>
                  <a:lnTo>
                    <a:pt x="242201" y="210845"/>
                  </a:lnTo>
                  <a:lnTo>
                    <a:pt x="228828" y="210845"/>
                  </a:lnTo>
                  <a:lnTo>
                    <a:pt x="228828" y="259461"/>
                  </a:lnTo>
                  <a:lnTo>
                    <a:pt x="228168" y="279184"/>
                  </a:lnTo>
                  <a:lnTo>
                    <a:pt x="228117" y="280593"/>
                  </a:lnTo>
                  <a:lnTo>
                    <a:pt x="210515" y="289039"/>
                  </a:lnTo>
                  <a:lnTo>
                    <a:pt x="209105" y="294678"/>
                  </a:lnTo>
                  <a:lnTo>
                    <a:pt x="206997" y="299605"/>
                  </a:lnTo>
                  <a:lnTo>
                    <a:pt x="204177" y="304546"/>
                  </a:lnTo>
                  <a:lnTo>
                    <a:pt x="209816" y="322859"/>
                  </a:lnTo>
                  <a:lnTo>
                    <a:pt x="195732" y="336943"/>
                  </a:lnTo>
                  <a:lnTo>
                    <a:pt x="177431" y="330606"/>
                  </a:lnTo>
                  <a:lnTo>
                    <a:pt x="172504" y="333425"/>
                  </a:lnTo>
                  <a:lnTo>
                    <a:pt x="167576" y="335534"/>
                  </a:lnTo>
                  <a:lnTo>
                    <a:pt x="161937" y="336943"/>
                  </a:lnTo>
                  <a:lnTo>
                    <a:pt x="154190" y="353847"/>
                  </a:lnTo>
                  <a:lnTo>
                    <a:pt x="134480" y="353847"/>
                  </a:lnTo>
                  <a:lnTo>
                    <a:pt x="126034" y="336245"/>
                  </a:lnTo>
                  <a:lnTo>
                    <a:pt x="123215" y="335534"/>
                  </a:lnTo>
                  <a:lnTo>
                    <a:pt x="120396" y="334835"/>
                  </a:lnTo>
                  <a:lnTo>
                    <a:pt x="115468" y="332714"/>
                  </a:lnTo>
                  <a:lnTo>
                    <a:pt x="110540" y="329907"/>
                  </a:lnTo>
                  <a:lnTo>
                    <a:pt x="92240" y="335534"/>
                  </a:lnTo>
                  <a:lnTo>
                    <a:pt x="78155" y="321449"/>
                  </a:lnTo>
                  <a:lnTo>
                    <a:pt x="84493" y="303136"/>
                  </a:lnTo>
                  <a:lnTo>
                    <a:pt x="81673" y="298208"/>
                  </a:lnTo>
                  <a:lnTo>
                    <a:pt x="79565" y="293268"/>
                  </a:lnTo>
                  <a:lnTo>
                    <a:pt x="78155" y="287629"/>
                  </a:lnTo>
                  <a:lnTo>
                    <a:pt x="60553" y="279184"/>
                  </a:lnTo>
                  <a:lnTo>
                    <a:pt x="60553" y="259461"/>
                  </a:lnTo>
                  <a:lnTo>
                    <a:pt x="78155" y="251002"/>
                  </a:lnTo>
                  <a:lnTo>
                    <a:pt x="79565" y="245364"/>
                  </a:lnTo>
                  <a:lnTo>
                    <a:pt x="81673" y="240436"/>
                  </a:lnTo>
                  <a:lnTo>
                    <a:pt x="84493" y="235508"/>
                  </a:lnTo>
                  <a:lnTo>
                    <a:pt x="78155" y="217195"/>
                  </a:lnTo>
                  <a:lnTo>
                    <a:pt x="92240" y="203098"/>
                  </a:lnTo>
                  <a:lnTo>
                    <a:pt x="110540" y="209448"/>
                  </a:lnTo>
                  <a:lnTo>
                    <a:pt x="115468" y="206629"/>
                  </a:lnTo>
                  <a:lnTo>
                    <a:pt x="120396" y="204508"/>
                  </a:lnTo>
                  <a:lnTo>
                    <a:pt x="126034" y="203098"/>
                  </a:lnTo>
                  <a:lnTo>
                    <a:pt x="134480" y="185496"/>
                  </a:lnTo>
                  <a:lnTo>
                    <a:pt x="154901" y="185496"/>
                  </a:lnTo>
                  <a:lnTo>
                    <a:pt x="163347" y="203098"/>
                  </a:lnTo>
                  <a:lnTo>
                    <a:pt x="168973" y="204508"/>
                  </a:lnTo>
                  <a:lnTo>
                    <a:pt x="173901" y="206629"/>
                  </a:lnTo>
                  <a:lnTo>
                    <a:pt x="178841" y="209448"/>
                  </a:lnTo>
                  <a:lnTo>
                    <a:pt x="197142" y="203098"/>
                  </a:lnTo>
                  <a:lnTo>
                    <a:pt x="211226" y="217195"/>
                  </a:lnTo>
                  <a:lnTo>
                    <a:pt x="204889" y="235508"/>
                  </a:lnTo>
                  <a:lnTo>
                    <a:pt x="207695" y="240436"/>
                  </a:lnTo>
                  <a:lnTo>
                    <a:pt x="209816" y="245364"/>
                  </a:lnTo>
                  <a:lnTo>
                    <a:pt x="211226" y="251002"/>
                  </a:lnTo>
                  <a:lnTo>
                    <a:pt x="228828" y="259461"/>
                  </a:lnTo>
                  <a:lnTo>
                    <a:pt x="228828" y="210845"/>
                  </a:lnTo>
                  <a:lnTo>
                    <a:pt x="222491" y="210845"/>
                  </a:lnTo>
                  <a:lnTo>
                    <a:pt x="218770" y="203098"/>
                  </a:lnTo>
                  <a:lnTo>
                    <a:pt x="214033" y="193243"/>
                  </a:lnTo>
                  <a:lnTo>
                    <a:pt x="208407" y="191833"/>
                  </a:lnTo>
                  <a:lnTo>
                    <a:pt x="203479" y="189712"/>
                  </a:lnTo>
                  <a:lnTo>
                    <a:pt x="198551" y="186905"/>
                  </a:lnTo>
                  <a:lnTo>
                    <a:pt x="180238" y="193243"/>
                  </a:lnTo>
                  <a:lnTo>
                    <a:pt x="172504" y="185496"/>
                  </a:lnTo>
                  <a:lnTo>
                    <a:pt x="166166" y="179146"/>
                  </a:lnTo>
                  <a:lnTo>
                    <a:pt x="172504" y="160832"/>
                  </a:lnTo>
                  <a:lnTo>
                    <a:pt x="169684" y="155905"/>
                  </a:lnTo>
                  <a:lnTo>
                    <a:pt x="167576" y="150977"/>
                  </a:lnTo>
                  <a:lnTo>
                    <a:pt x="166166" y="145338"/>
                  </a:lnTo>
                  <a:lnTo>
                    <a:pt x="148564" y="136880"/>
                  </a:lnTo>
                  <a:lnTo>
                    <a:pt x="148564" y="117157"/>
                  </a:lnTo>
                  <a:lnTo>
                    <a:pt x="166166" y="108712"/>
                  </a:lnTo>
                  <a:lnTo>
                    <a:pt x="167576" y="103073"/>
                  </a:lnTo>
                  <a:lnTo>
                    <a:pt x="169684" y="98145"/>
                  </a:lnTo>
                  <a:lnTo>
                    <a:pt x="172504" y="93205"/>
                  </a:lnTo>
                  <a:lnTo>
                    <a:pt x="166865" y="74891"/>
                  </a:lnTo>
                  <a:lnTo>
                    <a:pt x="180949" y="60807"/>
                  </a:lnTo>
                  <a:lnTo>
                    <a:pt x="199250" y="67144"/>
                  </a:lnTo>
                  <a:lnTo>
                    <a:pt x="204177" y="64325"/>
                  </a:lnTo>
                  <a:lnTo>
                    <a:pt x="209105" y="62217"/>
                  </a:lnTo>
                  <a:lnTo>
                    <a:pt x="214744" y="60807"/>
                  </a:lnTo>
                  <a:lnTo>
                    <a:pt x="223189" y="43192"/>
                  </a:lnTo>
                  <a:lnTo>
                    <a:pt x="242900" y="43192"/>
                  </a:lnTo>
                  <a:lnTo>
                    <a:pt x="251358" y="60096"/>
                  </a:lnTo>
                  <a:lnTo>
                    <a:pt x="256984" y="61506"/>
                  </a:lnTo>
                  <a:lnTo>
                    <a:pt x="261912" y="63627"/>
                  </a:lnTo>
                  <a:lnTo>
                    <a:pt x="266839" y="66446"/>
                  </a:lnTo>
                  <a:lnTo>
                    <a:pt x="285153" y="60096"/>
                  </a:lnTo>
                  <a:lnTo>
                    <a:pt x="299224" y="74193"/>
                  </a:lnTo>
                  <a:lnTo>
                    <a:pt x="292887" y="92506"/>
                  </a:lnTo>
                  <a:lnTo>
                    <a:pt x="295706" y="97434"/>
                  </a:lnTo>
                  <a:lnTo>
                    <a:pt x="297815" y="102362"/>
                  </a:lnTo>
                  <a:lnTo>
                    <a:pt x="299224" y="108000"/>
                  </a:lnTo>
                  <a:lnTo>
                    <a:pt x="316826" y="116459"/>
                  </a:lnTo>
                  <a:lnTo>
                    <a:pt x="316826" y="27127"/>
                  </a:lnTo>
                  <a:lnTo>
                    <a:pt x="277901" y="9461"/>
                  </a:lnTo>
                  <a:lnTo>
                    <a:pt x="233934" y="0"/>
                  </a:lnTo>
                  <a:lnTo>
                    <a:pt x="189217" y="0"/>
                  </a:lnTo>
                  <a:lnTo>
                    <a:pt x="145237" y="9461"/>
                  </a:lnTo>
                  <a:lnTo>
                    <a:pt x="103505" y="28397"/>
                  </a:lnTo>
                  <a:lnTo>
                    <a:pt x="66789" y="55892"/>
                  </a:lnTo>
                  <a:lnTo>
                    <a:pt x="37363" y="90081"/>
                  </a:lnTo>
                  <a:lnTo>
                    <a:pt x="15951" y="129540"/>
                  </a:lnTo>
                  <a:lnTo>
                    <a:pt x="3263" y="172923"/>
                  </a:lnTo>
                  <a:lnTo>
                    <a:pt x="101" y="217195"/>
                  </a:lnTo>
                  <a:lnTo>
                    <a:pt x="0" y="218605"/>
                  </a:lnTo>
                  <a:lnTo>
                    <a:pt x="5562" y="267728"/>
                  </a:lnTo>
                  <a:lnTo>
                    <a:pt x="21742" y="313613"/>
                  </a:lnTo>
                  <a:lnTo>
                    <a:pt x="47828" y="354609"/>
                  </a:lnTo>
                  <a:lnTo>
                    <a:pt x="83083" y="389077"/>
                  </a:lnTo>
                  <a:lnTo>
                    <a:pt x="83083" y="567296"/>
                  </a:lnTo>
                  <a:lnTo>
                    <a:pt x="305562" y="567296"/>
                  </a:lnTo>
                  <a:lnTo>
                    <a:pt x="305562" y="482765"/>
                  </a:lnTo>
                  <a:lnTo>
                    <a:pt x="340067" y="482765"/>
                  </a:lnTo>
                  <a:lnTo>
                    <a:pt x="386600" y="468503"/>
                  </a:lnTo>
                  <a:lnTo>
                    <a:pt x="416979" y="430555"/>
                  </a:lnTo>
                  <a:lnTo>
                    <a:pt x="423138" y="398233"/>
                  </a:lnTo>
                  <a:lnTo>
                    <a:pt x="423138" y="355968"/>
                  </a:lnTo>
                  <a:lnTo>
                    <a:pt x="454126" y="355968"/>
                  </a:lnTo>
                  <a:lnTo>
                    <a:pt x="459625" y="353847"/>
                  </a:lnTo>
                  <a:lnTo>
                    <a:pt x="466966" y="351040"/>
                  </a:lnTo>
                  <a:lnTo>
                    <a:pt x="476123" y="340296"/>
                  </a:lnTo>
                  <a:lnTo>
                    <a:pt x="476681" y="336943"/>
                  </a:lnTo>
                  <a:lnTo>
                    <a:pt x="478675" y="325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93060" y="2107438"/>
            <a:ext cx="8032115" cy="6311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360"/>
              </a:lnSpc>
              <a:spcBef>
                <a:spcPts val="21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focuses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necessary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investigate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sexual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harassment,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violence,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sex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discrimination</a:t>
            </a: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allegations.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3422396"/>
            <a:ext cx="10515600" cy="1243330"/>
            <a:chOff x="838200" y="3422396"/>
            <a:chExt cx="10515600" cy="1243330"/>
          </a:xfrm>
        </p:grpSpPr>
        <p:sp>
          <p:nvSpPr>
            <p:cNvPr id="7" name="object 7"/>
            <p:cNvSpPr/>
            <p:nvPr/>
          </p:nvSpPr>
          <p:spPr>
            <a:xfrm>
              <a:off x="838200" y="3422396"/>
              <a:ext cx="10515600" cy="1243330"/>
            </a:xfrm>
            <a:custGeom>
              <a:avLst/>
              <a:gdLst/>
              <a:ahLst/>
              <a:cxnLst/>
              <a:rect l="l" t="t" r="r" b="b"/>
              <a:pathLst>
                <a:path w="10515600" h="1243329">
                  <a:moveTo>
                    <a:pt x="10391267" y="0"/>
                  </a:moveTo>
                  <a:lnTo>
                    <a:pt x="124294" y="0"/>
                  </a:lnTo>
                  <a:lnTo>
                    <a:pt x="75914" y="9763"/>
                  </a:lnTo>
                  <a:lnTo>
                    <a:pt x="36406" y="36385"/>
                  </a:lnTo>
                  <a:lnTo>
                    <a:pt x="9768" y="75866"/>
                  </a:lnTo>
                  <a:lnTo>
                    <a:pt x="0" y="124205"/>
                  </a:lnTo>
                  <a:lnTo>
                    <a:pt x="0" y="1118615"/>
                  </a:lnTo>
                  <a:lnTo>
                    <a:pt x="9768" y="1167028"/>
                  </a:lnTo>
                  <a:lnTo>
                    <a:pt x="36406" y="1206547"/>
                  </a:lnTo>
                  <a:lnTo>
                    <a:pt x="75914" y="1233183"/>
                  </a:lnTo>
                  <a:lnTo>
                    <a:pt x="124294" y="1242948"/>
                  </a:lnTo>
                  <a:lnTo>
                    <a:pt x="10391267" y="1242948"/>
                  </a:lnTo>
                  <a:lnTo>
                    <a:pt x="10439679" y="1233183"/>
                  </a:lnTo>
                  <a:lnTo>
                    <a:pt x="10479198" y="1206547"/>
                  </a:lnTo>
                  <a:lnTo>
                    <a:pt x="10505834" y="1167028"/>
                  </a:lnTo>
                  <a:lnTo>
                    <a:pt x="10515600" y="1118615"/>
                  </a:lnTo>
                  <a:lnTo>
                    <a:pt x="10515600" y="124205"/>
                  </a:lnTo>
                  <a:lnTo>
                    <a:pt x="10505834" y="75866"/>
                  </a:lnTo>
                  <a:lnTo>
                    <a:pt x="10479198" y="36385"/>
                  </a:lnTo>
                  <a:lnTo>
                    <a:pt x="10439679" y="9763"/>
                  </a:lnTo>
                  <a:lnTo>
                    <a:pt x="10391267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8859" y="3721239"/>
              <a:ext cx="436880" cy="563245"/>
            </a:xfrm>
            <a:custGeom>
              <a:avLst/>
              <a:gdLst/>
              <a:ahLst/>
              <a:cxnLst/>
              <a:rect l="l" t="t" r="r" b="b"/>
              <a:pathLst>
                <a:path w="436880" h="563245">
                  <a:moveTo>
                    <a:pt x="352018" y="443458"/>
                  </a:moveTo>
                  <a:lnTo>
                    <a:pt x="232333" y="443458"/>
                  </a:lnTo>
                  <a:lnTo>
                    <a:pt x="232333" y="471627"/>
                  </a:lnTo>
                  <a:lnTo>
                    <a:pt x="352018" y="471627"/>
                  </a:lnTo>
                  <a:lnTo>
                    <a:pt x="352018" y="443458"/>
                  </a:lnTo>
                  <a:close/>
                </a:path>
                <a:path w="436880" h="563245">
                  <a:moveTo>
                    <a:pt x="352018" y="330746"/>
                  </a:moveTo>
                  <a:lnTo>
                    <a:pt x="232333" y="330746"/>
                  </a:lnTo>
                  <a:lnTo>
                    <a:pt x="232333" y="358914"/>
                  </a:lnTo>
                  <a:lnTo>
                    <a:pt x="352018" y="358914"/>
                  </a:lnTo>
                  <a:lnTo>
                    <a:pt x="352018" y="330746"/>
                  </a:lnTo>
                  <a:close/>
                </a:path>
                <a:path w="436880" h="563245">
                  <a:moveTo>
                    <a:pt x="352018" y="218033"/>
                  </a:moveTo>
                  <a:lnTo>
                    <a:pt x="232333" y="218033"/>
                  </a:lnTo>
                  <a:lnTo>
                    <a:pt x="232333" y="246214"/>
                  </a:lnTo>
                  <a:lnTo>
                    <a:pt x="352018" y="246214"/>
                  </a:lnTo>
                  <a:lnTo>
                    <a:pt x="352018" y="218033"/>
                  </a:lnTo>
                  <a:close/>
                </a:path>
                <a:path w="436880" h="563245">
                  <a:moveTo>
                    <a:pt x="352018" y="105321"/>
                  </a:moveTo>
                  <a:lnTo>
                    <a:pt x="232333" y="105321"/>
                  </a:lnTo>
                  <a:lnTo>
                    <a:pt x="232333" y="133502"/>
                  </a:lnTo>
                  <a:lnTo>
                    <a:pt x="352018" y="133502"/>
                  </a:lnTo>
                  <a:lnTo>
                    <a:pt x="352018" y="105321"/>
                  </a:lnTo>
                  <a:close/>
                </a:path>
                <a:path w="436880" h="563245">
                  <a:moveTo>
                    <a:pt x="436511" y="0"/>
                  </a:moveTo>
                  <a:lnTo>
                    <a:pt x="394258" y="0"/>
                  </a:lnTo>
                  <a:lnTo>
                    <a:pt x="394258" y="41922"/>
                  </a:lnTo>
                  <a:lnTo>
                    <a:pt x="394258" y="520839"/>
                  </a:lnTo>
                  <a:lnTo>
                    <a:pt x="42240" y="520839"/>
                  </a:lnTo>
                  <a:lnTo>
                    <a:pt x="42240" y="41922"/>
                  </a:lnTo>
                  <a:lnTo>
                    <a:pt x="394258" y="41922"/>
                  </a:lnTo>
                  <a:lnTo>
                    <a:pt x="394258" y="0"/>
                  </a:lnTo>
                  <a:lnTo>
                    <a:pt x="0" y="0"/>
                  </a:lnTo>
                  <a:lnTo>
                    <a:pt x="0" y="41922"/>
                  </a:lnTo>
                  <a:lnTo>
                    <a:pt x="0" y="520839"/>
                  </a:lnTo>
                  <a:lnTo>
                    <a:pt x="0" y="562762"/>
                  </a:lnTo>
                  <a:lnTo>
                    <a:pt x="436511" y="562762"/>
                  </a:lnTo>
                  <a:lnTo>
                    <a:pt x="436511" y="520941"/>
                  </a:lnTo>
                  <a:lnTo>
                    <a:pt x="436511" y="41922"/>
                  </a:lnTo>
                  <a:lnTo>
                    <a:pt x="436511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346" y="3791333"/>
              <a:ext cx="104200" cy="859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346" y="3904043"/>
              <a:ext cx="104200" cy="859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346" y="4016754"/>
              <a:ext cx="104200" cy="859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346" y="4128056"/>
              <a:ext cx="104200" cy="8594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93060" y="3574160"/>
            <a:ext cx="8744585" cy="9302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4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Practitioners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learn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how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investigations,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apply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policy,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obtain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detailed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overview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 types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 harassment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r>
              <a:rPr sz="2000" spc="2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complaints.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4933441"/>
            <a:ext cx="10515600" cy="1243330"/>
            <a:chOff x="838200" y="4933441"/>
            <a:chExt cx="10515600" cy="1243330"/>
          </a:xfrm>
        </p:grpSpPr>
        <p:sp>
          <p:nvSpPr>
            <p:cNvPr id="15" name="object 15"/>
            <p:cNvSpPr/>
            <p:nvPr/>
          </p:nvSpPr>
          <p:spPr>
            <a:xfrm>
              <a:off x="838200" y="4933441"/>
              <a:ext cx="10515600" cy="1243330"/>
            </a:xfrm>
            <a:custGeom>
              <a:avLst/>
              <a:gdLst/>
              <a:ahLst/>
              <a:cxnLst/>
              <a:rect l="l" t="t" r="r" b="b"/>
              <a:pathLst>
                <a:path w="10515600" h="1243329">
                  <a:moveTo>
                    <a:pt x="10391267" y="0"/>
                  </a:moveTo>
                  <a:lnTo>
                    <a:pt x="124294" y="0"/>
                  </a:lnTo>
                  <a:lnTo>
                    <a:pt x="75914" y="9782"/>
                  </a:lnTo>
                  <a:lnTo>
                    <a:pt x="36406" y="36448"/>
                  </a:lnTo>
                  <a:lnTo>
                    <a:pt x="9768" y="75973"/>
                  </a:lnTo>
                  <a:lnTo>
                    <a:pt x="0" y="124332"/>
                  </a:lnTo>
                  <a:lnTo>
                    <a:pt x="0" y="1118692"/>
                  </a:lnTo>
                  <a:lnTo>
                    <a:pt x="9768" y="1167072"/>
                  </a:lnTo>
                  <a:lnTo>
                    <a:pt x="36406" y="1206580"/>
                  </a:lnTo>
                  <a:lnTo>
                    <a:pt x="75914" y="1233219"/>
                  </a:lnTo>
                  <a:lnTo>
                    <a:pt x="124294" y="1242987"/>
                  </a:lnTo>
                  <a:lnTo>
                    <a:pt x="10391267" y="1242987"/>
                  </a:lnTo>
                  <a:lnTo>
                    <a:pt x="10439679" y="1233219"/>
                  </a:lnTo>
                  <a:lnTo>
                    <a:pt x="10479198" y="1206580"/>
                  </a:lnTo>
                  <a:lnTo>
                    <a:pt x="10505834" y="1167072"/>
                  </a:lnTo>
                  <a:lnTo>
                    <a:pt x="10515600" y="1118692"/>
                  </a:lnTo>
                  <a:lnTo>
                    <a:pt x="10515600" y="124332"/>
                  </a:lnTo>
                  <a:lnTo>
                    <a:pt x="10505834" y="75973"/>
                  </a:lnTo>
                  <a:lnTo>
                    <a:pt x="10479198" y="36448"/>
                  </a:lnTo>
                  <a:lnTo>
                    <a:pt x="10439679" y="9782"/>
                  </a:lnTo>
                  <a:lnTo>
                    <a:pt x="10391267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4051" y="5260441"/>
              <a:ext cx="366395" cy="591820"/>
            </a:xfrm>
            <a:custGeom>
              <a:avLst/>
              <a:gdLst/>
              <a:ahLst/>
              <a:cxnLst/>
              <a:rect l="l" t="t" r="r" b="b"/>
              <a:pathLst>
                <a:path w="366394" h="591820">
                  <a:moveTo>
                    <a:pt x="228828" y="549452"/>
                  </a:moveTo>
                  <a:lnTo>
                    <a:pt x="137299" y="549452"/>
                  </a:lnTo>
                  <a:lnTo>
                    <a:pt x="141973" y="566166"/>
                  </a:lnTo>
                  <a:lnTo>
                    <a:pt x="151993" y="579577"/>
                  </a:lnTo>
                  <a:lnTo>
                    <a:pt x="166103" y="588492"/>
                  </a:lnTo>
                  <a:lnTo>
                    <a:pt x="183057" y="591731"/>
                  </a:lnTo>
                  <a:lnTo>
                    <a:pt x="200012" y="588492"/>
                  </a:lnTo>
                  <a:lnTo>
                    <a:pt x="214122" y="579577"/>
                  </a:lnTo>
                  <a:lnTo>
                    <a:pt x="224142" y="566166"/>
                  </a:lnTo>
                  <a:lnTo>
                    <a:pt x="228828" y="549452"/>
                  </a:lnTo>
                  <a:close/>
                </a:path>
                <a:path w="366394" h="591820">
                  <a:moveTo>
                    <a:pt x="274586" y="500151"/>
                  </a:moveTo>
                  <a:lnTo>
                    <a:pt x="272973" y="491794"/>
                  </a:lnTo>
                  <a:lnTo>
                    <a:pt x="268516" y="485089"/>
                  </a:lnTo>
                  <a:lnTo>
                    <a:pt x="261810" y="480631"/>
                  </a:lnTo>
                  <a:lnTo>
                    <a:pt x="253466" y="479018"/>
                  </a:lnTo>
                  <a:lnTo>
                    <a:pt x="112649" y="479018"/>
                  </a:lnTo>
                  <a:lnTo>
                    <a:pt x="104305" y="480631"/>
                  </a:lnTo>
                  <a:lnTo>
                    <a:pt x="97599" y="485089"/>
                  </a:lnTo>
                  <a:lnTo>
                    <a:pt x="93154" y="491794"/>
                  </a:lnTo>
                  <a:lnTo>
                    <a:pt x="91528" y="500151"/>
                  </a:lnTo>
                  <a:lnTo>
                    <a:pt x="93154" y="508508"/>
                  </a:lnTo>
                  <a:lnTo>
                    <a:pt x="97599" y="515200"/>
                  </a:lnTo>
                  <a:lnTo>
                    <a:pt x="104305" y="519658"/>
                  </a:lnTo>
                  <a:lnTo>
                    <a:pt x="112649" y="521284"/>
                  </a:lnTo>
                  <a:lnTo>
                    <a:pt x="253466" y="521284"/>
                  </a:lnTo>
                  <a:lnTo>
                    <a:pt x="261810" y="519658"/>
                  </a:lnTo>
                  <a:lnTo>
                    <a:pt x="268516" y="515200"/>
                  </a:lnTo>
                  <a:lnTo>
                    <a:pt x="272973" y="508508"/>
                  </a:lnTo>
                  <a:lnTo>
                    <a:pt x="274586" y="500151"/>
                  </a:lnTo>
                  <a:close/>
                </a:path>
                <a:path w="366394" h="591820">
                  <a:moveTo>
                    <a:pt x="274586" y="429704"/>
                  </a:moveTo>
                  <a:lnTo>
                    <a:pt x="272973" y="421347"/>
                  </a:lnTo>
                  <a:lnTo>
                    <a:pt x="268516" y="414642"/>
                  </a:lnTo>
                  <a:lnTo>
                    <a:pt x="261810" y="410184"/>
                  </a:lnTo>
                  <a:lnTo>
                    <a:pt x="253466" y="408571"/>
                  </a:lnTo>
                  <a:lnTo>
                    <a:pt x="112649" y="408571"/>
                  </a:lnTo>
                  <a:lnTo>
                    <a:pt x="104305" y="410184"/>
                  </a:lnTo>
                  <a:lnTo>
                    <a:pt x="97599" y="414642"/>
                  </a:lnTo>
                  <a:lnTo>
                    <a:pt x="93154" y="421347"/>
                  </a:lnTo>
                  <a:lnTo>
                    <a:pt x="91528" y="429704"/>
                  </a:lnTo>
                  <a:lnTo>
                    <a:pt x="93154" y="438061"/>
                  </a:lnTo>
                  <a:lnTo>
                    <a:pt x="97599" y="444766"/>
                  </a:lnTo>
                  <a:lnTo>
                    <a:pt x="104305" y="449224"/>
                  </a:lnTo>
                  <a:lnTo>
                    <a:pt x="112649" y="450837"/>
                  </a:lnTo>
                  <a:lnTo>
                    <a:pt x="253466" y="450837"/>
                  </a:lnTo>
                  <a:lnTo>
                    <a:pt x="261810" y="449224"/>
                  </a:lnTo>
                  <a:lnTo>
                    <a:pt x="268516" y="444766"/>
                  </a:lnTo>
                  <a:lnTo>
                    <a:pt x="272973" y="438061"/>
                  </a:lnTo>
                  <a:lnTo>
                    <a:pt x="274586" y="429704"/>
                  </a:lnTo>
                  <a:close/>
                </a:path>
                <a:path w="366394" h="591820">
                  <a:moveTo>
                    <a:pt x="366115" y="181038"/>
                  </a:moveTo>
                  <a:lnTo>
                    <a:pt x="358762" y="132943"/>
                  </a:lnTo>
                  <a:lnTo>
                    <a:pt x="339928" y="89801"/>
                  </a:lnTo>
                  <a:lnTo>
                    <a:pt x="324573" y="70218"/>
                  </a:lnTo>
                  <a:lnTo>
                    <a:pt x="324573" y="181038"/>
                  </a:lnTo>
                  <a:lnTo>
                    <a:pt x="324573" y="186677"/>
                  </a:lnTo>
                  <a:lnTo>
                    <a:pt x="323875" y="186677"/>
                  </a:lnTo>
                  <a:lnTo>
                    <a:pt x="322821" y="199326"/>
                  </a:lnTo>
                  <a:lnTo>
                    <a:pt x="320789" y="211848"/>
                  </a:lnTo>
                  <a:lnTo>
                    <a:pt x="303898" y="256413"/>
                  </a:lnTo>
                  <a:lnTo>
                    <a:pt x="290080" y="274726"/>
                  </a:lnTo>
                  <a:lnTo>
                    <a:pt x="278345" y="289788"/>
                  </a:lnTo>
                  <a:lnTo>
                    <a:pt x="267550" y="305371"/>
                  </a:lnTo>
                  <a:lnTo>
                    <a:pt x="257797" y="321487"/>
                  </a:lnTo>
                  <a:lnTo>
                    <a:pt x="249237" y="338124"/>
                  </a:lnTo>
                  <a:lnTo>
                    <a:pt x="117576" y="338124"/>
                  </a:lnTo>
                  <a:lnTo>
                    <a:pt x="88074" y="289788"/>
                  </a:lnTo>
                  <a:lnTo>
                    <a:pt x="69646" y="265899"/>
                  </a:lnTo>
                  <a:lnTo>
                    <a:pt x="63195" y="256413"/>
                  </a:lnTo>
                  <a:lnTo>
                    <a:pt x="45770" y="211848"/>
                  </a:lnTo>
                  <a:lnTo>
                    <a:pt x="42951" y="181038"/>
                  </a:lnTo>
                  <a:lnTo>
                    <a:pt x="50774" y="137109"/>
                  </a:lnTo>
                  <a:lnTo>
                    <a:pt x="71018" y="98971"/>
                  </a:lnTo>
                  <a:lnTo>
                    <a:pt x="101447" y="68846"/>
                  </a:lnTo>
                  <a:lnTo>
                    <a:pt x="139788" y="48958"/>
                  </a:lnTo>
                  <a:lnTo>
                    <a:pt x="183769" y="41554"/>
                  </a:lnTo>
                  <a:lnTo>
                    <a:pt x="228142" y="48958"/>
                  </a:lnTo>
                  <a:lnTo>
                    <a:pt x="227876" y="48958"/>
                  </a:lnTo>
                  <a:lnTo>
                    <a:pt x="266077" y="68643"/>
                  </a:lnTo>
                  <a:lnTo>
                    <a:pt x="296506" y="98666"/>
                  </a:lnTo>
                  <a:lnTo>
                    <a:pt x="316750" y="136842"/>
                  </a:lnTo>
                  <a:lnTo>
                    <a:pt x="324573" y="181038"/>
                  </a:lnTo>
                  <a:lnTo>
                    <a:pt x="324573" y="70218"/>
                  </a:lnTo>
                  <a:lnTo>
                    <a:pt x="311289" y="53263"/>
                  </a:lnTo>
                  <a:lnTo>
                    <a:pt x="296024" y="41554"/>
                  </a:lnTo>
                  <a:lnTo>
                    <a:pt x="274485" y="25019"/>
                  </a:lnTo>
                  <a:lnTo>
                    <a:pt x="231190" y="6705"/>
                  </a:lnTo>
                  <a:lnTo>
                    <a:pt x="183057" y="0"/>
                  </a:lnTo>
                  <a:lnTo>
                    <a:pt x="134937" y="6705"/>
                  </a:lnTo>
                  <a:lnTo>
                    <a:pt x="91630" y="25019"/>
                  </a:lnTo>
                  <a:lnTo>
                    <a:pt x="54838" y="53263"/>
                  </a:lnTo>
                  <a:lnTo>
                    <a:pt x="26187" y="89801"/>
                  </a:lnTo>
                  <a:lnTo>
                    <a:pt x="7353" y="132943"/>
                  </a:lnTo>
                  <a:lnTo>
                    <a:pt x="0" y="181038"/>
                  </a:lnTo>
                  <a:lnTo>
                    <a:pt x="0" y="187375"/>
                  </a:lnTo>
                  <a:lnTo>
                    <a:pt x="7531" y="235318"/>
                  </a:lnTo>
                  <a:lnTo>
                    <a:pt x="26403" y="278155"/>
                  </a:lnTo>
                  <a:lnTo>
                    <a:pt x="44361" y="302907"/>
                  </a:lnTo>
                  <a:lnTo>
                    <a:pt x="57111" y="319354"/>
                  </a:lnTo>
                  <a:lnTo>
                    <a:pt x="69265" y="338836"/>
                  </a:lnTo>
                  <a:lnTo>
                    <a:pt x="79705" y="357784"/>
                  </a:lnTo>
                  <a:lnTo>
                    <a:pt x="87312" y="372643"/>
                  </a:lnTo>
                  <a:lnTo>
                    <a:pt x="89420" y="377571"/>
                  </a:lnTo>
                  <a:lnTo>
                    <a:pt x="94348" y="380390"/>
                  </a:lnTo>
                  <a:lnTo>
                    <a:pt x="271767" y="380390"/>
                  </a:lnTo>
                  <a:lnTo>
                    <a:pt x="276694" y="377571"/>
                  </a:lnTo>
                  <a:lnTo>
                    <a:pt x="278815" y="372643"/>
                  </a:lnTo>
                  <a:lnTo>
                    <a:pt x="286410" y="357784"/>
                  </a:lnTo>
                  <a:lnTo>
                    <a:pt x="296849" y="338836"/>
                  </a:lnTo>
                  <a:lnTo>
                    <a:pt x="297294" y="338124"/>
                  </a:lnTo>
                  <a:lnTo>
                    <a:pt x="309003" y="319354"/>
                  </a:lnTo>
                  <a:lnTo>
                    <a:pt x="321754" y="302907"/>
                  </a:lnTo>
                  <a:lnTo>
                    <a:pt x="331355" y="290893"/>
                  </a:lnTo>
                  <a:lnTo>
                    <a:pt x="339979" y="278155"/>
                  </a:lnTo>
                  <a:lnTo>
                    <a:pt x="358584" y="235318"/>
                  </a:lnTo>
                  <a:lnTo>
                    <a:pt x="366115" y="187375"/>
                  </a:lnTo>
                  <a:lnTo>
                    <a:pt x="366115" y="181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93060" y="5065903"/>
            <a:ext cx="8717915" cy="9302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4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goal is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in-depth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exploration of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investigation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practically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apply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concepts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Title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IX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Formal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Grievance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Investigation</a:t>
            </a:r>
            <a:r>
              <a:rPr spc="-145" dirty="0"/>
              <a:t> </a:t>
            </a:r>
            <a:r>
              <a:rPr spc="185" dirty="0"/>
              <a:t>File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1"/>
            <a:ext cx="1011047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developing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maintaining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investigation </a:t>
            </a:r>
            <a:r>
              <a:rPr sz="2200" b="1" spc="-2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through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duration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200">
              <a:latin typeface="Calibri"/>
              <a:cs typeface="Calibri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Copies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procedures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place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incident(s)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at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</a:t>
            </a:r>
            <a:r>
              <a:rPr sz="22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Original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subsequent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NOIA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updates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Verified</a:t>
            </a:r>
            <a:r>
              <a:rPr sz="22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200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transcripts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Associated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(e.g.,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screenshots,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statements)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Correspondence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Investigator(s)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Collected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log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Investigation</a:t>
            </a:r>
            <a:r>
              <a:rPr spc="-145" dirty="0"/>
              <a:t> </a:t>
            </a:r>
            <a:r>
              <a:rPr spc="185" dirty="0"/>
              <a:t>File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9566275" cy="3816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978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Background</a:t>
            </a:r>
            <a:r>
              <a:rPr sz="2400" spc="2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400" spc="20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(education,</a:t>
            </a:r>
            <a:r>
              <a:rPr sz="2400" spc="2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employment,</a:t>
            </a:r>
            <a:r>
              <a:rPr sz="2400" spc="1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etc.)</a:t>
            </a:r>
            <a:endParaRPr sz="24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4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flowcharts</a:t>
            </a:r>
            <a:endParaRPr sz="24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Contact</a:t>
            </a:r>
            <a:r>
              <a:rPr sz="24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Log</a:t>
            </a:r>
            <a:endParaRPr sz="24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notes</a:t>
            </a:r>
            <a:endParaRPr sz="24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Timelines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incident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40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2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becomes part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 the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comprehensive</a:t>
            </a:r>
            <a:r>
              <a:rPr sz="24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Title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IX-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maintained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minimum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seven</a:t>
            </a:r>
            <a:r>
              <a:rPr sz="2400" b="1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4" dirty="0"/>
              <a:t>Contact</a:t>
            </a:r>
            <a:r>
              <a:rPr spc="-130" dirty="0"/>
              <a:t> </a:t>
            </a:r>
            <a:r>
              <a:rPr spc="260" dirty="0"/>
              <a:t>Log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13661"/>
            <a:ext cx="1038098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1181735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forms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contact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 party,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witness, or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third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regarding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4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associated</a:t>
            </a:r>
            <a:r>
              <a:rPr sz="24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needs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Date,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time,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method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contact,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topics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discussed,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determinations,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agreed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upon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action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steps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interaction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3422650"/>
          <a:ext cx="10514965" cy="2802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Contact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Follow-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up/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Resolution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1/25/24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1:00</a:t>
                      </a:r>
                      <a:r>
                        <a:rPr sz="2000" spc="-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7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Sam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Smith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Phone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60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Discussed</a:t>
                      </a:r>
                      <a:r>
                        <a:rPr sz="2000" spc="1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getting</a:t>
                      </a:r>
                      <a:r>
                        <a:rPr sz="2000" spc="13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emails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2000" spc="-7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63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Received</a:t>
                      </a:r>
                      <a:r>
                        <a:rPr sz="2000" spc="4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emails</a:t>
                      </a:r>
                      <a:r>
                        <a:rPr sz="2000" spc="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2000" spc="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IT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2000" spc="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1/26/24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1/27/24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3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2:00</a:t>
                      </a:r>
                      <a:r>
                        <a:rPr sz="2000" spc="-7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Sally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Harris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Email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2000" spc="-9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Scheduling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Request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2000" spc="4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scheduled</a:t>
                      </a:r>
                      <a:r>
                        <a:rPr sz="2000" spc="5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1/29/24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1/29/24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4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3:00</a:t>
                      </a:r>
                      <a:r>
                        <a:rPr sz="2000" spc="-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Sally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Harris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Person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Investigation</a:t>
                      </a:r>
                      <a:r>
                        <a:rPr sz="2000" spc="13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Interview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4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Send</a:t>
                      </a:r>
                      <a:r>
                        <a:rPr sz="2000" spc="1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transcript</a:t>
                      </a:r>
                      <a:r>
                        <a:rPr sz="2000" spc="3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Evidence</a:t>
            </a:r>
            <a:r>
              <a:rPr spc="-125" dirty="0"/>
              <a:t> </a:t>
            </a:r>
            <a:r>
              <a:rPr spc="260" dirty="0"/>
              <a:t>Log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3014"/>
            <a:ext cx="5370830" cy="3119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gathered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with: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Description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Date</a:t>
            </a:r>
            <a:r>
              <a:rPr sz="2400" spc="-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receipt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Source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Method</a:t>
            </a:r>
            <a:r>
              <a:rPr sz="24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receipt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verification/authentication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Stack of fil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503" y="57"/>
            <a:ext cx="4992370" cy="6857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97969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Evidence</a:t>
            </a:r>
            <a:r>
              <a:rPr spc="-135" dirty="0"/>
              <a:t> </a:t>
            </a:r>
            <a:r>
              <a:rPr spc="285" dirty="0"/>
              <a:t>Log</a:t>
            </a:r>
            <a:r>
              <a:rPr spc="-114" dirty="0"/>
              <a:t> </a:t>
            </a:r>
            <a:r>
              <a:rPr spc="21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53057"/>
          <a:ext cx="10518773" cy="402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Receipt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Authentication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D1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1/25/24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7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Sam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Smith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Email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70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Security video footage; </a:t>
                      </a:r>
                      <a:r>
                        <a:rPr sz="2000" spc="6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USB</a:t>
                      </a:r>
                      <a:r>
                        <a:rPr sz="2000" spc="-5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Elevator</a:t>
                      </a:r>
                      <a:r>
                        <a:rPr sz="2000" spc="3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r>
                        <a:rPr sz="2000" spc="8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footage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2000" spc="-7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6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9:10</a:t>
                      </a:r>
                      <a:r>
                        <a:rPr sz="2000" spc="-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8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10:10</a:t>
                      </a:r>
                      <a:r>
                        <a:rPr sz="2000" spc="-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2000" spc="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12/10/23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r>
                        <a:rPr sz="2000" spc="10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circuit</a:t>
                      </a:r>
                      <a:r>
                        <a:rPr sz="2000" spc="114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2000" spc="23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1/27/24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Sally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Harris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66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Social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Media Screenshot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7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Social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Media Screenshot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38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2000" spc="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r>
                        <a:rPr sz="2000" spc="4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Respondent at</a:t>
                      </a:r>
                      <a:r>
                        <a:rPr sz="2000" spc="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9:22</a:t>
                      </a:r>
                      <a:r>
                        <a:rPr sz="2000" spc="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PM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2000" spc="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12/10/23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1/29/24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5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Sally</a:t>
                      </a:r>
                      <a:r>
                        <a:rPr sz="2000" spc="-6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Harris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Person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276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2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Call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Record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53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Phone</a:t>
                      </a:r>
                      <a:r>
                        <a:rPr sz="2000" spc="7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call</a:t>
                      </a:r>
                      <a:r>
                        <a:rPr sz="2000" spc="8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log</a:t>
                      </a:r>
                      <a:r>
                        <a:rPr sz="2000" spc="8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from </a:t>
                      </a:r>
                      <a:r>
                        <a:rPr sz="2000" spc="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Complainant’s</a:t>
                      </a:r>
                      <a:r>
                        <a:rPr sz="2000" spc="17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cell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phone</a:t>
                      </a:r>
                      <a:r>
                        <a:rPr sz="2000" spc="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carrier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4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Email</a:t>
                      </a:r>
                      <a:r>
                        <a:rPr sz="2000" spc="4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2000" spc="5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attachment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2000" spc="-6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carrier</a:t>
                      </a:r>
                      <a:r>
                        <a:rPr sz="2000" spc="-7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2000" spc="-10" dirty="0">
                          <a:solidFill>
                            <a:srgbClr val="00246C"/>
                          </a:solidFill>
                          <a:latin typeface="Calibri"/>
                          <a:cs typeface="Calibri"/>
                        </a:rPr>
                        <a:t>Complainant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Investigation</a:t>
            </a:r>
            <a:r>
              <a:rPr spc="-145" dirty="0"/>
              <a:t> </a:t>
            </a:r>
            <a:r>
              <a:rPr spc="185" dirty="0"/>
              <a:t>Timeline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146665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begin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documenting</a:t>
            </a:r>
            <a:r>
              <a:rPr sz="24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timeline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upon</a:t>
            </a:r>
            <a:r>
              <a:rPr sz="24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assignment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of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formal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comprehensive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timeline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Dates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significant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steps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Dates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meetings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interviews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collection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periods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writing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periods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Often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included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6216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10" dirty="0">
                <a:solidFill>
                  <a:srgbClr val="FFFFFF"/>
                </a:solidFill>
              </a:rPr>
              <a:t>Investigation</a:t>
            </a:r>
            <a:r>
              <a:rPr sz="4800" spc="-40" dirty="0">
                <a:solidFill>
                  <a:srgbClr val="FFFFFF"/>
                </a:solidFill>
              </a:rPr>
              <a:t> </a:t>
            </a:r>
            <a:r>
              <a:rPr sz="4800" spc="260" dirty="0">
                <a:solidFill>
                  <a:srgbClr val="FFFFFF"/>
                </a:solidFill>
              </a:rPr>
              <a:t>Strategy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255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14" dirty="0"/>
              <a:t> </a:t>
            </a:r>
            <a:r>
              <a:rPr spc="170" dirty="0"/>
              <a:t>5:</a:t>
            </a:r>
            <a:r>
              <a:rPr spc="-105" dirty="0"/>
              <a:t> </a:t>
            </a:r>
            <a:r>
              <a:rPr spc="195" dirty="0"/>
              <a:t>Investigation </a:t>
            </a:r>
            <a:r>
              <a:rPr spc="235" dirty="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671"/>
            <a:ext cx="5048885" cy="4522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begins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strategy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meeting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Investigator(s)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Coordinator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investigations</a:t>
            </a:r>
            <a:r>
              <a:rPr sz="2000" spc="2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supervisor</a:t>
            </a:r>
            <a:endParaRPr sz="2000">
              <a:latin typeface="Calibri"/>
              <a:cs typeface="Calibri"/>
            </a:endParaRPr>
          </a:p>
          <a:p>
            <a:pPr marL="241300" marR="1044575" indent="-2292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complaint,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NOIA,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intake documentation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reviews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scope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potential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biases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conflicts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interest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Clarify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roles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responsibilities</a:t>
            </a:r>
            <a:endParaRPr sz="20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0"/>
              </a:spcBef>
              <a:buChar char="–"/>
              <a:tabLst>
                <a:tab pos="115443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000" spc="-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scheduling</a:t>
            </a:r>
            <a:endParaRPr sz="200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600"/>
              </a:spcBef>
              <a:buChar char="–"/>
              <a:tabLst>
                <a:tab pos="115443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Primary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contact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Advisors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Discuss</a:t>
            </a:r>
            <a:r>
              <a:rPr sz="20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sharing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" name="object 2" descr="Two people sitting and looking at a piece of pape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45" dirty="0"/>
              <a:t>Strategy</a:t>
            </a:r>
            <a:r>
              <a:rPr spc="-95" dirty="0"/>
              <a:t> </a:t>
            </a:r>
            <a:r>
              <a:rPr spc="175" dirty="0"/>
              <a:t>Considerations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200" y="1841144"/>
            <a:ext cx="3200400" cy="4354195"/>
          </a:xfrm>
          <a:prstGeom prst="rect">
            <a:avLst/>
          </a:prstGeom>
          <a:solidFill>
            <a:srgbClr val="00246C"/>
          </a:solidFill>
        </p:spPr>
        <p:txBody>
          <a:bodyPr vert="horz" wrap="square" lIns="0" tIns="7175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565"/>
              </a:spcBef>
            </a:pPr>
            <a:r>
              <a:rPr sz="2400" b="1" spc="85" dirty="0">
                <a:solidFill>
                  <a:srgbClr val="FFFFFF"/>
                </a:solidFill>
                <a:latin typeface="Calibri"/>
                <a:cs typeface="Calibri"/>
              </a:rPr>
              <a:t>Sexual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Calibri"/>
                <a:cs typeface="Calibri"/>
              </a:rPr>
              <a:t>Harassment</a:t>
            </a:r>
            <a:endParaRPr sz="24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endParaRPr sz="2000" dirty="0">
              <a:latin typeface="Calibri"/>
              <a:cs typeface="Calibri"/>
            </a:endParaRPr>
          </a:p>
          <a:p>
            <a:pPr marL="410209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IX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definition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Amendment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Consent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Construct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Credibility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eyewitnesses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Bandwagon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Evidentiary</a:t>
            </a: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limitations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95800" y="1851825"/>
            <a:ext cx="3200400" cy="4343400"/>
          </a:xfrm>
          <a:prstGeom prst="rect">
            <a:avLst/>
          </a:prstGeom>
          <a:solidFill>
            <a:srgbClr val="BD1046"/>
          </a:solidFill>
        </p:spPr>
        <p:txBody>
          <a:bodyPr vert="horz" wrap="square" lIns="0" tIns="75565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595"/>
              </a:spcBef>
            </a:pPr>
            <a:r>
              <a:rPr sz="2000" b="1" spc="75" dirty="0">
                <a:solidFill>
                  <a:srgbClr val="FFFFFF"/>
                </a:solidFill>
                <a:latin typeface="Calibri"/>
                <a:cs typeface="Calibri"/>
              </a:rPr>
              <a:t>Sex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Discrimination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Pattern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000" dirty="0">
              <a:latin typeface="Calibri"/>
              <a:cs typeface="Calibri"/>
            </a:endParaRPr>
          </a:p>
          <a:p>
            <a:pPr marL="410209" marR="817880" indent="-227329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0209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Respondent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Respondent</a:t>
            </a:r>
            <a:endParaRPr sz="2000" dirty="0">
              <a:latin typeface="Calibri"/>
              <a:cs typeface="Calibri"/>
            </a:endParaRPr>
          </a:p>
          <a:p>
            <a:pPr marL="40957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095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Similarly</a:t>
            </a:r>
            <a:r>
              <a:rPr sz="20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situated</a:t>
            </a:r>
            <a:endParaRPr sz="2000" dirty="0">
              <a:latin typeface="Calibri"/>
              <a:cs typeface="Calibri"/>
            </a:endParaRPr>
          </a:p>
          <a:p>
            <a:pPr marL="410209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comparator</a:t>
            </a:r>
            <a:endParaRPr sz="2000" dirty="0">
              <a:latin typeface="Calibri"/>
              <a:cs typeface="Calibri"/>
            </a:endParaRPr>
          </a:p>
          <a:p>
            <a:pPr marL="410209" marR="730885" indent="-227329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410209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discriminatory justification</a:t>
            </a:r>
            <a:endParaRPr sz="2000" dirty="0">
              <a:latin typeface="Calibri"/>
              <a:cs typeface="Calibri"/>
            </a:endParaRPr>
          </a:p>
          <a:p>
            <a:pPr marL="410209" marR="1189355" indent="-227329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0209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Statistical</a:t>
            </a:r>
            <a:r>
              <a:rPr sz="20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numerical</a:t>
            </a: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53400" y="1851825"/>
            <a:ext cx="3200400" cy="4343400"/>
          </a:xfrm>
          <a:prstGeom prst="rect">
            <a:avLst/>
          </a:prstGeom>
          <a:solidFill>
            <a:srgbClr val="9AC0FF"/>
          </a:solidFill>
        </p:spPr>
        <p:txBody>
          <a:bodyPr vert="horz" wrap="square" lIns="0" tIns="742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85"/>
              </a:spcBef>
            </a:pP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endParaRPr sz="2200" dirty="0">
              <a:latin typeface="Calibri"/>
              <a:cs typeface="Calibri"/>
            </a:endParaRPr>
          </a:p>
          <a:p>
            <a:pPr marL="226695" marR="21590" indent="-226695" algn="ctr">
              <a:lnSpc>
                <a:spcPct val="100000"/>
              </a:lnSpc>
              <a:spcBef>
                <a:spcPts val="610"/>
              </a:spcBef>
              <a:buFont typeface="Wingdings"/>
              <a:buChar char=""/>
              <a:tabLst>
                <a:tab pos="22669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Common</a:t>
            </a:r>
            <a:r>
              <a:rPr sz="20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understanding</a:t>
            </a:r>
            <a:endParaRPr sz="2000" dirty="0">
              <a:latin typeface="Calibri"/>
              <a:cs typeface="Calibri"/>
            </a:endParaRPr>
          </a:p>
          <a:p>
            <a:pPr marR="251460" algn="ctr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definition</a:t>
            </a:r>
            <a:endParaRPr sz="2000" dirty="0">
              <a:latin typeface="Calibri"/>
              <a:cs typeface="Calibri"/>
            </a:endParaRPr>
          </a:p>
          <a:p>
            <a:pPr marL="410845" marR="935990" indent="-227329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084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Back-and-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forth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0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000" dirty="0">
              <a:latin typeface="Calibri"/>
              <a:cs typeface="Calibri"/>
            </a:endParaRPr>
          </a:p>
          <a:p>
            <a:pPr marL="41084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084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Protected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activity</a:t>
            </a:r>
            <a:endParaRPr sz="2000" dirty="0">
              <a:latin typeface="Calibri"/>
              <a:cs typeface="Calibri"/>
            </a:endParaRPr>
          </a:p>
          <a:p>
            <a:pPr marL="41084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084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Adverse</a:t>
            </a:r>
            <a:r>
              <a:rPr sz="2000" spc="-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action</a:t>
            </a:r>
            <a:endParaRPr sz="2000" dirty="0">
              <a:latin typeface="Calibri"/>
              <a:cs typeface="Calibri"/>
            </a:endParaRPr>
          </a:p>
          <a:p>
            <a:pPr marL="410845" indent="-22669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41084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Non-retaliatory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purpose</a:t>
            </a:r>
            <a:endParaRPr sz="2000" dirty="0">
              <a:latin typeface="Calibri"/>
              <a:cs typeface="Calibri"/>
            </a:endParaRPr>
          </a:p>
          <a:p>
            <a:pPr marL="410845" indent="-22669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084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pretext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45" dirty="0"/>
              <a:t>Strategy</a:t>
            </a:r>
            <a:r>
              <a:rPr spc="-95" dirty="0"/>
              <a:t> </a:t>
            </a:r>
            <a:r>
              <a:rPr spc="75" dirty="0"/>
              <a:t>Meeting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9491980" cy="4522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elements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specific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provision(s)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been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violated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looking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speaks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element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Develop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tentative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order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Discuss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challenges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type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involved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Anticipate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allegiances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Disrupt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collusion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Predict</a:t>
            </a:r>
            <a:r>
              <a:rPr sz="22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obstacles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obstructions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Assess relevant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pattern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considerations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preliminary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undisputed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disputed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facts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significance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types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plan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acquire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such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0" dirty="0"/>
              <a:t>Update</a:t>
            </a:r>
            <a:r>
              <a:rPr spc="-130" dirty="0"/>
              <a:t> </a:t>
            </a:r>
            <a:r>
              <a:rPr spc="140" dirty="0"/>
              <a:t>on</a:t>
            </a:r>
            <a:r>
              <a:rPr spc="-100" dirty="0"/>
              <a:t> </a:t>
            </a:r>
            <a:r>
              <a:rPr spc="160" dirty="0"/>
              <a:t>the</a:t>
            </a:r>
            <a:r>
              <a:rPr spc="-100" dirty="0"/>
              <a:t> </a:t>
            </a:r>
            <a:r>
              <a:rPr spc="125" dirty="0"/>
              <a:t>2024</a:t>
            </a:r>
            <a:r>
              <a:rPr spc="-105" dirty="0"/>
              <a:t> </a:t>
            </a:r>
            <a:r>
              <a:rPr spc="204" dirty="0"/>
              <a:t>Title</a:t>
            </a:r>
            <a:r>
              <a:rPr spc="-125" dirty="0"/>
              <a:t> </a:t>
            </a:r>
            <a:r>
              <a:rPr spc="180" dirty="0"/>
              <a:t>IX</a:t>
            </a:r>
            <a:r>
              <a:rPr spc="-114" dirty="0"/>
              <a:t> </a:t>
            </a:r>
            <a:r>
              <a:rPr spc="190" dirty="0"/>
              <a:t>Regulations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1"/>
            <a:ext cx="10357485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1221740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b="1" spc="105" dirty="0">
                <a:solidFill>
                  <a:srgbClr val="00246C"/>
                </a:solidFill>
                <a:latin typeface="Calibri"/>
                <a:cs typeface="Calibri"/>
              </a:rPr>
              <a:t>January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9,</a:t>
            </a:r>
            <a:r>
              <a:rPr sz="22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2025:</a:t>
            </a:r>
            <a:r>
              <a:rPr sz="2200" b="1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federal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district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court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Kentucky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vacated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2024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IX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entirety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2024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now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“off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books” and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effect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 for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5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2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state,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institution,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school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effective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immediately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Implications: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federal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funding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recipients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now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subject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2020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Revert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2020-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compliant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covered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under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endParaRPr sz="2200">
              <a:latin typeface="Calibri"/>
              <a:cs typeface="Calibri"/>
            </a:endParaRPr>
          </a:p>
          <a:p>
            <a:pPr marL="698500" marR="79438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Consult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legal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counsel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strategies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handling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completed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ongoing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initiated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under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2024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Regulations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compliance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00246C"/>
                </a:solidFill>
                <a:latin typeface="Calibri"/>
                <a:cs typeface="Calibri"/>
              </a:rPr>
              <a:t>1975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2020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regulatory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requirements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45" dirty="0"/>
              <a:t>Strategy</a:t>
            </a:r>
            <a:r>
              <a:rPr spc="-95" dirty="0"/>
              <a:t> </a:t>
            </a:r>
            <a:r>
              <a:rPr spc="75" dirty="0"/>
              <a:t>Meeting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9251"/>
            <a:ext cx="5272405" cy="46291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Establish</a:t>
            </a:r>
            <a:r>
              <a:rPr sz="22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preliminary</a:t>
            </a:r>
            <a:r>
              <a:rPr sz="2200" spc="2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2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timeline</a:t>
            </a:r>
            <a:endParaRPr sz="2200">
              <a:latin typeface="Calibri"/>
              <a:cs typeface="Calibri"/>
            </a:endParaRPr>
          </a:p>
          <a:p>
            <a:pPr marL="240029" marR="386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Consider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Informal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Resolution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is 	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endParaRPr sz="2200">
              <a:latin typeface="Calibri"/>
              <a:cs typeface="Calibri"/>
            </a:endParaRPr>
          </a:p>
          <a:p>
            <a:pPr marL="240029" marR="4191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Discuss</a:t>
            </a:r>
            <a:r>
              <a:rPr sz="22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supportive</a:t>
            </a:r>
            <a:r>
              <a:rPr sz="2200" spc="1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measures, 	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accommodations,</a:t>
            </a:r>
            <a:r>
              <a:rPr sz="22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language</a:t>
            </a:r>
            <a:r>
              <a:rPr sz="22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assistance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needs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applicable</a:t>
            </a:r>
            <a:endParaRPr sz="2200">
              <a:latin typeface="Calibri"/>
              <a:cs typeface="Calibri"/>
            </a:endParaRPr>
          </a:p>
          <a:p>
            <a:pPr marL="240029" marR="58419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Emergency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Removal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or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Administrative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Leave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applicable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200" spc="-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considerations: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Coordination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enforcement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Counter-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complaints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" name="object 2" descr="A calendar with pins on date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3702" y="0"/>
            <a:ext cx="5178298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Counter-</a:t>
            </a:r>
            <a:r>
              <a:rPr spc="190" dirty="0"/>
              <a:t>Complaints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1"/>
            <a:ext cx="10189210" cy="424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100330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Respondents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file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counter-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200" b="1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discrimination,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harassment,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against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misconduct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they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wish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report</a:t>
            </a:r>
            <a:endParaRPr sz="2200">
              <a:latin typeface="Calibri"/>
              <a:cs typeface="Calibri"/>
            </a:endParaRPr>
          </a:p>
          <a:p>
            <a:pPr marL="240029" marR="205740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Reporting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misconduct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(e.g.,</a:t>
            </a:r>
            <a:r>
              <a:rPr sz="22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drug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dealing,</a:t>
            </a:r>
            <a:r>
              <a:rPr sz="22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academic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misconduct)</a:t>
            </a:r>
            <a:r>
              <a:rPr sz="22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not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considered</a:t>
            </a:r>
            <a:r>
              <a:rPr sz="22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counter-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Counter-complaints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arise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to,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during,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original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2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mentions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(even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casually)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could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serve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00246C"/>
                </a:solidFill>
                <a:latin typeface="Calibri"/>
                <a:cs typeface="Calibri"/>
              </a:rPr>
              <a:t>a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basis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counter-complaint,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unclear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they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wish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make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complaint,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clarify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 have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 TIXC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contact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them to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clarify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 wary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use of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counter-complaints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 retaliatory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purposes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5775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29" dirty="0">
                <a:solidFill>
                  <a:srgbClr val="FFFFFF"/>
                </a:solidFill>
              </a:rPr>
              <a:t>Formal</a:t>
            </a:r>
            <a:r>
              <a:rPr sz="4800" spc="-114" dirty="0">
                <a:solidFill>
                  <a:srgbClr val="FFFFFF"/>
                </a:solidFill>
              </a:rPr>
              <a:t> </a:t>
            </a:r>
            <a:r>
              <a:rPr sz="4800" spc="200" dirty="0">
                <a:solidFill>
                  <a:srgbClr val="FFFFFF"/>
                </a:solidFill>
              </a:rPr>
              <a:t>Investigation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20" dirty="0"/>
              <a:t>Step</a:t>
            </a:r>
            <a:r>
              <a:rPr spc="-114" dirty="0"/>
              <a:t> </a:t>
            </a:r>
            <a:r>
              <a:rPr spc="170" dirty="0"/>
              <a:t>6:</a:t>
            </a:r>
            <a:r>
              <a:rPr spc="-100" dirty="0"/>
              <a:t> </a:t>
            </a:r>
            <a:r>
              <a:rPr spc="225" dirty="0"/>
              <a:t>Formal</a:t>
            </a:r>
            <a:r>
              <a:rPr spc="-100" dirty="0"/>
              <a:t> </a:t>
            </a:r>
            <a:r>
              <a:rPr spc="170" dirty="0"/>
              <a:t>Comprehensive </a:t>
            </a:r>
            <a:r>
              <a:rPr spc="190" dirty="0"/>
              <a:t>Investigation</a:t>
            </a:r>
          </a:p>
        </p:txBody>
      </p:sp>
      <p:grpSp>
        <p:nvGrpSpPr>
          <p:cNvPr id="2" name="object 2" descr="drawing of a magnifying glass."/>
          <p:cNvGrpSpPr/>
          <p:nvPr/>
        </p:nvGrpSpPr>
        <p:grpSpPr>
          <a:xfrm>
            <a:off x="2709291" y="1915160"/>
            <a:ext cx="1249680" cy="1249680"/>
            <a:chOff x="2709291" y="1915160"/>
            <a:chExt cx="1249680" cy="1249680"/>
          </a:xfrm>
        </p:grpSpPr>
        <p:sp>
          <p:nvSpPr>
            <p:cNvPr id="3" name="object 3"/>
            <p:cNvSpPr/>
            <p:nvPr/>
          </p:nvSpPr>
          <p:spPr>
            <a:xfrm>
              <a:off x="2709291" y="1915160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80">
                  <a:moveTo>
                    <a:pt x="624840" y="0"/>
                  </a:moveTo>
                  <a:lnTo>
                    <a:pt x="576013" y="1879"/>
                  </a:lnTo>
                  <a:lnTo>
                    <a:pt x="528213" y="7424"/>
                  </a:lnTo>
                  <a:lnTo>
                    <a:pt x="481579" y="16497"/>
                  </a:lnTo>
                  <a:lnTo>
                    <a:pt x="436250" y="28957"/>
                  </a:lnTo>
                  <a:lnTo>
                    <a:pt x="392366" y="44668"/>
                  </a:lnTo>
                  <a:lnTo>
                    <a:pt x="350064" y="63489"/>
                  </a:lnTo>
                  <a:lnTo>
                    <a:pt x="309484" y="85282"/>
                  </a:lnTo>
                  <a:lnTo>
                    <a:pt x="270766" y="109909"/>
                  </a:lnTo>
                  <a:lnTo>
                    <a:pt x="234047" y="137229"/>
                  </a:lnTo>
                  <a:lnTo>
                    <a:pt x="199467" y="167106"/>
                  </a:lnTo>
                  <a:lnTo>
                    <a:pt x="167165" y="199399"/>
                  </a:lnTo>
                  <a:lnTo>
                    <a:pt x="137279" y="233970"/>
                  </a:lnTo>
                  <a:lnTo>
                    <a:pt x="109950" y="270680"/>
                  </a:lnTo>
                  <a:lnTo>
                    <a:pt x="85315" y="309390"/>
                  </a:lnTo>
                  <a:lnTo>
                    <a:pt x="63514" y="349962"/>
                  </a:lnTo>
                  <a:lnTo>
                    <a:pt x="44686" y="392257"/>
                  </a:lnTo>
                  <a:lnTo>
                    <a:pt x="28969" y="436135"/>
                  </a:lnTo>
                  <a:lnTo>
                    <a:pt x="16504" y="481459"/>
                  </a:lnTo>
                  <a:lnTo>
                    <a:pt x="7427" y="528089"/>
                  </a:lnTo>
                  <a:lnTo>
                    <a:pt x="1880" y="575886"/>
                  </a:lnTo>
                  <a:lnTo>
                    <a:pt x="0" y="624713"/>
                  </a:lnTo>
                  <a:lnTo>
                    <a:pt x="1880" y="673539"/>
                  </a:lnTo>
                  <a:lnTo>
                    <a:pt x="7427" y="721339"/>
                  </a:lnTo>
                  <a:lnTo>
                    <a:pt x="16504" y="767973"/>
                  </a:lnTo>
                  <a:lnTo>
                    <a:pt x="28969" y="813302"/>
                  </a:lnTo>
                  <a:lnTo>
                    <a:pt x="44686" y="857186"/>
                  </a:lnTo>
                  <a:lnTo>
                    <a:pt x="63514" y="899488"/>
                  </a:lnTo>
                  <a:lnTo>
                    <a:pt x="85315" y="940068"/>
                  </a:lnTo>
                  <a:lnTo>
                    <a:pt x="109950" y="978786"/>
                  </a:lnTo>
                  <a:lnTo>
                    <a:pt x="137279" y="1015505"/>
                  </a:lnTo>
                  <a:lnTo>
                    <a:pt x="167165" y="1050085"/>
                  </a:lnTo>
                  <a:lnTo>
                    <a:pt x="199467" y="1082387"/>
                  </a:lnTo>
                  <a:lnTo>
                    <a:pt x="234047" y="1112273"/>
                  </a:lnTo>
                  <a:lnTo>
                    <a:pt x="270766" y="1139602"/>
                  </a:lnTo>
                  <a:lnTo>
                    <a:pt x="309484" y="1164237"/>
                  </a:lnTo>
                  <a:lnTo>
                    <a:pt x="350064" y="1186038"/>
                  </a:lnTo>
                  <a:lnTo>
                    <a:pt x="392366" y="1204866"/>
                  </a:lnTo>
                  <a:lnTo>
                    <a:pt x="436250" y="1220583"/>
                  </a:lnTo>
                  <a:lnTo>
                    <a:pt x="481579" y="1233048"/>
                  </a:lnTo>
                  <a:lnTo>
                    <a:pt x="528213" y="1242125"/>
                  </a:lnTo>
                  <a:lnTo>
                    <a:pt x="576013" y="1247672"/>
                  </a:lnTo>
                  <a:lnTo>
                    <a:pt x="624840" y="1249553"/>
                  </a:lnTo>
                  <a:lnTo>
                    <a:pt x="673666" y="1247672"/>
                  </a:lnTo>
                  <a:lnTo>
                    <a:pt x="721463" y="1242125"/>
                  </a:lnTo>
                  <a:lnTo>
                    <a:pt x="768093" y="1233048"/>
                  </a:lnTo>
                  <a:lnTo>
                    <a:pt x="813417" y="1220583"/>
                  </a:lnTo>
                  <a:lnTo>
                    <a:pt x="857295" y="1204866"/>
                  </a:lnTo>
                  <a:lnTo>
                    <a:pt x="899590" y="1186038"/>
                  </a:lnTo>
                  <a:lnTo>
                    <a:pt x="940162" y="1164237"/>
                  </a:lnTo>
                  <a:lnTo>
                    <a:pt x="978872" y="1139602"/>
                  </a:lnTo>
                  <a:lnTo>
                    <a:pt x="1015582" y="1112273"/>
                  </a:lnTo>
                  <a:lnTo>
                    <a:pt x="1050153" y="1082387"/>
                  </a:lnTo>
                  <a:lnTo>
                    <a:pt x="1082446" y="1050085"/>
                  </a:lnTo>
                  <a:lnTo>
                    <a:pt x="1112323" y="1015505"/>
                  </a:lnTo>
                  <a:lnTo>
                    <a:pt x="1139643" y="978786"/>
                  </a:lnTo>
                  <a:lnTo>
                    <a:pt x="1164270" y="940068"/>
                  </a:lnTo>
                  <a:lnTo>
                    <a:pt x="1186063" y="899488"/>
                  </a:lnTo>
                  <a:lnTo>
                    <a:pt x="1204884" y="857186"/>
                  </a:lnTo>
                  <a:lnTo>
                    <a:pt x="1220595" y="813302"/>
                  </a:lnTo>
                  <a:lnTo>
                    <a:pt x="1233055" y="767973"/>
                  </a:lnTo>
                  <a:lnTo>
                    <a:pt x="1242128" y="721339"/>
                  </a:lnTo>
                  <a:lnTo>
                    <a:pt x="1247673" y="673539"/>
                  </a:lnTo>
                  <a:lnTo>
                    <a:pt x="1249553" y="624713"/>
                  </a:lnTo>
                  <a:lnTo>
                    <a:pt x="1247673" y="575886"/>
                  </a:lnTo>
                  <a:lnTo>
                    <a:pt x="1242128" y="528089"/>
                  </a:lnTo>
                  <a:lnTo>
                    <a:pt x="1233055" y="481459"/>
                  </a:lnTo>
                  <a:lnTo>
                    <a:pt x="1220595" y="436135"/>
                  </a:lnTo>
                  <a:lnTo>
                    <a:pt x="1204884" y="392257"/>
                  </a:lnTo>
                  <a:lnTo>
                    <a:pt x="1186063" y="349962"/>
                  </a:lnTo>
                  <a:lnTo>
                    <a:pt x="1164270" y="309390"/>
                  </a:lnTo>
                  <a:lnTo>
                    <a:pt x="1139643" y="270680"/>
                  </a:lnTo>
                  <a:lnTo>
                    <a:pt x="1112323" y="233970"/>
                  </a:lnTo>
                  <a:lnTo>
                    <a:pt x="1082446" y="199399"/>
                  </a:lnTo>
                  <a:lnTo>
                    <a:pt x="1050153" y="167106"/>
                  </a:lnTo>
                  <a:lnTo>
                    <a:pt x="1015582" y="137229"/>
                  </a:lnTo>
                  <a:lnTo>
                    <a:pt x="978872" y="109909"/>
                  </a:lnTo>
                  <a:lnTo>
                    <a:pt x="940162" y="85282"/>
                  </a:lnTo>
                  <a:lnTo>
                    <a:pt x="899590" y="63489"/>
                  </a:lnTo>
                  <a:lnTo>
                    <a:pt x="857295" y="44668"/>
                  </a:lnTo>
                  <a:lnTo>
                    <a:pt x="813417" y="28957"/>
                  </a:lnTo>
                  <a:lnTo>
                    <a:pt x="768093" y="16497"/>
                  </a:lnTo>
                  <a:lnTo>
                    <a:pt x="721463" y="7424"/>
                  </a:lnTo>
                  <a:lnTo>
                    <a:pt x="673666" y="1879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6976" y="2262766"/>
              <a:ext cx="558165" cy="558800"/>
            </a:xfrm>
            <a:custGeom>
              <a:avLst/>
              <a:gdLst/>
              <a:ahLst/>
              <a:cxnLst/>
              <a:rect l="l" t="t" r="r" b="b"/>
              <a:pathLst>
                <a:path w="558164" h="558800">
                  <a:moveTo>
                    <a:pt x="448501" y="380201"/>
                  </a:moveTo>
                  <a:lnTo>
                    <a:pt x="340439" y="380201"/>
                  </a:lnTo>
                  <a:lnTo>
                    <a:pt x="371516" y="411295"/>
                  </a:lnTo>
                  <a:lnTo>
                    <a:pt x="370733" y="423011"/>
                  </a:lnTo>
                  <a:lnTo>
                    <a:pt x="473224" y="543447"/>
                  </a:lnTo>
                  <a:lnTo>
                    <a:pt x="508540" y="558288"/>
                  </a:lnTo>
                  <a:lnTo>
                    <a:pt x="518031" y="557360"/>
                  </a:lnTo>
                  <a:lnTo>
                    <a:pt x="554174" y="526851"/>
                  </a:lnTo>
                  <a:lnTo>
                    <a:pt x="557540" y="508201"/>
                  </a:lnTo>
                  <a:lnTo>
                    <a:pt x="553887" y="489683"/>
                  </a:lnTo>
                  <a:lnTo>
                    <a:pt x="543149" y="473485"/>
                  </a:lnTo>
                  <a:lnTo>
                    <a:pt x="454860" y="385148"/>
                  </a:lnTo>
                  <a:lnTo>
                    <a:pt x="448501" y="380201"/>
                  </a:lnTo>
                  <a:close/>
                </a:path>
                <a:path w="558164" h="558800">
                  <a:moveTo>
                    <a:pt x="211891" y="0"/>
                  </a:moveTo>
                  <a:lnTo>
                    <a:pt x="163459" y="5624"/>
                  </a:lnTo>
                  <a:lnTo>
                    <a:pt x="118918" y="21633"/>
                  </a:lnTo>
                  <a:lnTo>
                    <a:pt x="79567" y="46728"/>
                  </a:lnTo>
                  <a:lnTo>
                    <a:pt x="46702" y="79611"/>
                  </a:lnTo>
                  <a:lnTo>
                    <a:pt x="21621" y="118984"/>
                  </a:lnTo>
                  <a:lnTo>
                    <a:pt x="5621" y="163549"/>
                  </a:lnTo>
                  <a:lnTo>
                    <a:pt x="81" y="211301"/>
                  </a:lnTo>
                  <a:lnTo>
                    <a:pt x="0" y="212008"/>
                  </a:lnTo>
                  <a:lnTo>
                    <a:pt x="5621" y="260467"/>
                  </a:lnTo>
                  <a:lnTo>
                    <a:pt x="21621" y="305032"/>
                  </a:lnTo>
                  <a:lnTo>
                    <a:pt x="46702" y="344405"/>
                  </a:lnTo>
                  <a:lnTo>
                    <a:pt x="79567" y="377287"/>
                  </a:lnTo>
                  <a:lnTo>
                    <a:pt x="118918" y="402382"/>
                  </a:lnTo>
                  <a:lnTo>
                    <a:pt x="163459" y="418391"/>
                  </a:lnTo>
                  <a:lnTo>
                    <a:pt x="211891" y="424016"/>
                  </a:lnTo>
                  <a:lnTo>
                    <a:pt x="247173" y="421046"/>
                  </a:lnTo>
                  <a:lnTo>
                    <a:pt x="280668" y="412444"/>
                  </a:lnTo>
                  <a:lnTo>
                    <a:pt x="311911" y="398674"/>
                  </a:lnTo>
                  <a:lnTo>
                    <a:pt x="339347" y="380908"/>
                  </a:lnTo>
                  <a:lnTo>
                    <a:pt x="211185" y="380908"/>
                  </a:lnTo>
                  <a:lnTo>
                    <a:pt x="166256" y="374822"/>
                  </a:lnTo>
                  <a:lnTo>
                    <a:pt x="125800" y="357665"/>
                  </a:lnTo>
                  <a:lnTo>
                    <a:pt x="91466" y="331086"/>
                  </a:lnTo>
                  <a:lnTo>
                    <a:pt x="64901" y="296732"/>
                  </a:lnTo>
                  <a:lnTo>
                    <a:pt x="47754" y="256255"/>
                  </a:lnTo>
                  <a:lnTo>
                    <a:pt x="41767" y="212008"/>
                  </a:lnTo>
                  <a:lnTo>
                    <a:pt x="41672" y="211301"/>
                  </a:lnTo>
                  <a:lnTo>
                    <a:pt x="47754" y="166347"/>
                  </a:lnTo>
                  <a:lnTo>
                    <a:pt x="64901" y="125869"/>
                  </a:lnTo>
                  <a:lnTo>
                    <a:pt x="91466" y="91516"/>
                  </a:lnTo>
                  <a:lnTo>
                    <a:pt x="125800" y="64937"/>
                  </a:lnTo>
                  <a:lnTo>
                    <a:pt x="166256" y="47780"/>
                  </a:lnTo>
                  <a:lnTo>
                    <a:pt x="211185" y="41694"/>
                  </a:lnTo>
                  <a:lnTo>
                    <a:pt x="336322" y="41695"/>
                  </a:lnTo>
                  <a:lnTo>
                    <a:pt x="304864" y="21633"/>
                  </a:lnTo>
                  <a:lnTo>
                    <a:pt x="260323" y="5624"/>
                  </a:lnTo>
                  <a:lnTo>
                    <a:pt x="211891" y="0"/>
                  </a:lnTo>
                  <a:close/>
                </a:path>
                <a:path w="558164" h="558800">
                  <a:moveTo>
                    <a:pt x="336322" y="41695"/>
                  </a:moveTo>
                  <a:lnTo>
                    <a:pt x="211185" y="41694"/>
                  </a:lnTo>
                  <a:lnTo>
                    <a:pt x="256114" y="47780"/>
                  </a:lnTo>
                  <a:lnTo>
                    <a:pt x="296569" y="64937"/>
                  </a:lnTo>
                  <a:lnTo>
                    <a:pt x="330904" y="91516"/>
                  </a:lnTo>
                  <a:lnTo>
                    <a:pt x="357468" y="125870"/>
                  </a:lnTo>
                  <a:lnTo>
                    <a:pt x="374616" y="166348"/>
                  </a:lnTo>
                  <a:lnTo>
                    <a:pt x="380698" y="211301"/>
                  </a:lnTo>
                  <a:lnTo>
                    <a:pt x="374616" y="256255"/>
                  </a:lnTo>
                  <a:lnTo>
                    <a:pt x="357469" y="296733"/>
                  </a:lnTo>
                  <a:lnTo>
                    <a:pt x="330904" y="331086"/>
                  </a:lnTo>
                  <a:lnTo>
                    <a:pt x="296569" y="357665"/>
                  </a:lnTo>
                  <a:lnTo>
                    <a:pt x="256114" y="374822"/>
                  </a:lnTo>
                  <a:lnTo>
                    <a:pt x="211185" y="380908"/>
                  </a:lnTo>
                  <a:lnTo>
                    <a:pt x="339347" y="380908"/>
                  </a:lnTo>
                  <a:lnTo>
                    <a:pt x="340439" y="380201"/>
                  </a:lnTo>
                  <a:lnTo>
                    <a:pt x="448501" y="380201"/>
                  </a:lnTo>
                  <a:lnTo>
                    <a:pt x="445138" y="377584"/>
                  </a:lnTo>
                  <a:lnTo>
                    <a:pt x="434289" y="372869"/>
                  </a:lnTo>
                  <a:lnTo>
                    <a:pt x="427449" y="371721"/>
                  </a:lnTo>
                  <a:lnTo>
                    <a:pt x="411069" y="371721"/>
                  </a:lnTo>
                  <a:lnTo>
                    <a:pt x="379992" y="340626"/>
                  </a:lnTo>
                  <a:lnTo>
                    <a:pt x="398455" y="312380"/>
                  </a:lnTo>
                  <a:lnTo>
                    <a:pt x="412217" y="281087"/>
                  </a:lnTo>
                  <a:lnTo>
                    <a:pt x="420814" y="247409"/>
                  </a:lnTo>
                  <a:lnTo>
                    <a:pt x="423783" y="212008"/>
                  </a:lnTo>
                  <a:lnTo>
                    <a:pt x="418161" y="163549"/>
                  </a:lnTo>
                  <a:lnTo>
                    <a:pt x="402161" y="118984"/>
                  </a:lnTo>
                  <a:lnTo>
                    <a:pt x="377080" y="79611"/>
                  </a:lnTo>
                  <a:lnTo>
                    <a:pt x="344215" y="46728"/>
                  </a:lnTo>
                  <a:lnTo>
                    <a:pt x="336322" y="41695"/>
                  </a:lnTo>
                  <a:close/>
                </a:path>
                <a:path w="558164" h="558800">
                  <a:moveTo>
                    <a:pt x="422779" y="370937"/>
                  </a:moveTo>
                  <a:lnTo>
                    <a:pt x="411069" y="371721"/>
                  </a:lnTo>
                  <a:lnTo>
                    <a:pt x="427449" y="371721"/>
                  </a:lnTo>
                  <a:lnTo>
                    <a:pt x="422779" y="370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78735" y="3241039"/>
            <a:ext cx="15113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70" dirty="0">
                <a:solidFill>
                  <a:srgbClr val="00246C"/>
                </a:solidFill>
                <a:latin typeface="Calibri"/>
                <a:cs typeface="Calibri"/>
              </a:rPr>
              <a:t>THOROUGH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 descr="drawing of a box with a &quot;checkmark&quot; inside."/>
          <p:cNvGrpSpPr/>
          <p:nvPr/>
        </p:nvGrpSpPr>
        <p:grpSpPr>
          <a:xfrm>
            <a:off x="5471159" y="1915160"/>
            <a:ext cx="1249680" cy="1249680"/>
            <a:chOff x="5471159" y="1915160"/>
            <a:chExt cx="1249680" cy="1249680"/>
          </a:xfrm>
        </p:grpSpPr>
        <p:sp>
          <p:nvSpPr>
            <p:cNvPr id="7" name="object 7"/>
            <p:cNvSpPr/>
            <p:nvPr/>
          </p:nvSpPr>
          <p:spPr>
            <a:xfrm>
              <a:off x="5471159" y="1915160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80">
                  <a:moveTo>
                    <a:pt x="624840" y="0"/>
                  </a:moveTo>
                  <a:lnTo>
                    <a:pt x="576013" y="1879"/>
                  </a:lnTo>
                  <a:lnTo>
                    <a:pt x="528213" y="7424"/>
                  </a:lnTo>
                  <a:lnTo>
                    <a:pt x="481579" y="16497"/>
                  </a:lnTo>
                  <a:lnTo>
                    <a:pt x="436250" y="28957"/>
                  </a:lnTo>
                  <a:lnTo>
                    <a:pt x="392366" y="44668"/>
                  </a:lnTo>
                  <a:lnTo>
                    <a:pt x="350064" y="63489"/>
                  </a:lnTo>
                  <a:lnTo>
                    <a:pt x="309484" y="85282"/>
                  </a:lnTo>
                  <a:lnTo>
                    <a:pt x="270766" y="109909"/>
                  </a:lnTo>
                  <a:lnTo>
                    <a:pt x="234047" y="137229"/>
                  </a:lnTo>
                  <a:lnTo>
                    <a:pt x="199467" y="167106"/>
                  </a:lnTo>
                  <a:lnTo>
                    <a:pt x="167165" y="199399"/>
                  </a:lnTo>
                  <a:lnTo>
                    <a:pt x="137279" y="233970"/>
                  </a:lnTo>
                  <a:lnTo>
                    <a:pt x="109950" y="270680"/>
                  </a:lnTo>
                  <a:lnTo>
                    <a:pt x="85315" y="309390"/>
                  </a:lnTo>
                  <a:lnTo>
                    <a:pt x="63514" y="349962"/>
                  </a:lnTo>
                  <a:lnTo>
                    <a:pt x="44686" y="392257"/>
                  </a:lnTo>
                  <a:lnTo>
                    <a:pt x="28969" y="436135"/>
                  </a:lnTo>
                  <a:lnTo>
                    <a:pt x="16504" y="481459"/>
                  </a:lnTo>
                  <a:lnTo>
                    <a:pt x="7427" y="528089"/>
                  </a:lnTo>
                  <a:lnTo>
                    <a:pt x="1880" y="575886"/>
                  </a:lnTo>
                  <a:lnTo>
                    <a:pt x="0" y="624713"/>
                  </a:lnTo>
                  <a:lnTo>
                    <a:pt x="1880" y="673539"/>
                  </a:lnTo>
                  <a:lnTo>
                    <a:pt x="7427" y="721339"/>
                  </a:lnTo>
                  <a:lnTo>
                    <a:pt x="16504" y="767973"/>
                  </a:lnTo>
                  <a:lnTo>
                    <a:pt x="28969" y="813302"/>
                  </a:lnTo>
                  <a:lnTo>
                    <a:pt x="44686" y="857186"/>
                  </a:lnTo>
                  <a:lnTo>
                    <a:pt x="63514" y="899488"/>
                  </a:lnTo>
                  <a:lnTo>
                    <a:pt x="85315" y="940068"/>
                  </a:lnTo>
                  <a:lnTo>
                    <a:pt x="109950" y="978786"/>
                  </a:lnTo>
                  <a:lnTo>
                    <a:pt x="137279" y="1015505"/>
                  </a:lnTo>
                  <a:lnTo>
                    <a:pt x="167165" y="1050085"/>
                  </a:lnTo>
                  <a:lnTo>
                    <a:pt x="199467" y="1082387"/>
                  </a:lnTo>
                  <a:lnTo>
                    <a:pt x="234047" y="1112273"/>
                  </a:lnTo>
                  <a:lnTo>
                    <a:pt x="270766" y="1139602"/>
                  </a:lnTo>
                  <a:lnTo>
                    <a:pt x="309484" y="1164237"/>
                  </a:lnTo>
                  <a:lnTo>
                    <a:pt x="350064" y="1186038"/>
                  </a:lnTo>
                  <a:lnTo>
                    <a:pt x="392366" y="1204866"/>
                  </a:lnTo>
                  <a:lnTo>
                    <a:pt x="436250" y="1220583"/>
                  </a:lnTo>
                  <a:lnTo>
                    <a:pt x="481579" y="1233048"/>
                  </a:lnTo>
                  <a:lnTo>
                    <a:pt x="528213" y="1242125"/>
                  </a:lnTo>
                  <a:lnTo>
                    <a:pt x="576013" y="1247672"/>
                  </a:lnTo>
                  <a:lnTo>
                    <a:pt x="624840" y="1249553"/>
                  </a:lnTo>
                  <a:lnTo>
                    <a:pt x="673666" y="1247672"/>
                  </a:lnTo>
                  <a:lnTo>
                    <a:pt x="721466" y="1242125"/>
                  </a:lnTo>
                  <a:lnTo>
                    <a:pt x="768100" y="1233048"/>
                  </a:lnTo>
                  <a:lnTo>
                    <a:pt x="813429" y="1220583"/>
                  </a:lnTo>
                  <a:lnTo>
                    <a:pt x="857313" y="1204866"/>
                  </a:lnTo>
                  <a:lnTo>
                    <a:pt x="899615" y="1186038"/>
                  </a:lnTo>
                  <a:lnTo>
                    <a:pt x="940195" y="1164237"/>
                  </a:lnTo>
                  <a:lnTo>
                    <a:pt x="978913" y="1139602"/>
                  </a:lnTo>
                  <a:lnTo>
                    <a:pt x="1015632" y="1112273"/>
                  </a:lnTo>
                  <a:lnTo>
                    <a:pt x="1050212" y="1082387"/>
                  </a:lnTo>
                  <a:lnTo>
                    <a:pt x="1082514" y="1050085"/>
                  </a:lnTo>
                  <a:lnTo>
                    <a:pt x="1112400" y="1015505"/>
                  </a:lnTo>
                  <a:lnTo>
                    <a:pt x="1139729" y="978786"/>
                  </a:lnTo>
                  <a:lnTo>
                    <a:pt x="1164364" y="940068"/>
                  </a:lnTo>
                  <a:lnTo>
                    <a:pt x="1186165" y="899488"/>
                  </a:lnTo>
                  <a:lnTo>
                    <a:pt x="1204993" y="857186"/>
                  </a:lnTo>
                  <a:lnTo>
                    <a:pt x="1220710" y="813302"/>
                  </a:lnTo>
                  <a:lnTo>
                    <a:pt x="1233175" y="767973"/>
                  </a:lnTo>
                  <a:lnTo>
                    <a:pt x="1242252" y="721339"/>
                  </a:lnTo>
                  <a:lnTo>
                    <a:pt x="1247799" y="673539"/>
                  </a:lnTo>
                  <a:lnTo>
                    <a:pt x="1249680" y="624713"/>
                  </a:lnTo>
                  <a:lnTo>
                    <a:pt x="1247799" y="575886"/>
                  </a:lnTo>
                  <a:lnTo>
                    <a:pt x="1242252" y="528089"/>
                  </a:lnTo>
                  <a:lnTo>
                    <a:pt x="1233175" y="481459"/>
                  </a:lnTo>
                  <a:lnTo>
                    <a:pt x="1220710" y="436135"/>
                  </a:lnTo>
                  <a:lnTo>
                    <a:pt x="1204993" y="392257"/>
                  </a:lnTo>
                  <a:lnTo>
                    <a:pt x="1186165" y="349962"/>
                  </a:lnTo>
                  <a:lnTo>
                    <a:pt x="1164364" y="309390"/>
                  </a:lnTo>
                  <a:lnTo>
                    <a:pt x="1139729" y="270680"/>
                  </a:lnTo>
                  <a:lnTo>
                    <a:pt x="1112400" y="233970"/>
                  </a:lnTo>
                  <a:lnTo>
                    <a:pt x="1082514" y="199399"/>
                  </a:lnTo>
                  <a:lnTo>
                    <a:pt x="1050212" y="167106"/>
                  </a:lnTo>
                  <a:lnTo>
                    <a:pt x="1015632" y="137229"/>
                  </a:lnTo>
                  <a:lnTo>
                    <a:pt x="978913" y="109909"/>
                  </a:lnTo>
                  <a:lnTo>
                    <a:pt x="940195" y="85282"/>
                  </a:lnTo>
                  <a:lnTo>
                    <a:pt x="899615" y="63489"/>
                  </a:lnTo>
                  <a:lnTo>
                    <a:pt x="857313" y="44668"/>
                  </a:lnTo>
                  <a:lnTo>
                    <a:pt x="813429" y="28957"/>
                  </a:lnTo>
                  <a:lnTo>
                    <a:pt x="768100" y="16497"/>
                  </a:lnTo>
                  <a:lnTo>
                    <a:pt x="721466" y="7424"/>
                  </a:lnTo>
                  <a:lnTo>
                    <a:pt x="673666" y="1879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43232" y="2287244"/>
              <a:ext cx="508634" cy="509270"/>
            </a:xfrm>
            <a:custGeom>
              <a:avLst/>
              <a:gdLst/>
              <a:ahLst/>
              <a:cxnLst/>
              <a:rect l="l" t="t" r="r" b="b"/>
              <a:pathLst>
                <a:path w="508635" h="509269">
                  <a:moveTo>
                    <a:pt x="420433" y="156400"/>
                  </a:moveTo>
                  <a:lnTo>
                    <a:pt x="380873" y="116039"/>
                  </a:lnTo>
                  <a:lnTo>
                    <a:pt x="203517" y="289890"/>
                  </a:lnTo>
                  <a:lnTo>
                    <a:pt x="128092" y="214426"/>
                  </a:lnTo>
                  <a:lnTo>
                    <a:pt x="88150" y="254393"/>
                  </a:lnTo>
                  <a:lnTo>
                    <a:pt x="203123" y="369430"/>
                  </a:lnTo>
                  <a:lnTo>
                    <a:pt x="420433" y="156400"/>
                  </a:lnTo>
                  <a:close/>
                </a:path>
                <a:path w="508635" h="509269">
                  <a:moveTo>
                    <a:pt x="508533" y="0"/>
                  </a:moveTo>
                  <a:lnTo>
                    <a:pt x="452031" y="0"/>
                  </a:lnTo>
                  <a:lnTo>
                    <a:pt x="452031" y="56540"/>
                  </a:lnTo>
                  <a:lnTo>
                    <a:pt x="452031" y="452285"/>
                  </a:lnTo>
                  <a:lnTo>
                    <a:pt x="56502" y="452285"/>
                  </a:lnTo>
                  <a:lnTo>
                    <a:pt x="56502" y="56540"/>
                  </a:lnTo>
                  <a:lnTo>
                    <a:pt x="452031" y="56540"/>
                  </a:lnTo>
                  <a:lnTo>
                    <a:pt x="452031" y="0"/>
                  </a:lnTo>
                  <a:lnTo>
                    <a:pt x="0" y="0"/>
                  </a:lnTo>
                  <a:lnTo>
                    <a:pt x="0" y="508825"/>
                  </a:lnTo>
                  <a:lnTo>
                    <a:pt x="508533" y="508825"/>
                  </a:lnTo>
                  <a:lnTo>
                    <a:pt x="508533" y="452285"/>
                  </a:lnTo>
                  <a:lnTo>
                    <a:pt x="508533" y="56540"/>
                  </a:lnTo>
                  <a:lnTo>
                    <a:pt x="508533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81954" y="3241039"/>
            <a:ext cx="1228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14" dirty="0">
                <a:solidFill>
                  <a:srgbClr val="00246C"/>
                </a:solidFill>
                <a:latin typeface="Calibri"/>
                <a:cs typeface="Calibri"/>
              </a:rPr>
              <a:t>RELIABLE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 descr="Drawing of a closed hand with the thumb sticking out sideways, indicating impartiality."/>
          <p:cNvGrpSpPr/>
          <p:nvPr/>
        </p:nvGrpSpPr>
        <p:grpSpPr>
          <a:xfrm>
            <a:off x="8233156" y="1915160"/>
            <a:ext cx="1249680" cy="1249680"/>
            <a:chOff x="8233156" y="1915160"/>
            <a:chExt cx="1249680" cy="1249680"/>
          </a:xfrm>
        </p:grpSpPr>
        <p:sp>
          <p:nvSpPr>
            <p:cNvPr id="11" name="object 11"/>
            <p:cNvSpPr/>
            <p:nvPr/>
          </p:nvSpPr>
          <p:spPr>
            <a:xfrm>
              <a:off x="8233156" y="1915160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80">
                  <a:moveTo>
                    <a:pt x="624713" y="0"/>
                  </a:moveTo>
                  <a:lnTo>
                    <a:pt x="575886" y="1879"/>
                  </a:lnTo>
                  <a:lnTo>
                    <a:pt x="528089" y="7424"/>
                  </a:lnTo>
                  <a:lnTo>
                    <a:pt x="481459" y="16497"/>
                  </a:lnTo>
                  <a:lnTo>
                    <a:pt x="436135" y="28957"/>
                  </a:lnTo>
                  <a:lnTo>
                    <a:pt x="392257" y="44668"/>
                  </a:lnTo>
                  <a:lnTo>
                    <a:pt x="349962" y="63489"/>
                  </a:lnTo>
                  <a:lnTo>
                    <a:pt x="309390" y="85282"/>
                  </a:lnTo>
                  <a:lnTo>
                    <a:pt x="270680" y="109909"/>
                  </a:lnTo>
                  <a:lnTo>
                    <a:pt x="233970" y="137229"/>
                  </a:lnTo>
                  <a:lnTo>
                    <a:pt x="199399" y="167106"/>
                  </a:lnTo>
                  <a:lnTo>
                    <a:pt x="167106" y="199399"/>
                  </a:lnTo>
                  <a:lnTo>
                    <a:pt x="137229" y="233970"/>
                  </a:lnTo>
                  <a:lnTo>
                    <a:pt x="109909" y="270680"/>
                  </a:lnTo>
                  <a:lnTo>
                    <a:pt x="85282" y="309390"/>
                  </a:lnTo>
                  <a:lnTo>
                    <a:pt x="63489" y="349962"/>
                  </a:lnTo>
                  <a:lnTo>
                    <a:pt x="44668" y="392257"/>
                  </a:lnTo>
                  <a:lnTo>
                    <a:pt x="28957" y="436135"/>
                  </a:lnTo>
                  <a:lnTo>
                    <a:pt x="16497" y="481459"/>
                  </a:lnTo>
                  <a:lnTo>
                    <a:pt x="7424" y="528089"/>
                  </a:lnTo>
                  <a:lnTo>
                    <a:pt x="1879" y="575886"/>
                  </a:lnTo>
                  <a:lnTo>
                    <a:pt x="0" y="624713"/>
                  </a:lnTo>
                  <a:lnTo>
                    <a:pt x="1879" y="673539"/>
                  </a:lnTo>
                  <a:lnTo>
                    <a:pt x="7424" y="721339"/>
                  </a:lnTo>
                  <a:lnTo>
                    <a:pt x="16497" y="767973"/>
                  </a:lnTo>
                  <a:lnTo>
                    <a:pt x="28957" y="813302"/>
                  </a:lnTo>
                  <a:lnTo>
                    <a:pt x="44668" y="857186"/>
                  </a:lnTo>
                  <a:lnTo>
                    <a:pt x="63489" y="899488"/>
                  </a:lnTo>
                  <a:lnTo>
                    <a:pt x="85282" y="940068"/>
                  </a:lnTo>
                  <a:lnTo>
                    <a:pt x="109909" y="978786"/>
                  </a:lnTo>
                  <a:lnTo>
                    <a:pt x="137229" y="1015505"/>
                  </a:lnTo>
                  <a:lnTo>
                    <a:pt x="167106" y="1050085"/>
                  </a:lnTo>
                  <a:lnTo>
                    <a:pt x="199399" y="1082387"/>
                  </a:lnTo>
                  <a:lnTo>
                    <a:pt x="233970" y="1112273"/>
                  </a:lnTo>
                  <a:lnTo>
                    <a:pt x="270680" y="1139602"/>
                  </a:lnTo>
                  <a:lnTo>
                    <a:pt x="309390" y="1164237"/>
                  </a:lnTo>
                  <a:lnTo>
                    <a:pt x="349962" y="1186038"/>
                  </a:lnTo>
                  <a:lnTo>
                    <a:pt x="392257" y="1204866"/>
                  </a:lnTo>
                  <a:lnTo>
                    <a:pt x="436135" y="1220583"/>
                  </a:lnTo>
                  <a:lnTo>
                    <a:pt x="481459" y="1233048"/>
                  </a:lnTo>
                  <a:lnTo>
                    <a:pt x="528089" y="1242125"/>
                  </a:lnTo>
                  <a:lnTo>
                    <a:pt x="575886" y="1247672"/>
                  </a:lnTo>
                  <a:lnTo>
                    <a:pt x="624713" y="1249553"/>
                  </a:lnTo>
                  <a:lnTo>
                    <a:pt x="673539" y="1247672"/>
                  </a:lnTo>
                  <a:lnTo>
                    <a:pt x="721339" y="1242125"/>
                  </a:lnTo>
                  <a:lnTo>
                    <a:pt x="767973" y="1233048"/>
                  </a:lnTo>
                  <a:lnTo>
                    <a:pt x="813302" y="1220583"/>
                  </a:lnTo>
                  <a:lnTo>
                    <a:pt x="857186" y="1204866"/>
                  </a:lnTo>
                  <a:lnTo>
                    <a:pt x="899488" y="1186038"/>
                  </a:lnTo>
                  <a:lnTo>
                    <a:pt x="940068" y="1164237"/>
                  </a:lnTo>
                  <a:lnTo>
                    <a:pt x="978786" y="1139602"/>
                  </a:lnTo>
                  <a:lnTo>
                    <a:pt x="1015505" y="1112273"/>
                  </a:lnTo>
                  <a:lnTo>
                    <a:pt x="1050085" y="1082387"/>
                  </a:lnTo>
                  <a:lnTo>
                    <a:pt x="1082387" y="1050085"/>
                  </a:lnTo>
                  <a:lnTo>
                    <a:pt x="1112273" y="1015505"/>
                  </a:lnTo>
                  <a:lnTo>
                    <a:pt x="1139602" y="978786"/>
                  </a:lnTo>
                  <a:lnTo>
                    <a:pt x="1164237" y="940068"/>
                  </a:lnTo>
                  <a:lnTo>
                    <a:pt x="1186038" y="899488"/>
                  </a:lnTo>
                  <a:lnTo>
                    <a:pt x="1204866" y="857186"/>
                  </a:lnTo>
                  <a:lnTo>
                    <a:pt x="1220583" y="813302"/>
                  </a:lnTo>
                  <a:lnTo>
                    <a:pt x="1233048" y="767973"/>
                  </a:lnTo>
                  <a:lnTo>
                    <a:pt x="1242125" y="721339"/>
                  </a:lnTo>
                  <a:lnTo>
                    <a:pt x="1247672" y="673539"/>
                  </a:lnTo>
                  <a:lnTo>
                    <a:pt x="1249553" y="624713"/>
                  </a:lnTo>
                  <a:lnTo>
                    <a:pt x="1247672" y="575886"/>
                  </a:lnTo>
                  <a:lnTo>
                    <a:pt x="1242125" y="528089"/>
                  </a:lnTo>
                  <a:lnTo>
                    <a:pt x="1233048" y="481459"/>
                  </a:lnTo>
                  <a:lnTo>
                    <a:pt x="1220583" y="436135"/>
                  </a:lnTo>
                  <a:lnTo>
                    <a:pt x="1204866" y="392257"/>
                  </a:lnTo>
                  <a:lnTo>
                    <a:pt x="1186038" y="349962"/>
                  </a:lnTo>
                  <a:lnTo>
                    <a:pt x="1164237" y="309390"/>
                  </a:lnTo>
                  <a:lnTo>
                    <a:pt x="1139602" y="270680"/>
                  </a:lnTo>
                  <a:lnTo>
                    <a:pt x="1112273" y="233970"/>
                  </a:lnTo>
                  <a:lnTo>
                    <a:pt x="1082387" y="199399"/>
                  </a:lnTo>
                  <a:lnTo>
                    <a:pt x="1050085" y="167106"/>
                  </a:lnTo>
                  <a:lnTo>
                    <a:pt x="1015505" y="137229"/>
                  </a:lnTo>
                  <a:lnTo>
                    <a:pt x="978786" y="109909"/>
                  </a:lnTo>
                  <a:lnTo>
                    <a:pt x="940068" y="85282"/>
                  </a:lnTo>
                  <a:lnTo>
                    <a:pt x="899488" y="63489"/>
                  </a:lnTo>
                  <a:lnTo>
                    <a:pt x="857186" y="44668"/>
                  </a:lnTo>
                  <a:lnTo>
                    <a:pt x="813302" y="28957"/>
                  </a:lnTo>
                  <a:lnTo>
                    <a:pt x="767973" y="16497"/>
                  </a:lnTo>
                  <a:lnTo>
                    <a:pt x="721339" y="7424"/>
                  </a:lnTo>
                  <a:lnTo>
                    <a:pt x="673539" y="1879"/>
                  </a:lnTo>
                  <a:lnTo>
                    <a:pt x="624713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10092" y="2217166"/>
              <a:ext cx="495934" cy="653415"/>
            </a:xfrm>
            <a:custGeom>
              <a:avLst/>
              <a:gdLst/>
              <a:ahLst/>
              <a:cxnLst/>
              <a:rect l="l" t="t" r="r" b="b"/>
              <a:pathLst>
                <a:path w="495934" h="653414">
                  <a:moveTo>
                    <a:pt x="94995" y="162686"/>
                  </a:moveTo>
                  <a:lnTo>
                    <a:pt x="51008" y="171045"/>
                  </a:lnTo>
                  <a:lnTo>
                    <a:pt x="21780" y="195992"/>
                  </a:lnTo>
                  <a:lnTo>
                    <a:pt x="5786" y="235711"/>
                  </a:lnTo>
                  <a:lnTo>
                    <a:pt x="747" y="267100"/>
                  </a:lnTo>
                  <a:lnTo>
                    <a:pt x="642" y="268017"/>
                  </a:lnTo>
                  <a:lnTo>
                    <a:pt x="45" y="284733"/>
                  </a:lnTo>
                  <a:lnTo>
                    <a:pt x="0" y="286003"/>
                  </a:lnTo>
                  <a:lnTo>
                    <a:pt x="559" y="295227"/>
                  </a:lnTo>
                  <a:lnTo>
                    <a:pt x="642" y="296600"/>
                  </a:lnTo>
                  <a:lnTo>
                    <a:pt x="17123" y="331708"/>
                  </a:lnTo>
                  <a:lnTo>
                    <a:pt x="62833" y="357155"/>
                  </a:lnTo>
                  <a:lnTo>
                    <a:pt x="81152" y="362457"/>
                  </a:lnTo>
                  <a:lnTo>
                    <a:pt x="89558" y="366099"/>
                  </a:lnTo>
                  <a:lnTo>
                    <a:pt x="96678" y="369776"/>
                  </a:lnTo>
                  <a:lnTo>
                    <a:pt x="102512" y="373477"/>
                  </a:lnTo>
                  <a:lnTo>
                    <a:pt x="107060" y="377189"/>
                  </a:lnTo>
                  <a:lnTo>
                    <a:pt x="115208" y="388352"/>
                  </a:lnTo>
                  <a:lnTo>
                    <a:pt x="124142" y="399716"/>
                  </a:lnTo>
                  <a:lnTo>
                    <a:pt x="134028" y="411533"/>
                  </a:lnTo>
                  <a:lnTo>
                    <a:pt x="162506" y="444051"/>
                  </a:lnTo>
                  <a:lnTo>
                    <a:pt x="175942" y="460120"/>
                  </a:lnTo>
                  <a:lnTo>
                    <a:pt x="185164" y="472951"/>
                  </a:lnTo>
                  <a:lnTo>
                    <a:pt x="189991" y="483234"/>
                  </a:lnTo>
                  <a:lnTo>
                    <a:pt x="189991" y="599058"/>
                  </a:lnTo>
                  <a:lnTo>
                    <a:pt x="190912" y="609766"/>
                  </a:lnTo>
                  <a:lnTo>
                    <a:pt x="207811" y="645036"/>
                  </a:lnTo>
                  <a:lnTo>
                    <a:pt x="229742" y="653287"/>
                  </a:lnTo>
                  <a:lnTo>
                    <a:pt x="419734" y="653287"/>
                  </a:lnTo>
                  <a:lnTo>
                    <a:pt x="451867" y="629277"/>
                  </a:lnTo>
                  <a:lnTo>
                    <a:pt x="457707" y="599058"/>
                  </a:lnTo>
                  <a:lnTo>
                    <a:pt x="395477" y="599058"/>
                  </a:lnTo>
                  <a:lnTo>
                    <a:pt x="392048" y="596645"/>
                  </a:lnTo>
                  <a:lnTo>
                    <a:pt x="386841" y="591692"/>
                  </a:lnTo>
                  <a:lnTo>
                    <a:pt x="383412" y="584326"/>
                  </a:lnTo>
                  <a:lnTo>
                    <a:pt x="381634" y="579373"/>
                  </a:lnTo>
                  <a:lnTo>
                    <a:pt x="381634" y="564514"/>
                  </a:lnTo>
                  <a:lnTo>
                    <a:pt x="383412" y="557148"/>
                  </a:lnTo>
                  <a:lnTo>
                    <a:pt x="386841" y="552195"/>
                  </a:lnTo>
                  <a:lnTo>
                    <a:pt x="392048" y="547369"/>
                  </a:lnTo>
                  <a:lnTo>
                    <a:pt x="395477" y="544829"/>
                  </a:lnTo>
                  <a:lnTo>
                    <a:pt x="457707" y="544829"/>
                  </a:lnTo>
                  <a:lnTo>
                    <a:pt x="457707" y="490600"/>
                  </a:lnTo>
                  <a:lnTo>
                    <a:pt x="229742" y="490600"/>
                  </a:lnTo>
                  <a:lnTo>
                    <a:pt x="229742" y="470915"/>
                  </a:lnTo>
                  <a:lnTo>
                    <a:pt x="226186" y="461009"/>
                  </a:lnTo>
                  <a:lnTo>
                    <a:pt x="224535" y="456056"/>
                  </a:lnTo>
                  <a:lnTo>
                    <a:pt x="221106" y="448690"/>
                  </a:lnTo>
                  <a:lnTo>
                    <a:pt x="217550" y="443737"/>
                  </a:lnTo>
                  <a:lnTo>
                    <a:pt x="214121" y="438784"/>
                  </a:lnTo>
                  <a:lnTo>
                    <a:pt x="210692" y="433958"/>
                  </a:lnTo>
                  <a:lnTo>
                    <a:pt x="207263" y="426465"/>
                  </a:lnTo>
                  <a:lnTo>
                    <a:pt x="203834" y="421639"/>
                  </a:lnTo>
                  <a:lnTo>
                    <a:pt x="200278" y="416686"/>
                  </a:lnTo>
                  <a:lnTo>
                    <a:pt x="195198" y="411733"/>
                  </a:lnTo>
                  <a:lnTo>
                    <a:pt x="189991" y="404367"/>
                  </a:lnTo>
                  <a:lnTo>
                    <a:pt x="184784" y="399414"/>
                  </a:lnTo>
                  <a:lnTo>
                    <a:pt x="181355" y="396874"/>
                  </a:lnTo>
                  <a:lnTo>
                    <a:pt x="177926" y="392048"/>
                  </a:lnTo>
                  <a:lnTo>
                    <a:pt x="174370" y="387095"/>
                  </a:lnTo>
                  <a:lnTo>
                    <a:pt x="169290" y="382142"/>
                  </a:lnTo>
                  <a:lnTo>
                    <a:pt x="164083" y="377189"/>
                  </a:lnTo>
                  <a:lnTo>
                    <a:pt x="162305" y="374776"/>
                  </a:lnTo>
                  <a:lnTo>
                    <a:pt x="160654" y="372236"/>
                  </a:lnTo>
                  <a:lnTo>
                    <a:pt x="151221" y="361717"/>
                  </a:lnTo>
                  <a:lnTo>
                    <a:pt x="143573" y="352567"/>
                  </a:lnTo>
                  <a:lnTo>
                    <a:pt x="137544" y="345251"/>
                  </a:lnTo>
                  <a:lnTo>
                    <a:pt x="132968" y="340232"/>
                  </a:lnTo>
                  <a:lnTo>
                    <a:pt x="126134" y="331882"/>
                  </a:lnTo>
                  <a:lnTo>
                    <a:pt x="118490" y="325151"/>
                  </a:lnTo>
                  <a:lnTo>
                    <a:pt x="109894" y="319801"/>
                  </a:lnTo>
                  <a:lnTo>
                    <a:pt x="100202" y="315594"/>
                  </a:lnTo>
                  <a:lnTo>
                    <a:pt x="91080" y="310808"/>
                  </a:lnTo>
                  <a:lnTo>
                    <a:pt x="81994" y="307212"/>
                  </a:lnTo>
                  <a:lnTo>
                    <a:pt x="72931" y="304093"/>
                  </a:lnTo>
                  <a:lnTo>
                    <a:pt x="63880" y="300735"/>
                  </a:lnTo>
                  <a:lnTo>
                    <a:pt x="55475" y="298451"/>
                  </a:lnTo>
                  <a:lnTo>
                    <a:pt x="48355" y="295227"/>
                  </a:lnTo>
                  <a:lnTo>
                    <a:pt x="42521" y="291074"/>
                  </a:lnTo>
                  <a:lnTo>
                    <a:pt x="37972" y="286003"/>
                  </a:lnTo>
                  <a:lnTo>
                    <a:pt x="38875" y="268017"/>
                  </a:lnTo>
                  <a:lnTo>
                    <a:pt x="51815" y="231774"/>
                  </a:lnTo>
                  <a:lnTo>
                    <a:pt x="94995" y="216915"/>
                  </a:lnTo>
                  <a:lnTo>
                    <a:pt x="189991" y="216915"/>
                  </a:lnTo>
                  <a:lnTo>
                    <a:pt x="189991" y="182371"/>
                  </a:lnTo>
                  <a:lnTo>
                    <a:pt x="152018" y="182371"/>
                  </a:lnTo>
                  <a:lnTo>
                    <a:pt x="137733" y="174099"/>
                  </a:lnTo>
                  <a:lnTo>
                    <a:pt x="123459" y="167909"/>
                  </a:lnTo>
                  <a:lnTo>
                    <a:pt x="109210" y="164030"/>
                  </a:lnTo>
                  <a:lnTo>
                    <a:pt x="94995" y="162686"/>
                  </a:lnTo>
                  <a:close/>
                </a:path>
                <a:path w="495934" h="653414">
                  <a:moveTo>
                    <a:pt x="457707" y="544829"/>
                  </a:moveTo>
                  <a:lnTo>
                    <a:pt x="405891" y="544829"/>
                  </a:lnTo>
                  <a:lnTo>
                    <a:pt x="411098" y="547369"/>
                  </a:lnTo>
                  <a:lnTo>
                    <a:pt x="414527" y="552195"/>
                  </a:lnTo>
                  <a:lnTo>
                    <a:pt x="417956" y="557148"/>
                  </a:lnTo>
                  <a:lnTo>
                    <a:pt x="419734" y="564514"/>
                  </a:lnTo>
                  <a:lnTo>
                    <a:pt x="419734" y="579373"/>
                  </a:lnTo>
                  <a:lnTo>
                    <a:pt x="417956" y="584326"/>
                  </a:lnTo>
                  <a:lnTo>
                    <a:pt x="414527" y="591692"/>
                  </a:lnTo>
                  <a:lnTo>
                    <a:pt x="411098" y="596645"/>
                  </a:lnTo>
                  <a:lnTo>
                    <a:pt x="405891" y="599058"/>
                  </a:lnTo>
                  <a:lnTo>
                    <a:pt x="457707" y="599058"/>
                  </a:lnTo>
                  <a:lnTo>
                    <a:pt x="457707" y="544829"/>
                  </a:lnTo>
                  <a:close/>
                </a:path>
                <a:path w="495934" h="653414">
                  <a:moveTo>
                    <a:pt x="481922" y="110870"/>
                  </a:moveTo>
                  <a:lnTo>
                    <a:pt x="407542" y="110870"/>
                  </a:lnTo>
                  <a:lnTo>
                    <a:pt x="429954" y="115964"/>
                  </a:lnTo>
                  <a:lnTo>
                    <a:pt x="445579" y="131238"/>
                  </a:lnTo>
                  <a:lnTo>
                    <a:pt x="454727" y="156680"/>
                  </a:lnTo>
                  <a:lnTo>
                    <a:pt x="457505" y="189864"/>
                  </a:lnTo>
                  <a:lnTo>
                    <a:pt x="457607" y="246395"/>
                  </a:lnTo>
                  <a:lnTo>
                    <a:pt x="456402" y="274083"/>
                  </a:lnTo>
                  <a:lnTo>
                    <a:pt x="452500" y="308467"/>
                  </a:lnTo>
                  <a:lnTo>
                    <a:pt x="446027" y="347017"/>
                  </a:lnTo>
                  <a:lnTo>
                    <a:pt x="437006" y="389508"/>
                  </a:lnTo>
                  <a:lnTo>
                    <a:pt x="435228" y="392048"/>
                  </a:lnTo>
                  <a:lnTo>
                    <a:pt x="435228" y="394461"/>
                  </a:lnTo>
                  <a:lnTo>
                    <a:pt x="433450" y="401827"/>
                  </a:lnTo>
                  <a:lnTo>
                    <a:pt x="431799" y="409193"/>
                  </a:lnTo>
                  <a:lnTo>
                    <a:pt x="430021" y="414146"/>
                  </a:lnTo>
                  <a:lnTo>
                    <a:pt x="430021" y="416686"/>
                  </a:lnTo>
                  <a:lnTo>
                    <a:pt x="428370" y="421639"/>
                  </a:lnTo>
                  <a:lnTo>
                    <a:pt x="428370" y="426465"/>
                  </a:lnTo>
                  <a:lnTo>
                    <a:pt x="426592" y="431418"/>
                  </a:lnTo>
                  <a:lnTo>
                    <a:pt x="424814" y="438784"/>
                  </a:lnTo>
                  <a:lnTo>
                    <a:pt x="423163" y="443737"/>
                  </a:lnTo>
                  <a:lnTo>
                    <a:pt x="423163" y="448690"/>
                  </a:lnTo>
                  <a:lnTo>
                    <a:pt x="421385" y="453643"/>
                  </a:lnTo>
                  <a:lnTo>
                    <a:pt x="421385" y="463549"/>
                  </a:lnTo>
                  <a:lnTo>
                    <a:pt x="419734" y="468375"/>
                  </a:lnTo>
                  <a:lnTo>
                    <a:pt x="419734" y="490600"/>
                  </a:lnTo>
                  <a:lnTo>
                    <a:pt x="457707" y="490600"/>
                  </a:lnTo>
                  <a:lnTo>
                    <a:pt x="457707" y="475868"/>
                  </a:lnTo>
                  <a:lnTo>
                    <a:pt x="458628" y="469372"/>
                  </a:lnTo>
                  <a:lnTo>
                    <a:pt x="461168" y="457326"/>
                  </a:lnTo>
                  <a:lnTo>
                    <a:pt x="464994" y="439757"/>
                  </a:lnTo>
                  <a:lnTo>
                    <a:pt x="469772" y="416686"/>
                  </a:lnTo>
                  <a:lnTo>
                    <a:pt x="481409" y="368268"/>
                  </a:lnTo>
                  <a:lnTo>
                    <a:pt x="490473" y="325373"/>
                  </a:lnTo>
                  <a:lnTo>
                    <a:pt x="494261" y="286003"/>
                  </a:lnTo>
                  <a:lnTo>
                    <a:pt x="495463" y="257444"/>
                  </a:lnTo>
                  <a:lnTo>
                    <a:pt x="495565" y="251174"/>
                  </a:lnTo>
                  <a:lnTo>
                    <a:pt x="495680" y="189864"/>
                  </a:lnTo>
                  <a:lnTo>
                    <a:pt x="494657" y="167909"/>
                  </a:lnTo>
                  <a:lnTo>
                    <a:pt x="494587" y="166401"/>
                  </a:lnTo>
                  <a:lnTo>
                    <a:pt x="494476" y="164030"/>
                  </a:lnTo>
                  <a:lnTo>
                    <a:pt x="494365" y="161645"/>
                  </a:lnTo>
                  <a:lnTo>
                    <a:pt x="490299" y="136223"/>
                  </a:lnTo>
                  <a:lnTo>
                    <a:pt x="483304" y="113587"/>
                  </a:lnTo>
                  <a:lnTo>
                    <a:pt x="481922" y="110870"/>
                  </a:lnTo>
                  <a:close/>
                </a:path>
                <a:path w="495934" h="653414">
                  <a:moveTo>
                    <a:pt x="189991" y="216915"/>
                  </a:moveTo>
                  <a:lnTo>
                    <a:pt x="94995" y="216915"/>
                  </a:lnTo>
                  <a:lnTo>
                    <a:pt x="104717" y="218261"/>
                  </a:lnTo>
                  <a:lnTo>
                    <a:pt x="115903" y="222154"/>
                  </a:lnTo>
                  <a:lnTo>
                    <a:pt x="128732" y="228381"/>
                  </a:lnTo>
                  <a:lnTo>
                    <a:pt x="143382" y="236727"/>
                  </a:lnTo>
                  <a:lnTo>
                    <a:pt x="157934" y="246395"/>
                  </a:lnTo>
                  <a:lnTo>
                    <a:pt x="170545" y="253301"/>
                  </a:lnTo>
                  <a:lnTo>
                    <a:pt x="181227" y="257444"/>
                  </a:lnTo>
                  <a:lnTo>
                    <a:pt x="189991" y="258825"/>
                  </a:lnTo>
                  <a:lnTo>
                    <a:pt x="189991" y="216915"/>
                  </a:lnTo>
                  <a:close/>
                </a:path>
                <a:path w="495934" h="653414">
                  <a:moveTo>
                    <a:pt x="227964" y="0"/>
                  </a:moveTo>
                  <a:lnTo>
                    <a:pt x="187406" y="17627"/>
                  </a:lnTo>
                  <a:lnTo>
                    <a:pt x="158273" y="66516"/>
                  </a:lnTo>
                  <a:lnTo>
                    <a:pt x="152018" y="108457"/>
                  </a:lnTo>
                  <a:lnTo>
                    <a:pt x="152018" y="182371"/>
                  </a:lnTo>
                  <a:lnTo>
                    <a:pt x="189991" y="182371"/>
                  </a:lnTo>
                  <a:lnTo>
                    <a:pt x="189991" y="108457"/>
                  </a:lnTo>
                  <a:lnTo>
                    <a:pt x="190848" y="98551"/>
                  </a:lnTo>
                  <a:lnTo>
                    <a:pt x="208561" y="62533"/>
                  </a:lnTo>
                  <a:lnTo>
                    <a:pt x="229742" y="54228"/>
                  </a:lnTo>
                  <a:lnTo>
                    <a:pt x="404893" y="54228"/>
                  </a:lnTo>
                  <a:lnTo>
                    <a:pt x="395313" y="45505"/>
                  </a:lnTo>
                  <a:lnTo>
                    <a:pt x="382095" y="37845"/>
                  </a:lnTo>
                  <a:lnTo>
                    <a:pt x="368234" y="33424"/>
                  </a:lnTo>
                  <a:lnTo>
                    <a:pt x="354075" y="32003"/>
                  </a:lnTo>
                  <a:lnTo>
                    <a:pt x="340232" y="32003"/>
                  </a:lnTo>
                  <a:lnTo>
                    <a:pt x="330602" y="25576"/>
                  </a:lnTo>
                  <a:lnTo>
                    <a:pt x="320151" y="20970"/>
                  </a:lnTo>
                  <a:lnTo>
                    <a:pt x="315159" y="19684"/>
                  </a:lnTo>
                  <a:lnTo>
                    <a:pt x="278002" y="19684"/>
                  </a:lnTo>
                  <a:lnTo>
                    <a:pt x="266326" y="10394"/>
                  </a:lnTo>
                  <a:lnTo>
                    <a:pt x="254317" y="4317"/>
                  </a:lnTo>
                  <a:lnTo>
                    <a:pt x="241641" y="1004"/>
                  </a:lnTo>
                  <a:lnTo>
                    <a:pt x="227964" y="0"/>
                  </a:lnTo>
                  <a:close/>
                </a:path>
                <a:path w="495934" h="653414">
                  <a:moveTo>
                    <a:pt x="466903" y="86232"/>
                  </a:moveTo>
                  <a:lnTo>
                    <a:pt x="360933" y="86232"/>
                  </a:lnTo>
                  <a:lnTo>
                    <a:pt x="369569" y="88772"/>
                  </a:lnTo>
                  <a:lnTo>
                    <a:pt x="383412" y="98551"/>
                  </a:lnTo>
                  <a:lnTo>
                    <a:pt x="388619" y="103504"/>
                  </a:lnTo>
                  <a:lnTo>
                    <a:pt x="392048" y="113410"/>
                  </a:lnTo>
                  <a:lnTo>
                    <a:pt x="397255" y="110870"/>
                  </a:lnTo>
                  <a:lnTo>
                    <a:pt x="481922" y="110870"/>
                  </a:lnTo>
                  <a:lnTo>
                    <a:pt x="473201" y="93725"/>
                  </a:lnTo>
                  <a:lnTo>
                    <a:pt x="466903" y="86232"/>
                  </a:lnTo>
                  <a:close/>
                </a:path>
                <a:path w="495934" h="653414">
                  <a:moveTo>
                    <a:pt x="451663" y="71500"/>
                  </a:moveTo>
                  <a:lnTo>
                    <a:pt x="298830" y="71500"/>
                  </a:lnTo>
                  <a:lnTo>
                    <a:pt x="308669" y="73009"/>
                  </a:lnTo>
                  <a:lnTo>
                    <a:pt x="308120" y="73009"/>
                  </a:lnTo>
                  <a:lnTo>
                    <a:pt x="316722" y="77041"/>
                  </a:lnTo>
                  <a:lnTo>
                    <a:pt x="325280" y="83984"/>
                  </a:lnTo>
                  <a:lnTo>
                    <a:pt x="333374" y="93725"/>
                  </a:lnTo>
                  <a:lnTo>
                    <a:pt x="340232" y="88772"/>
                  </a:lnTo>
                  <a:lnTo>
                    <a:pt x="347090" y="86232"/>
                  </a:lnTo>
                  <a:lnTo>
                    <a:pt x="466903" y="86232"/>
                  </a:lnTo>
                  <a:lnTo>
                    <a:pt x="459549" y="77483"/>
                  </a:lnTo>
                  <a:lnTo>
                    <a:pt x="451663" y="71500"/>
                  </a:lnTo>
                  <a:close/>
                </a:path>
                <a:path w="495934" h="653414">
                  <a:moveTo>
                    <a:pt x="404893" y="54228"/>
                  </a:moveTo>
                  <a:lnTo>
                    <a:pt x="236600" y="54228"/>
                  </a:lnTo>
                  <a:lnTo>
                    <a:pt x="243458" y="56641"/>
                  </a:lnTo>
                  <a:lnTo>
                    <a:pt x="253872" y="61594"/>
                  </a:lnTo>
                  <a:lnTo>
                    <a:pt x="259679" y="67177"/>
                  </a:lnTo>
                  <a:lnTo>
                    <a:pt x="264032" y="73009"/>
                  </a:lnTo>
                  <a:lnTo>
                    <a:pt x="266767" y="79293"/>
                  </a:lnTo>
                  <a:lnTo>
                    <a:pt x="267715" y="86232"/>
                  </a:lnTo>
                  <a:lnTo>
                    <a:pt x="271144" y="81279"/>
                  </a:lnTo>
                  <a:lnTo>
                    <a:pt x="281558" y="73913"/>
                  </a:lnTo>
                  <a:lnTo>
                    <a:pt x="286638" y="71500"/>
                  </a:lnTo>
                  <a:lnTo>
                    <a:pt x="451663" y="71500"/>
                  </a:lnTo>
                  <a:lnTo>
                    <a:pt x="444277" y="65897"/>
                  </a:lnTo>
                  <a:lnTo>
                    <a:pt x="427053" y="58953"/>
                  </a:lnTo>
                  <a:lnTo>
                    <a:pt x="407542" y="56641"/>
                  </a:lnTo>
                  <a:lnTo>
                    <a:pt x="404893" y="54228"/>
                  </a:lnTo>
                  <a:close/>
                </a:path>
                <a:path w="495934" h="653414">
                  <a:moveTo>
                    <a:pt x="298830" y="17271"/>
                  </a:moveTo>
                  <a:lnTo>
                    <a:pt x="283209" y="17271"/>
                  </a:lnTo>
                  <a:lnTo>
                    <a:pt x="278002" y="19684"/>
                  </a:lnTo>
                  <a:lnTo>
                    <a:pt x="315159" y="19684"/>
                  </a:lnTo>
                  <a:lnTo>
                    <a:pt x="309389" y="18198"/>
                  </a:lnTo>
                  <a:lnTo>
                    <a:pt x="298830" y="17271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61781" y="3241039"/>
            <a:ext cx="1394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IMPARTIAL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4" name="object 14" descr="Drawing of a stopwatch."/>
          <p:cNvGrpSpPr/>
          <p:nvPr/>
        </p:nvGrpSpPr>
        <p:grpSpPr>
          <a:xfrm>
            <a:off x="4144898" y="4153408"/>
            <a:ext cx="1249680" cy="1249680"/>
            <a:chOff x="4144898" y="4153408"/>
            <a:chExt cx="1249680" cy="1249680"/>
          </a:xfrm>
        </p:grpSpPr>
        <p:sp>
          <p:nvSpPr>
            <p:cNvPr id="15" name="object 15"/>
            <p:cNvSpPr/>
            <p:nvPr/>
          </p:nvSpPr>
          <p:spPr>
            <a:xfrm>
              <a:off x="4144898" y="4153408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79">
                  <a:moveTo>
                    <a:pt x="624840" y="0"/>
                  </a:moveTo>
                  <a:lnTo>
                    <a:pt x="576013" y="1880"/>
                  </a:lnTo>
                  <a:lnTo>
                    <a:pt x="528213" y="7427"/>
                  </a:lnTo>
                  <a:lnTo>
                    <a:pt x="481579" y="16504"/>
                  </a:lnTo>
                  <a:lnTo>
                    <a:pt x="436250" y="28969"/>
                  </a:lnTo>
                  <a:lnTo>
                    <a:pt x="392366" y="44686"/>
                  </a:lnTo>
                  <a:lnTo>
                    <a:pt x="350064" y="63514"/>
                  </a:lnTo>
                  <a:lnTo>
                    <a:pt x="309484" y="85315"/>
                  </a:lnTo>
                  <a:lnTo>
                    <a:pt x="270766" y="109950"/>
                  </a:lnTo>
                  <a:lnTo>
                    <a:pt x="234047" y="137279"/>
                  </a:lnTo>
                  <a:lnTo>
                    <a:pt x="199467" y="167165"/>
                  </a:lnTo>
                  <a:lnTo>
                    <a:pt x="167165" y="199467"/>
                  </a:lnTo>
                  <a:lnTo>
                    <a:pt x="137279" y="234047"/>
                  </a:lnTo>
                  <a:lnTo>
                    <a:pt x="109950" y="270766"/>
                  </a:lnTo>
                  <a:lnTo>
                    <a:pt x="85315" y="309484"/>
                  </a:lnTo>
                  <a:lnTo>
                    <a:pt x="63514" y="350064"/>
                  </a:lnTo>
                  <a:lnTo>
                    <a:pt x="44686" y="392366"/>
                  </a:lnTo>
                  <a:lnTo>
                    <a:pt x="28969" y="436250"/>
                  </a:lnTo>
                  <a:lnTo>
                    <a:pt x="16504" y="481579"/>
                  </a:lnTo>
                  <a:lnTo>
                    <a:pt x="7427" y="528213"/>
                  </a:lnTo>
                  <a:lnTo>
                    <a:pt x="1880" y="576013"/>
                  </a:lnTo>
                  <a:lnTo>
                    <a:pt x="0" y="624839"/>
                  </a:lnTo>
                  <a:lnTo>
                    <a:pt x="1880" y="673666"/>
                  </a:lnTo>
                  <a:lnTo>
                    <a:pt x="7427" y="721463"/>
                  </a:lnTo>
                  <a:lnTo>
                    <a:pt x="16504" y="768093"/>
                  </a:lnTo>
                  <a:lnTo>
                    <a:pt x="28969" y="813417"/>
                  </a:lnTo>
                  <a:lnTo>
                    <a:pt x="44686" y="857295"/>
                  </a:lnTo>
                  <a:lnTo>
                    <a:pt x="63514" y="899590"/>
                  </a:lnTo>
                  <a:lnTo>
                    <a:pt x="85315" y="940162"/>
                  </a:lnTo>
                  <a:lnTo>
                    <a:pt x="109950" y="978872"/>
                  </a:lnTo>
                  <a:lnTo>
                    <a:pt x="137279" y="1015582"/>
                  </a:lnTo>
                  <a:lnTo>
                    <a:pt x="167165" y="1050153"/>
                  </a:lnTo>
                  <a:lnTo>
                    <a:pt x="199467" y="1082446"/>
                  </a:lnTo>
                  <a:lnTo>
                    <a:pt x="234047" y="1112323"/>
                  </a:lnTo>
                  <a:lnTo>
                    <a:pt x="270766" y="1139643"/>
                  </a:lnTo>
                  <a:lnTo>
                    <a:pt x="309484" y="1164270"/>
                  </a:lnTo>
                  <a:lnTo>
                    <a:pt x="350064" y="1186063"/>
                  </a:lnTo>
                  <a:lnTo>
                    <a:pt x="392366" y="1204884"/>
                  </a:lnTo>
                  <a:lnTo>
                    <a:pt x="436250" y="1220595"/>
                  </a:lnTo>
                  <a:lnTo>
                    <a:pt x="481579" y="1233055"/>
                  </a:lnTo>
                  <a:lnTo>
                    <a:pt x="528213" y="1242128"/>
                  </a:lnTo>
                  <a:lnTo>
                    <a:pt x="576013" y="1247673"/>
                  </a:lnTo>
                  <a:lnTo>
                    <a:pt x="624840" y="1249552"/>
                  </a:lnTo>
                  <a:lnTo>
                    <a:pt x="673666" y="1247673"/>
                  </a:lnTo>
                  <a:lnTo>
                    <a:pt x="721466" y="1242128"/>
                  </a:lnTo>
                  <a:lnTo>
                    <a:pt x="768100" y="1233055"/>
                  </a:lnTo>
                  <a:lnTo>
                    <a:pt x="813429" y="1220595"/>
                  </a:lnTo>
                  <a:lnTo>
                    <a:pt x="857313" y="1204884"/>
                  </a:lnTo>
                  <a:lnTo>
                    <a:pt x="899615" y="1186063"/>
                  </a:lnTo>
                  <a:lnTo>
                    <a:pt x="940195" y="1164270"/>
                  </a:lnTo>
                  <a:lnTo>
                    <a:pt x="978913" y="1139643"/>
                  </a:lnTo>
                  <a:lnTo>
                    <a:pt x="1015632" y="1112323"/>
                  </a:lnTo>
                  <a:lnTo>
                    <a:pt x="1050212" y="1082446"/>
                  </a:lnTo>
                  <a:lnTo>
                    <a:pt x="1082514" y="1050153"/>
                  </a:lnTo>
                  <a:lnTo>
                    <a:pt x="1112400" y="1015582"/>
                  </a:lnTo>
                  <a:lnTo>
                    <a:pt x="1139729" y="978872"/>
                  </a:lnTo>
                  <a:lnTo>
                    <a:pt x="1164364" y="940162"/>
                  </a:lnTo>
                  <a:lnTo>
                    <a:pt x="1186165" y="899590"/>
                  </a:lnTo>
                  <a:lnTo>
                    <a:pt x="1204993" y="857295"/>
                  </a:lnTo>
                  <a:lnTo>
                    <a:pt x="1220710" y="813417"/>
                  </a:lnTo>
                  <a:lnTo>
                    <a:pt x="1233175" y="768093"/>
                  </a:lnTo>
                  <a:lnTo>
                    <a:pt x="1242252" y="721463"/>
                  </a:lnTo>
                  <a:lnTo>
                    <a:pt x="1247799" y="673666"/>
                  </a:lnTo>
                  <a:lnTo>
                    <a:pt x="1249680" y="624839"/>
                  </a:lnTo>
                  <a:lnTo>
                    <a:pt x="1247799" y="576013"/>
                  </a:lnTo>
                  <a:lnTo>
                    <a:pt x="1242252" y="528213"/>
                  </a:lnTo>
                  <a:lnTo>
                    <a:pt x="1233175" y="481579"/>
                  </a:lnTo>
                  <a:lnTo>
                    <a:pt x="1220710" y="436250"/>
                  </a:lnTo>
                  <a:lnTo>
                    <a:pt x="1204993" y="392366"/>
                  </a:lnTo>
                  <a:lnTo>
                    <a:pt x="1186165" y="350064"/>
                  </a:lnTo>
                  <a:lnTo>
                    <a:pt x="1164364" y="309484"/>
                  </a:lnTo>
                  <a:lnTo>
                    <a:pt x="1139729" y="270766"/>
                  </a:lnTo>
                  <a:lnTo>
                    <a:pt x="1112400" y="234047"/>
                  </a:lnTo>
                  <a:lnTo>
                    <a:pt x="1082514" y="199467"/>
                  </a:lnTo>
                  <a:lnTo>
                    <a:pt x="1050212" y="167165"/>
                  </a:lnTo>
                  <a:lnTo>
                    <a:pt x="1015632" y="137279"/>
                  </a:lnTo>
                  <a:lnTo>
                    <a:pt x="978913" y="109950"/>
                  </a:lnTo>
                  <a:lnTo>
                    <a:pt x="940195" y="85315"/>
                  </a:lnTo>
                  <a:lnTo>
                    <a:pt x="899615" y="63514"/>
                  </a:lnTo>
                  <a:lnTo>
                    <a:pt x="857313" y="44686"/>
                  </a:lnTo>
                  <a:lnTo>
                    <a:pt x="813429" y="28969"/>
                  </a:lnTo>
                  <a:lnTo>
                    <a:pt x="768100" y="16504"/>
                  </a:lnTo>
                  <a:lnTo>
                    <a:pt x="721466" y="7427"/>
                  </a:lnTo>
                  <a:lnTo>
                    <a:pt x="673666" y="188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14329" y="4659452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8257" y="140627"/>
                  </a:moveTo>
                  <a:lnTo>
                    <a:pt x="21958" y="134264"/>
                  </a:lnTo>
                  <a:lnTo>
                    <a:pt x="6362" y="134264"/>
                  </a:lnTo>
                  <a:lnTo>
                    <a:pt x="0" y="140627"/>
                  </a:lnTo>
                  <a:lnTo>
                    <a:pt x="0" y="156235"/>
                  </a:lnTo>
                  <a:lnTo>
                    <a:pt x="6362" y="162534"/>
                  </a:lnTo>
                  <a:lnTo>
                    <a:pt x="21958" y="162534"/>
                  </a:lnTo>
                  <a:lnTo>
                    <a:pt x="28257" y="156235"/>
                  </a:lnTo>
                  <a:lnTo>
                    <a:pt x="28257" y="148399"/>
                  </a:lnTo>
                  <a:lnTo>
                    <a:pt x="28257" y="140627"/>
                  </a:lnTo>
                  <a:close/>
                </a:path>
                <a:path w="311150" h="311150">
                  <a:moveTo>
                    <a:pt x="169519" y="289039"/>
                  </a:moveTo>
                  <a:lnTo>
                    <a:pt x="163156" y="282676"/>
                  </a:lnTo>
                  <a:lnTo>
                    <a:pt x="147624" y="282676"/>
                  </a:lnTo>
                  <a:lnTo>
                    <a:pt x="141262" y="289039"/>
                  </a:lnTo>
                  <a:lnTo>
                    <a:pt x="141262" y="304584"/>
                  </a:lnTo>
                  <a:lnTo>
                    <a:pt x="147624" y="310946"/>
                  </a:lnTo>
                  <a:lnTo>
                    <a:pt x="163156" y="310946"/>
                  </a:lnTo>
                  <a:lnTo>
                    <a:pt x="169519" y="304634"/>
                  </a:lnTo>
                  <a:lnTo>
                    <a:pt x="169519" y="296811"/>
                  </a:lnTo>
                  <a:lnTo>
                    <a:pt x="169519" y="289039"/>
                  </a:lnTo>
                  <a:close/>
                </a:path>
                <a:path w="311150" h="311150">
                  <a:moveTo>
                    <a:pt x="169519" y="6299"/>
                  </a:moveTo>
                  <a:lnTo>
                    <a:pt x="163156" y="0"/>
                  </a:lnTo>
                  <a:lnTo>
                    <a:pt x="147624" y="0"/>
                  </a:lnTo>
                  <a:lnTo>
                    <a:pt x="141262" y="6299"/>
                  </a:lnTo>
                  <a:lnTo>
                    <a:pt x="141262" y="21958"/>
                  </a:lnTo>
                  <a:lnTo>
                    <a:pt x="147624" y="28257"/>
                  </a:lnTo>
                  <a:lnTo>
                    <a:pt x="163156" y="28257"/>
                  </a:lnTo>
                  <a:lnTo>
                    <a:pt x="169519" y="21958"/>
                  </a:lnTo>
                  <a:lnTo>
                    <a:pt x="169519" y="14135"/>
                  </a:lnTo>
                  <a:lnTo>
                    <a:pt x="169519" y="6299"/>
                  </a:lnTo>
                  <a:close/>
                </a:path>
                <a:path w="311150" h="311150">
                  <a:moveTo>
                    <a:pt x="310781" y="140627"/>
                  </a:moveTo>
                  <a:lnTo>
                    <a:pt x="304419" y="134264"/>
                  </a:lnTo>
                  <a:lnTo>
                    <a:pt x="288823" y="134264"/>
                  </a:lnTo>
                  <a:lnTo>
                    <a:pt x="282524" y="140627"/>
                  </a:lnTo>
                  <a:lnTo>
                    <a:pt x="282524" y="156235"/>
                  </a:lnTo>
                  <a:lnTo>
                    <a:pt x="288823" y="162534"/>
                  </a:lnTo>
                  <a:lnTo>
                    <a:pt x="304419" y="162534"/>
                  </a:lnTo>
                  <a:lnTo>
                    <a:pt x="310781" y="156235"/>
                  </a:lnTo>
                  <a:lnTo>
                    <a:pt x="310781" y="148399"/>
                  </a:lnTo>
                  <a:lnTo>
                    <a:pt x="310781" y="140627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5599" y="4708909"/>
              <a:ext cx="93938" cy="1787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30419" y="4503968"/>
              <a:ext cx="480059" cy="550545"/>
            </a:xfrm>
            <a:custGeom>
              <a:avLst/>
              <a:gdLst/>
              <a:ahLst/>
              <a:cxnLst/>
              <a:rect l="l" t="t" r="r" b="b"/>
              <a:pathLst>
                <a:path w="480060" h="550545">
                  <a:moveTo>
                    <a:pt x="260494" y="42401"/>
                  </a:moveTo>
                  <a:lnTo>
                    <a:pt x="218116" y="42401"/>
                  </a:lnTo>
                  <a:lnTo>
                    <a:pt x="218116" y="71376"/>
                  </a:lnTo>
                  <a:lnTo>
                    <a:pt x="171485" y="80181"/>
                  </a:lnTo>
                  <a:lnTo>
                    <a:pt x="128487" y="97517"/>
                  </a:lnTo>
                  <a:lnTo>
                    <a:pt x="90073" y="122480"/>
                  </a:lnTo>
                  <a:lnTo>
                    <a:pt x="57194" y="154168"/>
                  </a:lnTo>
                  <a:lnTo>
                    <a:pt x="30801" y="191678"/>
                  </a:lnTo>
                  <a:lnTo>
                    <a:pt x="11846" y="234109"/>
                  </a:lnTo>
                  <a:lnTo>
                    <a:pt x="1280" y="280557"/>
                  </a:lnTo>
                  <a:lnTo>
                    <a:pt x="0" y="328182"/>
                  </a:lnTo>
                  <a:lnTo>
                    <a:pt x="7812" y="374001"/>
                  </a:lnTo>
                  <a:lnTo>
                    <a:pt x="24039" y="416904"/>
                  </a:lnTo>
                  <a:lnTo>
                    <a:pt x="48000" y="455776"/>
                  </a:lnTo>
                  <a:lnTo>
                    <a:pt x="79015" y="489506"/>
                  </a:lnTo>
                  <a:lnTo>
                    <a:pt x="116406" y="516980"/>
                  </a:lnTo>
                  <a:lnTo>
                    <a:pt x="159493" y="537087"/>
                  </a:lnTo>
                  <a:lnTo>
                    <a:pt x="205691" y="548404"/>
                  </a:lnTo>
                  <a:lnTo>
                    <a:pt x="252062" y="550524"/>
                  </a:lnTo>
                  <a:lnTo>
                    <a:pt x="297395" y="543855"/>
                  </a:lnTo>
                  <a:lnTo>
                    <a:pt x="340480" y="528804"/>
                  </a:lnTo>
                  <a:lnTo>
                    <a:pt x="374875" y="508819"/>
                  </a:lnTo>
                  <a:lnTo>
                    <a:pt x="239305" y="508819"/>
                  </a:lnTo>
                  <a:lnTo>
                    <a:pt x="193879" y="503607"/>
                  </a:lnTo>
                  <a:lnTo>
                    <a:pt x="152222" y="488752"/>
                  </a:lnTo>
                  <a:lnTo>
                    <a:pt x="115506" y="465429"/>
                  </a:lnTo>
                  <a:lnTo>
                    <a:pt x="84907" y="434812"/>
                  </a:lnTo>
                  <a:lnTo>
                    <a:pt x="61596" y="398076"/>
                  </a:lnTo>
                  <a:lnTo>
                    <a:pt x="46750" y="356396"/>
                  </a:lnTo>
                  <a:lnTo>
                    <a:pt x="41540" y="310945"/>
                  </a:lnTo>
                  <a:lnTo>
                    <a:pt x="46749" y="265494"/>
                  </a:lnTo>
                  <a:lnTo>
                    <a:pt x="61596" y="223813"/>
                  </a:lnTo>
                  <a:lnTo>
                    <a:pt x="84906" y="187078"/>
                  </a:lnTo>
                  <a:lnTo>
                    <a:pt x="115506" y="156461"/>
                  </a:lnTo>
                  <a:lnTo>
                    <a:pt x="152222" y="133138"/>
                  </a:lnTo>
                  <a:lnTo>
                    <a:pt x="193879" y="118283"/>
                  </a:lnTo>
                  <a:lnTo>
                    <a:pt x="239305" y="113071"/>
                  </a:lnTo>
                  <a:lnTo>
                    <a:pt x="430521" y="113071"/>
                  </a:lnTo>
                  <a:lnTo>
                    <a:pt x="431398" y="111657"/>
                  </a:lnTo>
                  <a:lnTo>
                    <a:pt x="373503" y="111657"/>
                  </a:lnTo>
                  <a:lnTo>
                    <a:pt x="347204" y="96331"/>
                  </a:lnTo>
                  <a:lnTo>
                    <a:pt x="319383" y="84449"/>
                  </a:lnTo>
                  <a:lnTo>
                    <a:pt x="290369" y="76278"/>
                  </a:lnTo>
                  <a:lnTo>
                    <a:pt x="260494" y="72082"/>
                  </a:lnTo>
                  <a:lnTo>
                    <a:pt x="260494" y="42401"/>
                  </a:lnTo>
                  <a:close/>
                </a:path>
                <a:path w="480060" h="550545">
                  <a:moveTo>
                    <a:pt x="430521" y="113071"/>
                  </a:moveTo>
                  <a:lnTo>
                    <a:pt x="239305" y="113071"/>
                  </a:lnTo>
                  <a:lnTo>
                    <a:pt x="284731" y="118283"/>
                  </a:lnTo>
                  <a:lnTo>
                    <a:pt x="326389" y="133138"/>
                  </a:lnTo>
                  <a:lnTo>
                    <a:pt x="363104" y="156461"/>
                  </a:lnTo>
                  <a:lnTo>
                    <a:pt x="393704" y="187078"/>
                  </a:lnTo>
                  <a:lnTo>
                    <a:pt x="417014" y="223813"/>
                  </a:lnTo>
                  <a:lnTo>
                    <a:pt x="431861" y="265494"/>
                  </a:lnTo>
                  <a:lnTo>
                    <a:pt x="437071" y="310945"/>
                  </a:lnTo>
                  <a:lnTo>
                    <a:pt x="431861" y="356396"/>
                  </a:lnTo>
                  <a:lnTo>
                    <a:pt x="417014" y="398076"/>
                  </a:lnTo>
                  <a:lnTo>
                    <a:pt x="393704" y="434812"/>
                  </a:lnTo>
                  <a:lnTo>
                    <a:pt x="363104" y="465429"/>
                  </a:lnTo>
                  <a:lnTo>
                    <a:pt x="326389" y="488752"/>
                  </a:lnTo>
                  <a:lnTo>
                    <a:pt x="284731" y="503607"/>
                  </a:lnTo>
                  <a:lnTo>
                    <a:pt x="239305" y="508819"/>
                  </a:lnTo>
                  <a:lnTo>
                    <a:pt x="374875" y="508819"/>
                  </a:lnTo>
                  <a:lnTo>
                    <a:pt x="415060" y="475190"/>
                  </a:lnTo>
                  <a:lnTo>
                    <a:pt x="444134" y="437443"/>
                  </a:lnTo>
                  <a:lnTo>
                    <a:pt x="465189" y="394739"/>
                  </a:lnTo>
                  <a:lnTo>
                    <a:pt x="477052" y="349871"/>
                  </a:lnTo>
                  <a:lnTo>
                    <a:pt x="479958" y="304138"/>
                  </a:lnTo>
                  <a:lnTo>
                    <a:pt x="474140" y="258837"/>
                  </a:lnTo>
                  <a:lnTo>
                    <a:pt x="459835" y="215267"/>
                  </a:lnTo>
                  <a:lnTo>
                    <a:pt x="437277" y="174726"/>
                  </a:lnTo>
                  <a:lnTo>
                    <a:pt x="406700" y="138512"/>
                  </a:lnTo>
                  <a:lnTo>
                    <a:pt x="427889" y="117311"/>
                  </a:lnTo>
                  <a:lnTo>
                    <a:pt x="430521" y="113071"/>
                  </a:lnTo>
                  <a:close/>
                </a:path>
                <a:path w="480060" h="550545">
                  <a:moveTo>
                    <a:pt x="412615" y="81446"/>
                  </a:moveTo>
                  <a:lnTo>
                    <a:pt x="404636" y="82661"/>
                  </a:lnTo>
                  <a:lnTo>
                    <a:pt x="397518" y="86923"/>
                  </a:lnTo>
                  <a:lnTo>
                    <a:pt x="373503" y="111657"/>
                  </a:lnTo>
                  <a:lnTo>
                    <a:pt x="431398" y="111657"/>
                  </a:lnTo>
                  <a:lnTo>
                    <a:pt x="432248" y="110288"/>
                  </a:lnTo>
                  <a:lnTo>
                    <a:pt x="433627" y="102470"/>
                  </a:lnTo>
                  <a:lnTo>
                    <a:pt x="431961" y="94652"/>
                  </a:lnTo>
                  <a:lnTo>
                    <a:pt x="427182" y="87630"/>
                  </a:lnTo>
                  <a:lnTo>
                    <a:pt x="420461" y="83146"/>
                  </a:lnTo>
                  <a:lnTo>
                    <a:pt x="412615" y="81446"/>
                  </a:lnTo>
                  <a:close/>
                </a:path>
                <a:path w="480060" h="550545">
                  <a:moveTo>
                    <a:pt x="324062" y="0"/>
                  </a:moveTo>
                  <a:lnTo>
                    <a:pt x="154548" y="0"/>
                  </a:lnTo>
                  <a:lnTo>
                    <a:pt x="154548" y="42401"/>
                  </a:lnTo>
                  <a:lnTo>
                    <a:pt x="324062" y="42401"/>
                  </a:lnTo>
                  <a:lnTo>
                    <a:pt x="324062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02684" y="5427675"/>
            <a:ext cx="1106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PROMPT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1" name="object 21" descr="drawing of a balanced scale."/>
          <p:cNvGrpSpPr/>
          <p:nvPr/>
        </p:nvGrpSpPr>
        <p:grpSpPr>
          <a:xfrm>
            <a:off x="6887082" y="4086986"/>
            <a:ext cx="1249680" cy="1249680"/>
            <a:chOff x="6887082" y="4086986"/>
            <a:chExt cx="1249680" cy="1249680"/>
          </a:xfrm>
        </p:grpSpPr>
        <p:sp>
          <p:nvSpPr>
            <p:cNvPr id="22" name="object 22"/>
            <p:cNvSpPr/>
            <p:nvPr/>
          </p:nvSpPr>
          <p:spPr>
            <a:xfrm>
              <a:off x="6887082" y="4086986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79">
                  <a:moveTo>
                    <a:pt x="624713" y="0"/>
                  </a:moveTo>
                  <a:lnTo>
                    <a:pt x="575886" y="1879"/>
                  </a:lnTo>
                  <a:lnTo>
                    <a:pt x="528089" y="7424"/>
                  </a:lnTo>
                  <a:lnTo>
                    <a:pt x="481459" y="16497"/>
                  </a:lnTo>
                  <a:lnTo>
                    <a:pt x="436135" y="28957"/>
                  </a:lnTo>
                  <a:lnTo>
                    <a:pt x="392257" y="44668"/>
                  </a:lnTo>
                  <a:lnTo>
                    <a:pt x="349962" y="63489"/>
                  </a:lnTo>
                  <a:lnTo>
                    <a:pt x="309390" y="85282"/>
                  </a:lnTo>
                  <a:lnTo>
                    <a:pt x="270680" y="109909"/>
                  </a:lnTo>
                  <a:lnTo>
                    <a:pt x="233970" y="137229"/>
                  </a:lnTo>
                  <a:lnTo>
                    <a:pt x="199399" y="167106"/>
                  </a:lnTo>
                  <a:lnTo>
                    <a:pt x="167106" y="199399"/>
                  </a:lnTo>
                  <a:lnTo>
                    <a:pt x="137229" y="233970"/>
                  </a:lnTo>
                  <a:lnTo>
                    <a:pt x="109909" y="270680"/>
                  </a:lnTo>
                  <a:lnTo>
                    <a:pt x="85282" y="309390"/>
                  </a:lnTo>
                  <a:lnTo>
                    <a:pt x="63489" y="349962"/>
                  </a:lnTo>
                  <a:lnTo>
                    <a:pt x="44668" y="392257"/>
                  </a:lnTo>
                  <a:lnTo>
                    <a:pt x="28957" y="436135"/>
                  </a:lnTo>
                  <a:lnTo>
                    <a:pt x="16497" y="481459"/>
                  </a:lnTo>
                  <a:lnTo>
                    <a:pt x="7424" y="528089"/>
                  </a:lnTo>
                  <a:lnTo>
                    <a:pt x="1879" y="575886"/>
                  </a:lnTo>
                  <a:lnTo>
                    <a:pt x="0" y="624713"/>
                  </a:lnTo>
                  <a:lnTo>
                    <a:pt x="1879" y="673556"/>
                  </a:lnTo>
                  <a:lnTo>
                    <a:pt x="7424" y="721369"/>
                  </a:lnTo>
                  <a:lnTo>
                    <a:pt x="16497" y="768013"/>
                  </a:lnTo>
                  <a:lnTo>
                    <a:pt x="28957" y="813349"/>
                  </a:lnTo>
                  <a:lnTo>
                    <a:pt x="44668" y="857239"/>
                  </a:lnTo>
                  <a:lnTo>
                    <a:pt x="63489" y="899543"/>
                  </a:lnTo>
                  <a:lnTo>
                    <a:pt x="85282" y="940124"/>
                  </a:lnTo>
                  <a:lnTo>
                    <a:pt x="109909" y="978842"/>
                  </a:lnTo>
                  <a:lnTo>
                    <a:pt x="137229" y="1015559"/>
                  </a:lnTo>
                  <a:lnTo>
                    <a:pt x="167106" y="1050135"/>
                  </a:lnTo>
                  <a:lnTo>
                    <a:pt x="199399" y="1082433"/>
                  </a:lnTo>
                  <a:lnTo>
                    <a:pt x="233970" y="1112313"/>
                  </a:lnTo>
                  <a:lnTo>
                    <a:pt x="270680" y="1139636"/>
                  </a:lnTo>
                  <a:lnTo>
                    <a:pt x="309390" y="1164265"/>
                  </a:lnTo>
                  <a:lnTo>
                    <a:pt x="349962" y="1186060"/>
                  </a:lnTo>
                  <a:lnTo>
                    <a:pt x="392257" y="1204882"/>
                  </a:lnTo>
                  <a:lnTo>
                    <a:pt x="436135" y="1220594"/>
                  </a:lnTo>
                  <a:lnTo>
                    <a:pt x="481459" y="1233055"/>
                  </a:lnTo>
                  <a:lnTo>
                    <a:pt x="528089" y="1242128"/>
                  </a:lnTo>
                  <a:lnTo>
                    <a:pt x="575886" y="1247673"/>
                  </a:lnTo>
                  <a:lnTo>
                    <a:pt x="624713" y="1249553"/>
                  </a:lnTo>
                  <a:lnTo>
                    <a:pt x="673539" y="1247673"/>
                  </a:lnTo>
                  <a:lnTo>
                    <a:pt x="721339" y="1242128"/>
                  </a:lnTo>
                  <a:lnTo>
                    <a:pt x="767973" y="1233055"/>
                  </a:lnTo>
                  <a:lnTo>
                    <a:pt x="813302" y="1220594"/>
                  </a:lnTo>
                  <a:lnTo>
                    <a:pt x="857186" y="1204882"/>
                  </a:lnTo>
                  <a:lnTo>
                    <a:pt x="899488" y="1186060"/>
                  </a:lnTo>
                  <a:lnTo>
                    <a:pt x="940068" y="1164265"/>
                  </a:lnTo>
                  <a:lnTo>
                    <a:pt x="978786" y="1139636"/>
                  </a:lnTo>
                  <a:lnTo>
                    <a:pt x="1015505" y="1112313"/>
                  </a:lnTo>
                  <a:lnTo>
                    <a:pt x="1050085" y="1082433"/>
                  </a:lnTo>
                  <a:lnTo>
                    <a:pt x="1082387" y="1050135"/>
                  </a:lnTo>
                  <a:lnTo>
                    <a:pt x="1112273" y="1015559"/>
                  </a:lnTo>
                  <a:lnTo>
                    <a:pt x="1139602" y="978842"/>
                  </a:lnTo>
                  <a:lnTo>
                    <a:pt x="1164237" y="940124"/>
                  </a:lnTo>
                  <a:lnTo>
                    <a:pt x="1186038" y="899543"/>
                  </a:lnTo>
                  <a:lnTo>
                    <a:pt x="1204866" y="857239"/>
                  </a:lnTo>
                  <a:lnTo>
                    <a:pt x="1220583" y="813349"/>
                  </a:lnTo>
                  <a:lnTo>
                    <a:pt x="1233048" y="768013"/>
                  </a:lnTo>
                  <a:lnTo>
                    <a:pt x="1242125" y="721369"/>
                  </a:lnTo>
                  <a:lnTo>
                    <a:pt x="1247672" y="673556"/>
                  </a:lnTo>
                  <a:lnTo>
                    <a:pt x="1249553" y="624713"/>
                  </a:lnTo>
                  <a:lnTo>
                    <a:pt x="1247672" y="575886"/>
                  </a:lnTo>
                  <a:lnTo>
                    <a:pt x="1242125" y="528089"/>
                  </a:lnTo>
                  <a:lnTo>
                    <a:pt x="1233048" y="481459"/>
                  </a:lnTo>
                  <a:lnTo>
                    <a:pt x="1220583" y="436135"/>
                  </a:lnTo>
                  <a:lnTo>
                    <a:pt x="1204866" y="392257"/>
                  </a:lnTo>
                  <a:lnTo>
                    <a:pt x="1186038" y="349962"/>
                  </a:lnTo>
                  <a:lnTo>
                    <a:pt x="1164237" y="309390"/>
                  </a:lnTo>
                  <a:lnTo>
                    <a:pt x="1139602" y="270680"/>
                  </a:lnTo>
                  <a:lnTo>
                    <a:pt x="1112273" y="233970"/>
                  </a:lnTo>
                  <a:lnTo>
                    <a:pt x="1082387" y="199399"/>
                  </a:lnTo>
                  <a:lnTo>
                    <a:pt x="1050085" y="167106"/>
                  </a:lnTo>
                  <a:lnTo>
                    <a:pt x="1015505" y="137229"/>
                  </a:lnTo>
                  <a:lnTo>
                    <a:pt x="978786" y="109909"/>
                  </a:lnTo>
                  <a:lnTo>
                    <a:pt x="940068" y="85282"/>
                  </a:lnTo>
                  <a:lnTo>
                    <a:pt x="899488" y="63489"/>
                  </a:lnTo>
                  <a:lnTo>
                    <a:pt x="857186" y="44668"/>
                  </a:lnTo>
                  <a:lnTo>
                    <a:pt x="813302" y="28957"/>
                  </a:lnTo>
                  <a:lnTo>
                    <a:pt x="767973" y="16497"/>
                  </a:lnTo>
                  <a:lnTo>
                    <a:pt x="721339" y="7424"/>
                  </a:lnTo>
                  <a:lnTo>
                    <a:pt x="673539" y="1879"/>
                  </a:lnTo>
                  <a:lnTo>
                    <a:pt x="624713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0402" y="4430483"/>
              <a:ext cx="565150" cy="565785"/>
            </a:xfrm>
            <a:custGeom>
              <a:avLst/>
              <a:gdLst/>
              <a:ahLst/>
              <a:cxnLst/>
              <a:rect l="l" t="t" r="r" b="b"/>
              <a:pathLst>
                <a:path w="565150" h="565785">
                  <a:moveTo>
                    <a:pt x="169506" y="346278"/>
                  </a:moveTo>
                  <a:lnTo>
                    <a:pt x="0" y="346278"/>
                  </a:lnTo>
                  <a:lnTo>
                    <a:pt x="6680" y="362750"/>
                  </a:lnTo>
                  <a:lnTo>
                    <a:pt x="24892" y="376224"/>
                  </a:lnTo>
                  <a:lnTo>
                    <a:pt x="51841" y="385343"/>
                  </a:lnTo>
                  <a:lnTo>
                    <a:pt x="84747" y="388683"/>
                  </a:lnTo>
                  <a:lnTo>
                    <a:pt x="117665" y="385343"/>
                  </a:lnTo>
                  <a:lnTo>
                    <a:pt x="144614" y="376224"/>
                  </a:lnTo>
                  <a:lnTo>
                    <a:pt x="162814" y="362750"/>
                  </a:lnTo>
                  <a:lnTo>
                    <a:pt x="169506" y="346278"/>
                  </a:lnTo>
                  <a:close/>
                </a:path>
                <a:path w="565150" h="565785">
                  <a:moveTo>
                    <a:pt x="543852" y="325081"/>
                  </a:moveTo>
                  <a:lnTo>
                    <a:pt x="503313" y="163957"/>
                  </a:lnTo>
                  <a:lnTo>
                    <a:pt x="492290" y="120142"/>
                  </a:lnTo>
                  <a:lnTo>
                    <a:pt x="501472" y="120142"/>
                  </a:lnTo>
                  <a:lnTo>
                    <a:pt x="509841" y="118516"/>
                  </a:lnTo>
                  <a:lnTo>
                    <a:pt x="516572" y="114046"/>
                  </a:lnTo>
                  <a:lnTo>
                    <a:pt x="517220" y="113068"/>
                  </a:lnTo>
                  <a:lnTo>
                    <a:pt x="521042" y="107315"/>
                  </a:lnTo>
                  <a:lnTo>
                    <a:pt x="522655" y="98945"/>
                  </a:lnTo>
                  <a:lnTo>
                    <a:pt x="521157" y="91160"/>
                  </a:lnTo>
                  <a:lnTo>
                    <a:pt x="521042" y="90563"/>
                  </a:lnTo>
                  <a:lnTo>
                    <a:pt x="517220" y="84810"/>
                  </a:lnTo>
                  <a:lnTo>
                    <a:pt x="516572" y="83832"/>
                  </a:lnTo>
                  <a:lnTo>
                    <a:pt x="509841" y="79362"/>
                  </a:lnTo>
                  <a:lnTo>
                    <a:pt x="501472" y="77736"/>
                  </a:lnTo>
                  <a:lnTo>
                    <a:pt x="319239" y="77736"/>
                  </a:lnTo>
                  <a:lnTo>
                    <a:pt x="315709" y="71374"/>
                  </a:lnTo>
                  <a:lnTo>
                    <a:pt x="310057" y="65722"/>
                  </a:lnTo>
                  <a:lnTo>
                    <a:pt x="303707" y="62191"/>
                  </a:lnTo>
                  <a:lnTo>
                    <a:pt x="303707" y="21209"/>
                  </a:lnTo>
                  <a:lnTo>
                    <a:pt x="302082" y="12827"/>
                  </a:lnTo>
                  <a:lnTo>
                    <a:pt x="297611" y="6096"/>
                  </a:lnTo>
                  <a:lnTo>
                    <a:pt x="296646" y="5461"/>
                  </a:lnTo>
                  <a:lnTo>
                    <a:pt x="296646" y="91160"/>
                  </a:lnTo>
                  <a:lnTo>
                    <a:pt x="296646" y="106718"/>
                  </a:lnTo>
                  <a:lnTo>
                    <a:pt x="290283" y="113068"/>
                  </a:lnTo>
                  <a:lnTo>
                    <a:pt x="274751" y="113068"/>
                  </a:lnTo>
                  <a:lnTo>
                    <a:pt x="268389" y="106718"/>
                  </a:lnTo>
                  <a:lnTo>
                    <a:pt x="268389" y="91160"/>
                  </a:lnTo>
                  <a:lnTo>
                    <a:pt x="274751" y="84810"/>
                  </a:lnTo>
                  <a:lnTo>
                    <a:pt x="290283" y="84810"/>
                  </a:lnTo>
                  <a:lnTo>
                    <a:pt x="296646" y="91160"/>
                  </a:lnTo>
                  <a:lnTo>
                    <a:pt x="296646" y="5461"/>
                  </a:lnTo>
                  <a:lnTo>
                    <a:pt x="290893" y="1625"/>
                  </a:lnTo>
                  <a:lnTo>
                    <a:pt x="282511" y="0"/>
                  </a:lnTo>
                  <a:lnTo>
                    <a:pt x="274142" y="1625"/>
                  </a:lnTo>
                  <a:lnTo>
                    <a:pt x="267423" y="6096"/>
                  </a:lnTo>
                  <a:lnTo>
                    <a:pt x="262953" y="12827"/>
                  </a:lnTo>
                  <a:lnTo>
                    <a:pt x="261327" y="21209"/>
                  </a:lnTo>
                  <a:lnTo>
                    <a:pt x="261327" y="62191"/>
                  </a:lnTo>
                  <a:lnTo>
                    <a:pt x="254965" y="65722"/>
                  </a:lnTo>
                  <a:lnTo>
                    <a:pt x="249326" y="71374"/>
                  </a:lnTo>
                  <a:lnTo>
                    <a:pt x="245783" y="77736"/>
                  </a:lnTo>
                  <a:lnTo>
                    <a:pt x="63563" y="77736"/>
                  </a:lnTo>
                  <a:lnTo>
                    <a:pt x="55181" y="79362"/>
                  </a:lnTo>
                  <a:lnTo>
                    <a:pt x="48463" y="83832"/>
                  </a:lnTo>
                  <a:lnTo>
                    <a:pt x="43992" y="90563"/>
                  </a:lnTo>
                  <a:lnTo>
                    <a:pt x="42367" y="98945"/>
                  </a:lnTo>
                  <a:lnTo>
                    <a:pt x="43637" y="106121"/>
                  </a:lnTo>
                  <a:lnTo>
                    <a:pt x="47142" y="112369"/>
                  </a:lnTo>
                  <a:lnTo>
                    <a:pt x="52501" y="117030"/>
                  </a:lnTo>
                  <a:lnTo>
                    <a:pt x="59321" y="119430"/>
                  </a:lnTo>
                  <a:lnTo>
                    <a:pt x="19062" y="325081"/>
                  </a:lnTo>
                  <a:lnTo>
                    <a:pt x="48018" y="325081"/>
                  </a:lnTo>
                  <a:lnTo>
                    <a:pt x="79095" y="163957"/>
                  </a:lnTo>
                  <a:lnTo>
                    <a:pt x="119354" y="325081"/>
                  </a:lnTo>
                  <a:lnTo>
                    <a:pt x="148323" y="325081"/>
                  </a:lnTo>
                  <a:lnTo>
                    <a:pt x="107784" y="163957"/>
                  </a:lnTo>
                  <a:lnTo>
                    <a:pt x="96761" y="120142"/>
                  </a:lnTo>
                  <a:lnTo>
                    <a:pt x="245084" y="120142"/>
                  </a:lnTo>
                  <a:lnTo>
                    <a:pt x="248615" y="126504"/>
                  </a:lnTo>
                  <a:lnTo>
                    <a:pt x="254266" y="132156"/>
                  </a:lnTo>
                  <a:lnTo>
                    <a:pt x="260616" y="135686"/>
                  </a:lnTo>
                  <a:lnTo>
                    <a:pt x="260616" y="494690"/>
                  </a:lnTo>
                  <a:lnTo>
                    <a:pt x="203415" y="494690"/>
                  </a:lnTo>
                  <a:lnTo>
                    <a:pt x="197053" y="501053"/>
                  </a:lnTo>
                  <a:lnTo>
                    <a:pt x="197053" y="522960"/>
                  </a:lnTo>
                  <a:lnTo>
                    <a:pt x="113004" y="522960"/>
                  </a:lnTo>
                  <a:lnTo>
                    <a:pt x="113004" y="565353"/>
                  </a:lnTo>
                  <a:lnTo>
                    <a:pt x="452031" y="565353"/>
                  </a:lnTo>
                  <a:lnTo>
                    <a:pt x="452031" y="522960"/>
                  </a:lnTo>
                  <a:lnTo>
                    <a:pt x="367271" y="522960"/>
                  </a:lnTo>
                  <a:lnTo>
                    <a:pt x="367271" y="501053"/>
                  </a:lnTo>
                  <a:lnTo>
                    <a:pt x="360921" y="494690"/>
                  </a:lnTo>
                  <a:lnTo>
                    <a:pt x="303707" y="494690"/>
                  </a:lnTo>
                  <a:lnTo>
                    <a:pt x="303707" y="135686"/>
                  </a:lnTo>
                  <a:lnTo>
                    <a:pt x="310057" y="132156"/>
                  </a:lnTo>
                  <a:lnTo>
                    <a:pt x="315709" y="126504"/>
                  </a:lnTo>
                  <a:lnTo>
                    <a:pt x="319239" y="120142"/>
                  </a:lnTo>
                  <a:lnTo>
                    <a:pt x="454850" y="120142"/>
                  </a:lnTo>
                  <a:lnTo>
                    <a:pt x="415302" y="325081"/>
                  </a:lnTo>
                  <a:lnTo>
                    <a:pt x="444258" y="325081"/>
                  </a:lnTo>
                  <a:lnTo>
                    <a:pt x="475335" y="163957"/>
                  </a:lnTo>
                  <a:lnTo>
                    <a:pt x="514896" y="325081"/>
                  </a:lnTo>
                  <a:lnTo>
                    <a:pt x="543852" y="325081"/>
                  </a:lnTo>
                  <a:close/>
                </a:path>
                <a:path w="565150" h="565785">
                  <a:moveTo>
                    <a:pt x="565035" y="346278"/>
                  </a:moveTo>
                  <a:lnTo>
                    <a:pt x="395528" y="346278"/>
                  </a:lnTo>
                  <a:lnTo>
                    <a:pt x="402209" y="362750"/>
                  </a:lnTo>
                  <a:lnTo>
                    <a:pt x="420420" y="376224"/>
                  </a:lnTo>
                  <a:lnTo>
                    <a:pt x="447370" y="385343"/>
                  </a:lnTo>
                  <a:lnTo>
                    <a:pt x="480288" y="388683"/>
                  </a:lnTo>
                  <a:lnTo>
                    <a:pt x="513194" y="385343"/>
                  </a:lnTo>
                  <a:lnTo>
                    <a:pt x="540143" y="376224"/>
                  </a:lnTo>
                  <a:lnTo>
                    <a:pt x="558355" y="362750"/>
                  </a:lnTo>
                  <a:lnTo>
                    <a:pt x="565035" y="346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211059" y="5424627"/>
            <a:ext cx="601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FAIR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Pre-</a:t>
            </a:r>
            <a:r>
              <a:rPr spc="190" dirty="0"/>
              <a:t>Interview</a:t>
            </a:r>
            <a:r>
              <a:rPr spc="-114" dirty="0"/>
              <a:t> </a:t>
            </a:r>
            <a:r>
              <a:rPr spc="204" dirty="0"/>
              <a:t>Planning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8745855" cy="4293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Before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scheduling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interviews,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consider: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Location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Virtual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vs. in-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person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600"/>
              </a:spcBef>
              <a:buChar char="–"/>
              <a:tabLst>
                <a:tab pos="11550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Accessibility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Scheduling</a:t>
            </a:r>
            <a:r>
              <a:rPr sz="2200" spc="3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constraints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Participants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Preparation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6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 provide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written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notification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 parties with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sufficient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 to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prepare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Date,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time,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location,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participants,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purpose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Cannot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mandate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participation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student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employee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Interview</a:t>
            </a:r>
            <a:r>
              <a:rPr spc="-150" dirty="0"/>
              <a:t> </a:t>
            </a:r>
            <a:r>
              <a:rPr spc="215" dirty="0"/>
              <a:t>Scheduling</a:t>
            </a:r>
            <a:r>
              <a:rPr spc="-120" dirty="0"/>
              <a:t> </a:t>
            </a:r>
            <a:r>
              <a:rPr spc="180" dirty="0"/>
              <a:t>and</a:t>
            </a:r>
            <a:r>
              <a:rPr spc="-90" dirty="0"/>
              <a:t> </a:t>
            </a:r>
            <a:r>
              <a:rPr spc="190" dirty="0"/>
              <a:t>Sequencing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1"/>
            <a:ext cx="10343515" cy="406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662940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interviews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promptly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possible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capture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fresh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recollections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(but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not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before</a:t>
            </a:r>
            <a:r>
              <a:rPr sz="2200" spc="-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NOIA)</a:t>
            </a:r>
            <a:endParaRPr sz="22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Schedule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ample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complete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interview,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notes,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document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necessary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next</a:t>
            </a:r>
            <a:r>
              <a:rPr sz="22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steps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Consider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mental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capacity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attention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span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(e.g.,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“Zoom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fatigue”)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Allow time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 breaks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 meals or 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snacks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Solicit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suggestions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200">
              <a:latin typeface="Calibri"/>
              <a:cs typeface="Calibri"/>
            </a:endParaRPr>
          </a:p>
          <a:p>
            <a:pPr marL="240029" marR="217804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retains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discretion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suggested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relevant 	information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5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unsure,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err on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side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conducting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Interview</a:t>
            </a:r>
            <a:r>
              <a:rPr spc="-150" dirty="0"/>
              <a:t> </a:t>
            </a:r>
            <a:r>
              <a:rPr spc="180" dirty="0"/>
              <a:t>Preparation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10342245" cy="40036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available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documentation</a:t>
            </a:r>
            <a:r>
              <a:rPr sz="24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elements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 determine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types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would help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Decision-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maker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violated</a:t>
            </a:r>
            <a:endParaRPr sz="2400">
              <a:latin typeface="Calibri"/>
              <a:cs typeface="Calibri"/>
            </a:endParaRPr>
          </a:p>
          <a:p>
            <a:pPr marL="697865" lvl="1" indent="-22796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Example: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“without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consent”</a:t>
            </a:r>
            <a:endParaRPr sz="24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  <a:spcBef>
                <a:spcPts val="600"/>
              </a:spcBef>
            </a:pP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–</a:t>
            </a:r>
            <a:r>
              <a:rPr sz="2400" spc="2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gave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or could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give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endParaRPr sz="24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Identify clear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goals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 set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4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passively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accept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interviewee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wants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share,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actively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 disprove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Interview</a:t>
            </a:r>
            <a:r>
              <a:rPr spc="-150" dirty="0"/>
              <a:t> </a:t>
            </a:r>
            <a:r>
              <a:rPr spc="180" dirty="0"/>
              <a:t>Preparation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963295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based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role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and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which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Relationships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reported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incident(s)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Direct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observation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receiving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after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fact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Communication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whom,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when,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content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81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Sample</a:t>
            </a:r>
            <a:r>
              <a:rPr spc="-130" dirty="0"/>
              <a:t> </a:t>
            </a:r>
            <a:r>
              <a:rPr spc="195" dirty="0"/>
              <a:t>Interview</a:t>
            </a:r>
            <a:r>
              <a:rPr spc="-145" dirty="0"/>
              <a:t> </a:t>
            </a:r>
            <a:r>
              <a:rPr spc="180" dirty="0"/>
              <a:t>Sequences</a:t>
            </a:r>
          </a:p>
        </p:txBody>
      </p:sp>
      <p:grpSp>
        <p:nvGrpSpPr>
          <p:cNvPr id="3" name="object 3" descr="Blue and gray shaded textboxes with an arrow pointing downwards behind each part of the sequence, indicating that each step leads to the next."/>
          <p:cNvGrpSpPr/>
          <p:nvPr/>
        </p:nvGrpSpPr>
        <p:grpSpPr>
          <a:xfrm>
            <a:off x="3592448" y="1990725"/>
            <a:ext cx="5007610" cy="3672204"/>
            <a:chOff x="3592448" y="1990725"/>
            <a:chExt cx="5007610" cy="3672204"/>
          </a:xfrm>
        </p:grpSpPr>
        <p:sp>
          <p:nvSpPr>
            <p:cNvPr id="4" name="object 4"/>
            <p:cNvSpPr/>
            <p:nvPr/>
          </p:nvSpPr>
          <p:spPr>
            <a:xfrm>
              <a:off x="3598798" y="5041392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832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8798" y="5041392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832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8798" y="4432554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415"/>
                  </a:lnTo>
                  <a:lnTo>
                    <a:pt x="2420366" y="399415"/>
                  </a:lnTo>
                  <a:lnTo>
                    <a:pt x="2420366" y="461137"/>
                  </a:lnTo>
                  <a:lnTo>
                    <a:pt x="2343531" y="461137"/>
                  </a:lnTo>
                  <a:lnTo>
                    <a:pt x="2497201" y="614807"/>
                  </a:lnTo>
                  <a:lnTo>
                    <a:pt x="2650871" y="461137"/>
                  </a:lnTo>
                  <a:lnTo>
                    <a:pt x="2574035" y="461137"/>
                  </a:lnTo>
                  <a:lnTo>
                    <a:pt x="2574035" y="399415"/>
                  </a:lnTo>
                  <a:lnTo>
                    <a:pt x="4994402" y="399415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8798" y="4432554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415"/>
                  </a:moveTo>
                  <a:lnTo>
                    <a:pt x="2574035" y="399415"/>
                  </a:lnTo>
                  <a:lnTo>
                    <a:pt x="2574035" y="461137"/>
                  </a:lnTo>
                  <a:lnTo>
                    <a:pt x="2650871" y="461137"/>
                  </a:lnTo>
                  <a:lnTo>
                    <a:pt x="2497201" y="614807"/>
                  </a:lnTo>
                  <a:lnTo>
                    <a:pt x="2343531" y="461137"/>
                  </a:lnTo>
                  <a:lnTo>
                    <a:pt x="2420366" y="461137"/>
                  </a:lnTo>
                  <a:lnTo>
                    <a:pt x="2420366" y="399415"/>
                  </a:lnTo>
                  <a:lnTo>
                    <a:pt x="0" y="399415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4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8798" y="382358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2"/>
                  </a:lnTo>
                  <a:lnTo>
                    <a:pt x="2420366" y="399542"/>
                  </a:lnTo>
                  <a:lnTo>
                    <a:pt x="2420366" y="461137"/>
                  </a:lnTo>
                  <a:lnTo>
                    <a:pt x="2343531" y="461137"/>
                  </a:lnTo>
                  <a:lnTo>
                    <a:pt x="2497201" y="614934"/>
                  </a:lnTo>
                  <a:lnTo>
                    <a:pt x="2650871" y="461137"/>
                  </a:lnTo>
                  <a:lnTo>
                    <a:pt x="2574035" y="461137"/>
                  </a:lnTo>
                  <a:lnTo>
                    <a:pt x="2574035" y="399542"/>
                  </a:lnTo>
                  <a:lnTo>
                    <a:pt x="4994402" y="399542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8798" y="382358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2"/>
                  </a:moveTo>
                  <a:lnTo>
                    <a:pt x="2574035" y="399542"/>
                  </a:lnTo>
                  <a:lnTo>
                    <a:pt x="2574035" y="461137"/>
                  </a:lnTo>
                  <a:lnTo>
                    <a:pt x="2650871" y="461137"/>
                  </a:lnTo>
                  <a:lnTo>
                    <a:pt x="2497201" y="614934"/>
                  </a:lnTo>
                  <a:lnTo>
                    <a:pt x="2343531" y="461137"/>
                  </a:lnTo>
                  <a:lnTo>
                    <a:pt x="2420366" y="461137"/>
                  </a:lnTo>
                  <a:lnTo>
                    <a:pt x="2420366" y="399542"/>
                  </a:lnTo>
                  <a:lnTo>
                    <a:pt x="0" y="399542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8798" y="3214750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2"/>
                  </a:lnTo>
                  <a:lnTo>
                    <a:pt x="2420366" y="399542"/>
                  </a:lnTo>
                  <a:lnTo>
                    <a:pt x="2420366" y="461137"/>
                  </a:lnTo>
                  <a:lnTo>
                    <a:pt x="2343531" y="461137"/>
                  </a:lnTo>
                  <a:lnTo>
                    <a:pt x="2497201" y="614934"/>
                  </a:lnTo>
                  <a:lnTo>
                    <a:pt x="2650871" y="461137"/>
                  </a:lnTo>
                  <a:lnTo>
                    <a:pt x="2574035" y="461137"/>
                  </a:lnTo>
                  <a:lnTo>
                    <a:pt x="2574035" y="399542"/>
                  </a:lnTo>
                  <a:lnTo>
                    <a:pt x="4994402" y="399542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005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8798" y="3214750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2"/>
                  </a:moveTo>
                  <a:lnTo>
                    <a:pt x="2574035" y="399542"/>
                  </a:lnTo>
                  <a:lnTo>
                    <a:pt x="2574035" y="461137"/>
                  </a:lnTo>
                  <a:lnTo>
                    <a:pt x="2650871" y="461137"/>
                  </a:lnTo>
                  <a:lnTo>
                    <a:pt x="2497201" y="614934"/>
                  </a:lnTo>
                  <a:lnTo>
                    <a:pt x="2343531" y="461137"/>
                  </a:lnTo>
                  <a:lnTo>
                    <a:pt x="2420366" y="461137"/>
                  </a:lnTo>
                  <a:lnTo>
                    <a:pt x="2420366" y="399542"/>
                  </a:lnTo>
                  <a:lnTo>
                    <a:pt x="0" y="399542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8798" y="2605912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806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8798" y="2605912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806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8798" y="1997075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414"/>
                  </a:lnTo>
                  <a:lnTo>
                    <a:pt x="2420366" y="399414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806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414"/>
                  </a:lnTo>
                  <a:lnTo>
                    <a:pt x="4994402" y="399414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798" y="1997075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414"/>
                  </a:moveTo>
                  <a:lnTo>
                    <a:pt x="2574035" y="399414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806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414"/>
                  </a:lnTo>
                  <a:lnTo>
                    <a:pt x="0" y="399414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4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98798" y="5650344"/>
            <a:ext cx="4994275" cy="40005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228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2185" y="1351230"/>
            <a:ext cx="3627120" cy="4030979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40"/>
              </a:spcBef>
            </a:pPr>
            <a:r>
              <a:rPr sz="2400" b="1" spc="95" dirty="0">
                <a:solidFill>
                  <a:srgbClr val="00246C"/>
                </a:solidFill>
                <a:latin typeface="Calibri"/>
                <a:cs typeface="Calibri"/>
              </a:rPr>
              <a:t>Sequence</a:t>
            </a:r>
            <a:r>
              <a:rPr sz="2400" b="1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40"/>
              </a:spcBef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endParaRPr sz="20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39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Respondent</a:t>
            </a:r>
            <a:endParaRPr sz="2000" dirty="0">
              <a:latin typeface="Calibri"/>
              <a:cs typeface="Calibri"/>
            </a:endParaRPr>
          </a:p>
          <a:p>
            <a:pPr marL="12065" marR="5080" algn="ctr">
              <a:lnSpc>
                <a:spcPct val="1998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Witnesses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Parties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Neutral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Witnesses</a:t>
            </a:r>
            <a:endParaRPr sz="2000" dirty="0">
              <a:latin typeface="Calibri"/>
              <a:cs typeface="Calibri"/>
            </a:endParaRPr>
          </a:p>
          <a:p>
            <a:pPr marL="497205" marR="488950" algn="ctr">
              <a:lnSpc>
                <a:spcPct val="1998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Round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81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Sample</a:t>
            </a:r>
            <a:r>
              <a:rPr spc="-130" dirty="0"/>
              <a:t> </a:t>
            </a:r>
            <a:r>
              <a:rPr spc="195" dirty="0"/>
              <a:t>Interview</a:t>
            </a:r>
            <a:r>
              <a:rPr spc="-145" dirty="0"/>
              <a:t> </a:t>
            </a:r>
            <a:r>
              <a:rPr spc="180" dirty="0"/>
              <a:t>Sequences</a:t>
            </a:r>
          </a:p>
        </p:txBody>
      </p:sp>
      <p:grpSp>
        <p:nvGrpSpPr>
          <p:cNvPr id="4" name="object 4" descr="Blue and gray shaded textboxes with an arrow pointing downwards behind each part of the sequence, indicating that each step leads to the next."/>
          <p:cNvGrpSpPr/>
          <p:nvPr/>
        </p:nvGrpSpPr>
        <p:grpSpPr>
          <a:xfrm>
            <a:off x="3592448" y="1686051"/>
            <a:ext cx="5007610" cy="4281170"/>
            <a:chOff x="3592448" y="1686051"/>
            <a:chExt cx="5007610" cy="4281170"/>
          </a:xfrm>
        </p:grpSpPr>
        <p:sp>
          <p:nvSpPr>
            <p:cNvPr id="5" name="object 5"/>
            <p:cNvSpPr/>
            <p:nvPr/>
          </p:nvSpPr>
          <p:spPr>
            <a:xfrm>
              <a:off x="3598798" y="5345937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29"/>
                  </a:lnTo>
                  <a:lnTo>
                    <a:pt x="2420366" y="399529"/>
                  </a:lnTo>
                  <a:lnTo>
                    <a:pt x="2420366" y="461162"/>
                  </a:lnTo>
                  <a:lnTo>
                    <a:pt x="2343531" y="461162"/>
                  </a:lnTo>
                  <a:lnTo>
                    <a:pt x="2497201" y="614895"/>
                  </a:lnTo>
                  <a:lnTo>
                    <a:pt x="2650871" y="461162"/>
                  </a:lnTo>
                  <a:lnTo>
                    <a:pt x="2574035" y="461162"/>
                  </a:lnTo>
                  <a:lnTo>
                    <a:pt x="2574035" y="399529"/>
                  </a:lnTo>
                  <a:lnTo>
                    <a:pt x="4994402" y="399529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8798" y="5345937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29"/>
                  </a:moveTo>
                  <a:lnTo>
                    <a:pt x="2574035" y="399529"/>
                  </a:lnTo>
                  <a:lnTo>
                    <a:pt x="2574035" y="461162"/>
                  </a:lnTo>
                  <a:lnTo>
                    <a:pt x="2650871" y="461162"/>
                  </a:lnTo>
                  <a:lnTo>
                    <a:pt x="2497201" y="614895"/>
                  </a:lnTo>
                  <a:lnTo>
                    <a:pt x="2343531" y="461162"/>
                  </a:lnTo>
                  <a:lnTo>
                    <a:pt x="2420366" y="461162"/>
                  </a:lnTo>
                  <a:lnTo>
                    <a:pt x="2420366" y="399529"/>
                  </a:lnTo>
                  <a:lnTo>
                    <a:pt x="0" y="399529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8798" y="4736972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263"/>
                  </a:lnTo>
                  <a:lnTo>
                    <a:pt x="2343531" y="461263"/>
                  </a:lnTo>
                  <a:lnTo>
                    <a:pt x="2497201" y="614933"/>
                  </a:lnTo>
                  <a:lnTo>
                    <a:pt x="2650871" y="461263"/>
                  </a:lnTo>
                  <a:lnTo>
                    <a:pt x="2574035" y="461263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8798" y="4736972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263"/>
                  </a:lnTo>
                  <a:lnTo>
                    <a:pt x="2650871" y="461263"/>
                  </a:lnTo>
                  <a:lnTo>
                    <a:pt x="2497201" y="614933"/>
                  </a:lnTo>
                  <a:lnTo>
                    <a:pt x="2343531" y="461263"/>
                  </a:lnTo>
                  <a:lnTo>
                    <a:pt x="2420366" y="461263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8798" y="4128007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669"/>
                  </a:lnTo>
                  <a:lnTo>
                    <a:pt x="2420366" y="399669"/>
                  </a:lnTo>
                  <a:lnTo>
                    <a:pt x="2420366" y="461264"/>
                  </a:lnTo>
                  <a:lnTo>
                    <a:pt x="2343531" y="461264"/>
                  </a:lnTo>
                  <a:lnTo>
                    <a:pt x="2497201" y="614934"/>
                  </a:lnTo>
                  <a:lnTo>
                    <a:pt x="2650871" y="461264"/>
                  </a:lnTo>
                  <a:lnTo>
                    <a:pt x="2574035" y="461264"/>
                  </a:lnTo>
                  <a:lnTo>
                    <a:pt x="2574035" y="399669"/>
                  </a:lnTo>
                  <a:lnTo>
                    <a:pt x="4994402" y="399669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8798" y="4128007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669"/>
                  </a:moveTo>
                  <a:lnTo>
                    <a:pt x="2574035" y="399669"/>
                  </a:lnTo>
                  <a:lnTo>
                    <a:pt x="2574035" y="461264"/>
                  </a:lnTo>
                  <a:lnTo>
                    <a:pt x="2650871" y="461264"/>
                  </a:lnTo>
                  <a:lnTo>
                    <a:pt x="2497201" y="614934"/>
                  </a:lnTo>
                  <a:lnTo>
                    <a:pt x="2343531" y="461264"/>
                  </a:lnTo>
                  <a:lnTo>
                    <a:pt x="2420366" y="461264"/>
                  </a:lnTo>
                  <a:lnTo>
                    <a:pt x="2420366" y="399669"/>
                  </a:lnTo>
                  <a:lnTo>
                    <a:pt x="0" y="399669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6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8798" y="351916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933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005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8798" y="351916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933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8798" y="2910204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263"/>
                  </a:lnTo>
                  <a:lnTo>
                    <a:pt x="2343531" y="461263"/>
                  </a:lnTo>
                  <a:lnTo>
                    <a:pt x="2497201" y="614933"/>
                  </a:lnTo>
                  <a:lnTo>
                    <a:pt x="2650871" y="461263"/>
                  </a:lnTo>
                  <a:lnTo>
                    <a:pt x="2574035" y="461263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8798" y="2910204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263"/>
                  </a:lnTo>
                  <a:lnTo>
                    <a:pt x="2650871" y="461263"/>
                  </a:lnTo>
                  <a:lnTo>
                    <a:pt x="2497201" y="614933"/>
                  </a:lnTo>
                  <a:lnTo>
                    <a:pt x="2343531" y="461263"/>
                  </a:lnTo>
                  <a:lnTo>
                    <a:pt x="2420366" y="461263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798" y="2301366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806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8798" y="2301366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806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8798" y="1692401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933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98798" y="1692401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933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2146" y="1095400"/>
            <a:ext cx="4267835" cy="459168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30"/>
              </a:spcBef>
            </a:pPr>
            <a:r>
              <a:rPr sz="2400" b="1" spc="95" dirty="0">
                <a:solidFill>
                  <a:srgbClr val="00246C"/>
                </a:solidFill>
                <a:latin typeface="Calibri"/>
                <a:cs typeface="Calibri"/>
              </a:rPr>
              <a:t>Sequence</a:t>
            </a:r>
            <a:r>
              <a:rPr sz="2400" b="1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99800"/>
              </a:lnSpc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Identified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Complainant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Neutral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Witnesses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39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Respondent</a:t>
            </a:r>
            <a:endParaRPr sz="2000">
              <a:latin typeface="Calibri"/>
              <a:cs typeface="Calibri"/>
            </a:endParaRPr>
          </a:p>
          <a:p>
            <a:pPr marL="60960" marR="52705" algn="ctr">
              <a:lnSpc>
                <a:spcPct val="1998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Witnesses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Respondent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39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Round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98798" y="5954826"/>
            <a:ext cx="4994275" cy="40005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228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Executive</a:t>
            </a:r>
            <a:r>
              <a:rPr spc="-150" dirty="0"/>
              <a:t> </a:t>
            </a:r>
            <a:r>
              <a:rPr spc="170" dirty="0"/>
              <a:t>Order</a:t>
            </a:r>
            <a:r>
              <a:rPr spc="-135" dirty="0"/>
              <a:t> </a:t>
            </a:r>
            <a:r>
              <a:rPr spc="180" dirty="0"/>
              <a:t>re:</a:t>
            </a:r>
            <a:r>
              <a:rPr spc="-114" dirty="0"/>
              <a:t> </a:t>
            </a:r>
            <a:r>
              <a:rPr spc="270" dirty="0"/>
              <a:t>Sex</a:t>
            </a:r>
            <a:r>
              <a:rPr spc="-114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125" dirty="0"/>
              <a:t>Gender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32065"/>
            <a:ext cx="10286365" cy="4598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Executive Order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(EO) defines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binary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male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female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Detaches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notion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gender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gender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identity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term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“sex”</a:t>
            </a:r>
            <a:endParaRPr sz="2000">
              <a:latin typeface="Calibri"/>
              <a:cs typeface="Calibri"/>
            </a:endParaRPr>
          </a:p>
          <a:p>
            <a:pPr marL="228600" marR="1819910" indent="-228600" algn="r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286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Directs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federal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agencies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enforce civil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laws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alignment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EO</a:t>
            </a:r>
            <a:endParaRPr sz="2000">
              <a:latin typeface="Calibri"/>
              <a:cs typeface="Calibri"/>
            </a:endParaRPr>
          </a:p>
          <a:p>
            <a:pPr marL="227965" marR="1899285" lvl="1" indent="-227965" algn="r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279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Dept of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Education will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interpret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 protect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gender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identity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Dept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Justice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issue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guidance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00246C"/>
                </a:solidFill>
                <a:latin typeface="Calibri"/>
                <a:cs typeface="Calibri"/>
              </a:rPr>
              <a:t>Bostock</a:t>
            </a:r>
            <a:r>
              <a:rPr sz="2100" i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does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apply to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agencies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ensure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 intimate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spaces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designated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sex,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identity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Biden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administration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EOs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addressing</a:t>
            </a:r>
            <a:r>
              <a:rPr sz="20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gender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identity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revoked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Prioritize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investigations/litigation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enforce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freedoms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express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binary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nature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Prohibits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grant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funding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promoting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gender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ideology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Foreshadows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attempts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codify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EO’s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definitions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into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law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Notably,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EO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does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b="1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address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orientation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81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Sample</a:t>
            </a:r>
            <a:r>
              <a:rPr spc="-130" dirty="0"/>
              <a:t> </a:t>
            </a:r>
            <a:r>
              <a:rPr spc="195" dirty="0"/>
              <a:t>Interview</a:t>
            </a:r>
            <a:r>
              <a:rPr spc="-145" dirty="0"/>
              <a:t> </a:t>
            </a:r>
            <a:r>
              <a:rPr spc="180" dirty="0"/>
              <a:t>Sequences</a:t>
            </a:r>
          </a:p>
        </p:txBody>
      </p:sp>
      <p:grpSp>
        <p:nvGrpSpPr>
          <p:cNvPr id="4" name="object 4" descr="Blue and gray shaded textboxes with an arrow pointing downwards behind each part of the sequence, indicating that each step leads to the next."/>
          <p:cNvGrpSpPr/>
          <p:nvPr/>
        </p:nvGrpSpPr>
        <p:grpSpPr>
          <a:xfrm>
            <a:off x="3592448" y="1798701"/>
            <a:ext cx="5007610" cy="4281805"/>
            <a:chOff x="3592448" y="1798701"/>
            <a:chExt cx="5007610" cy="4281805"/>
          </a:xfrm>
        </p:grpSpPr>
        <p:sp>
          <p:nvSpPr>
            <p:cNvPr id="5" name="object 5"/>
            <p:cNvSpPr/>
            <p:nvPr/>
          </p:nvSpPr>
          <p:spPr>
            <a:xfrm>
              <a:off x="3598798" y="5458586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92"/>
                  </a:lnTo>
                  <a:lnTo>
                    <a:pt x="2420366" y="399592"/>
                  </a:lnTo>
                  <a:lnTo>
                    <a:pt x="2420366" y="461225"/>
                  </a:lnTo>
                  <a:lnTo>
                    <a:pt x="2343531" y="461225"/>
                  </a:lnTo>
                  <a:lnTo>
                    <a:pt x="2497201" y="614959"/>
                  </a:lnTo>
                  <a:lnTo>
                    <a:pt x="2650871" y="461225"/>
                  </a:lnTo>
                  <a:lnTo>
                    <a:pt x="2574035" y="461225"/>
                  </a:lnTo>
                  <a:lnTo>
                    <a:pt x="2574035" y="399592"/>
                  </a:lnTo>
                  <a:lnTo>
                    <a:pt x="4994402" y="399592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8798" y="5458586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92"/>
                  </a:moveTo>
                  <a:lnTo>
                    <a:pt x="2574035" y="399592"/>
                  </a:lnTo>
                  <a:lnTo>
                    <a:pt x="2574035" y="461225"/>
                  </a:lnTo>
                  <a:lnTo>
                    <a:pt x="2650871" y="461225"/>
                  </a:lnTo>
                  <a:lnTo>
                    <a:pt x="2497201" y="614959"/>
                  </a:lnTo>
                  <a:lnTo>
                    <a:pt x="2343531" y="461225"/>
                  </a:lnTo>
                  <a:lnTo>
                    <a:pt x="2420366" y="461225"/>
                  </a:lnTo>
                  <a:lnTo>
                    <a:pt x="2420366" y="399592"/>
                  </a:lnTo>
                  <a:lnTo>
                    <a:pt x="0" y="399592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9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8798" y="484974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933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8798" y="484974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933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8798" y="4240783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2"/>
                  </a:lnTo>
                  <a:lnTo>
                    <a:pt x="2420366" y="399542"/>
                  </a:lnTo>
                  <a:lnTo>
                    <a:pt x="2420366" y="461137"/>
                  </a:lnTo>
                  <a:lnTo>
                    <a:pt x="2343531" y="461137"/>
                  </a:lnTo>
                  <a:lnTo>
                    <a:pt x="2497201" y="614934"/>
                  </a:lnTo>
                  <a:lnTo>
                    <a:pt x="2650871" y="461137"/>
                  </a:lnTo>
                  <a:lnTo>
                    <a:pt x="2574035" y="461137"/>
                  </a:lnTo>
                  <a:lnTo>
                    <a:pt x="2574035" y="399542"/>
                  </a:lnTo>
                  <a:lnTo>
                    <a:pt x="4994402" y="399542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8798" y="4240783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2"/>
                  </a:moveTo>
                  <a:lnTo>
                    <a:pt x="2574035" y="399542"/>
                  </a:lnTo>
                  <a:lnTo>
                    <a:pt x="2574035" y="461137"/>
                  </a:lnTo>
                  <a:lnTo>
                    <a:pt x="2650871" y="461137"/>
                  </a:lnTo>
                  <a:lnTo>
                    <a:pt x="2497201" y="614934"/>
                  </a:lnTo>
                  <a:lnTo>
                    <a:pt x="2343531" y="461137"/>
                  </a:lnTo>
                  <a:lnTo>
                    <a:pt x="2420366" y="461137"/>
                  </a:lnTo>
                  <a:lnTo>
                    <a:pt x="2420366" y="399542"/>
                  </a:lnTo>
                  <a:lnTo>
                    <a:pt x="0" y="399542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8798" y="363181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263"/>
                  </a:lnTo>
                  <a:lnTo>
                    <a:pt x="2343531" y="461263"/>
                  </a:lnTo>
                  <a:lnTo>
                    <a:pt x="2497201" y="614933"/>
                  </a:lnTo>
                  <a:lnTo>
                    <a:pt x="2650871" y="461263"/>
                  </a:lnTo>
                  <a:lnTo>
                    <a:pt x="2574035" y="461263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005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8798" y="3631819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263"/>
                  </a:lnTo>
                  <a:lnTo>
                    <a:pt x="2650871" y="461263"/>
                  </a:lnTo>
                  <a:lnTo>
                    <a:pt x="2497201" y="614933"/>
                  </a:lnTo>
                  <a:lnTo>
                    <a:pt x="2343531" y="461263"/>
                  </a:lnTo>
                  <a:lnTo>
                    <a:pt x="2420366" y="461263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8798" y="3022981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933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8798" y="3022981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933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798" y="2414016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541"/>
                  </a:lnTo>
                  <a:lnTo>
                    <a:pt x="2420366" y="399541"/>
                  </a:lnTo>
                  <a:lnTo>
                    <a:pt x="2420366" y="461136"/>
                  </a:lnTo>
                  <a:lnTo>
                    <a:pt x="2343531" y="461136"/>
                  </a:lnTo>
                  <a:lnTo>
                    <a:pt x="2497201" y="614933"/>
                  </a:lnTo>
                  <a:lnTo>
                    <a:pt x="2650871" y="461136"/>
                  </a:lnTo>
                  <a:lnTo>
                    <a:pt x="2574035" y="461136"/>
                  </a:lnTo>
                  <a:lnTo>
                    <a:pt x="2574035" y="399541"/>
                  </a:lnTo>
                  <a:lnTo>
                    <a:pt x="4994402" y="399541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8798" y="2414016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541"/>
                  </a:moveTo>
                  <a:lnTo>
                    <a:pt x="2574035" y="399541"/>
                  </a:lnTo>
                  <a:lnTo>
                    <a:pt x="2574035" y="461136"/>
                  </a:lnTo>
                  <a:lnTo>
                    <a:pt x="2650871" y="461136"/>
                  </a:lnTo>
                  <a:lnTo>
                    <a:pt x="2497201" y="614933"/>
                  </a:lnTo>
                  <a:lnTo>
                    <a:pt x="2343531" y="461136"/>
                  </a:lnTo>
                  <a:lnTo>
                    <a:pt x="2420366" y="461136"/>
                  </a:lnTo>
                  <a:lnTo>
                    <a:pt x="2420366" y="399541"/>
                  </a:lnTo>
                  <a:lnTo>
                    <a:pt x="0" y="399541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8798" y="1805051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0"/>
                  </a:moveTo>
                  <a:lnTo>
                    <a:pt x="0" y="0"/>
                  </a:lnTo>
                  <a:lnTo>
                    <a:pt x="0" y="399669"/>
                  </a:lnTo>
                  <a:lnTo>
                    <a:pt x="2420366" y="399669"/>
                  </a:lnTo>
                  <a:lnTo>
                    <a:pt x="2420366" y="461264"/>
                  </a:lnTo>
                  <a:lnTo>
                    <a:pt x="2343531" y="461264"/>
                  </a:lnTo>
                  <a:lnTo>
                    <a:pt x="2497201" y="614934"/>
                  </a:lnTo>
                  <a:lnTo>
                    <a:pt x="2650871" y="461264"/>
                  </a:lnTo>
                  <a:lnTo>
                    <a:pt x="2574035" y="461264"/>
                  </a:lnTo>
                  <a:lnTo>
                    <a:pt x="2574035" y="399669"/>
                  </a:lnTo>
                  <a:lnTo>
                    <a:pt x="4994402" y="399669"/>
                  </a:lnTo>
                  <a:lnTo>
                    <a:pt x="499440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98798" y="1805051"/>
              <a:ext cx="4994910" cy="615315"/>
            </a:xfrm>
            <a:custGeom>
              <a:avLst/>
              <a:gdLst/>
              <a:ahLst/>
              <a:cxnLst/>
              <a:rect l="l" t="t" r="r" b="b"/>
              <a:pathLst>
                <a:path w="4994909" h="615314">
                  <a:moveTo>
                    <a:pt x="4994402" y="399669"/>
                  </a:moveTo>
                  <a:lnTo>
                    <a:pt x="2574035" y="399669"/>
                  </a:lnTo>
                  <a:lnTo>
                    <a:pt x="2574035" y="461264"/>
                  </a:lnTo>
                  <a:lnTo>
                    <a:pt x="2650871" y="461264"/>
                  </a:lnTo>
                  <a:lnTo>
                    <a:pt x="2497201" y="614934"/>
                  </a:lnTo>
                  <a:lnTo>
                    <a:pt x="2343531" y="461264"/>
                  </a:lnTo>
                  <a:lnTo>
                    <a:pt x="2420366" y="461264"/>
                  </a:lnTo>
                  <a:lnTo>
                    <a:pt x="2420366" y="399669"/>
                  </a:lnTo>
                  <a:lnTo>
                    <a:pt x="0" y="399669"/>
                  </a:lnTo>
                  <a:lnTo>
                    <a:pt x="0" y="0"/>
                  </a:lnTo>
                  <a:lnTo>
                    <a:pt x="4994402" y="0"/>
                  </a:lnTo>
                  <a:lnTo>
                    <a:pt x="4994402" y="3996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2146" y="1208539"/>
            <a:ext cx="4267835" cy="459105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30"/>
              </a:spcBef>
            </a:pPr>
            <a:r>
              <a:rPr sz="2400" b="1" spc="95" dirty="0">
                <a:solidFill>
                  <a:srgbClr val="00246C"/>
                </a:solidFill>
                <a:latin typeface="Calibri"/>
                <a:cs typeface="Calibri"/>
              </a:rPr>
              <a:t>Sequence</a:t>
            </a:r>
            <a:r>
              <a:rPr sz="24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C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99800"/>
              </a:lnSpc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Identified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Complainant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Neutral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Witnesses</a:t>
            </a:r>
            <a:endParaRPr sz="2000" dirty="0">
              <a:latin typeface="Calibri"/>
              <a:cs typeface="Calibri"/>
            </a:endParaRPr>
          </a:p>
          <a:p>
            <a:pPr marL="60960" marR="52705" algn="ctr">
              <a:lnSpc>
                <a:spcPct val="1998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Witnesses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Respondent Respondent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0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39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Round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246C"/>
                </a:solidFill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98798" y="6067539"/>
            <a:ext cx="4994275" cy="40005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228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31520"/>
              <a:ext cx="12192000" cy="127000"/>
            </a:xfrm>
            <a:custGeom>
              <a:avLst/>
              <a:gdLst/>
              <a:ahLst/>
              <a:cxnLst/>
              <a:rect l="l" t="t" r="r" b="b"/>
              <a:pathLst>
                <a:path w="12192000" h="127000">
                  <a:moveTo>
                    <a:pt x="12192000" y="0"/>
                  </a:moveTo>
                  <a:lnTo>
                    <a:pt x="0" y="0"/>
                  </a:lnTo>
                  <a:lnTo>
                    <a:pt x="0" y="126479"/>
                  </a:lnTo>
                  <a:lnTo>
                    <a:pt x="12192000" y="1264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9667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01350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96675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8678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0" dirty="0"/>
              <a:t>Activity:</a:t>
            </a:r>
            <a:r>
              <a:rPr sz="4800" spc="-85" dirty="0"/>
              <a:t> </a:t>
            </a:r>
            <a:r>
              <a:rPr sz="4800" spc="210" dirty="0"/>
              <a:t>Investigation</a:t>
            </a:r>
            <a:r>
              <a:rPr sz="4800" spc="-75" dirty="0"/>
              <a:t> </a:t>
            </a:r>
            <a:r>
              <a:rPr sz="4800" spc="260" dirty="0"/>
              <a:t>Strategy</a:t>
            </a:r>
            <a:endParaRPr sz="48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958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Activity:</a:t>
            </a:r>
            <a:r>
              <a:rPr spc="-120" dirty="0"/>
              <a:t> </a:t>
            </a:r>
            <a:r>
              <a:rPr spc="200" dirty="0"/>
              <a:t>Investigation</a:t>
            </a:r>
            <a:r>
              <a:rPr spc="-135" dirty="0"/>
              <a:t> </a:t>
            </a:r>
            <a:r>
              <a:rPr spc="235" dirty="0"/>
              <a:t>Strategy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8500" y="2707639"/>
            <a:ext cx="10795000" cy="2265045"/>
            <a:chOff x="698500" y="2707639"/>
            <a:chExt cx="10795000" cy="2265045"/>
          </a:xfrm>
        </p:grpSpPr>
        <p:sp>
          <p:nvSpPr>
            <p:cNvPr id="3" name="object 3"/>
            <p:cNvSpPr/>
            <p:nvPr/>
          </p:nvSpPr>
          <p:spPr>
            <a:xfrm>
              <a:off x="762000" y="2771139"/>
              <a:ext cx="10668000" cy="2138045"/>
            </a:xfrm>
            <a:custGeom>
              <a:avLst/>
              <a:gdLst/>
              <a:ahLst/>
              <a:cxnLst/>
              <a:rect l="l" t="t" r="r" b="b"/>
              <a:pathLst>
                <a:path w="10668000" h="2138045">
                  <a:moveTo>
                    <a:pt x="0" y="0"/>
                  </a:moveTo>
                  <a:lnTo>
                    <a:pt x="10668000" y="2137537"/>
                  </a:lnTo>
                </a:path>
              </a:pathLst>
            </a:custGeom>
            <a:ln w="1270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9310" y="3231641"/>
              <a:ext cx="190880" cy="187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5271" y="3930014"/>
              <a:ext cx="190880" cy="1908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1428" y="4280661"/>
              <a:ext cx="192405" cy="1922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2757" y="4632705"/>
              <a:ext cx="192405" cy="1908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6202" y="2883915"/>
              <a:ext cx="190880" cy="187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4196" y="3579367"/>
              <a:ext cx="190880" cy="1908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1460" y="3236213"/>
              <a:ext cx="381000" cy="548640"/>
            </a:xfrm>
            <a:custGeom>
              <a:avLst/>
              <a:gdLst/>
              <a:ahLst/>
              <a:cxnLst/>
              <a:rect l="l" t="t" r="r" b="b"/>
              <a:pathLst>
                <a:path w="381000" h="548639">
                  <a:moveTo>
                    <a:pt x="127000" y="167640"/>
                  </a:moveTo>
                  <a:lnTo>
                    <a:pt x="0" y="167640"/>
                  </a:lnTo>
                  <a:lnTo>
                    <a:pt x="190500" y="548640"/>
                  </a:lnTo>
                  <a:lnTo>
                    <a:pt x="349250" y="231140"/>
                  </a:lnTo>
                  <a:lnTo>
                    <a:pt x="127000" y="231140"/>
                  </a:lnTo>
                  <a:lnTo>
                    <a:pt x="127000" y="167640"/>
                  </a:lnTo>
                  <a:close/>
                </a:path>
                <a:path w="381000" h="548639">
                  <a:moveTo>
                    <a:pt x="254000" y="0"/>
                  </a:moveTo>
                  <a:lnTo>
                    <a:pt x="127000" y="0"/>
                  </a:lnTo>
                  <a:lnTo>
                    <a:pt x="127000" y="231140"/>
                  </a:lnTo>
                  <a:lnTo>
                    <a:pt x="254000" y="231140"/>
                  </a:lnTo>
                  <a:lnTo>
                    <a:pt x="254000" y="0"/>
                  </a:lnTo>
                  <a:close/>
                </a:path>
                <a:path w="381000" h="548639">
                  <a:moveTo>
                    <a:pt x="381000" y="167640"/>
                  </a:moveTo>
                  <a:lnTo>
                    <a:pt x="254000" y="167640"/>
                  </a:lnTo>
                  <a:lnTo>
                    <a:pt x="254000" y="231140"/>
                  </a:lnTo>
                  <a:lnTo>
                    <a:pt x="349250" y="231140"/>
                  </a:lnTo>
                  <a:lnTo>
                    <a:pt x="381000" y="16764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5014" y="3876243"/>
            <a:ext cx="13049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>
              <a:lnSpc>
                <a:spcPts val="2100"/>
              </a:lnSpc>
              <a:spcBef>
                <a:spcPts val="105"/>
              </a:spcBef>
            </a:pPr>
            <a:r>
              <a:rPr sz="2000" b="1" spc="80" dirty="0">
                <a:solidFill>
                  <a:srgbClr val="00246C"/>
                </a:solidFill>
                <a:latin typeface="Calibri"/>
                <a:cs typeface="Calibri"/>
              </a:rPr>
              <a:t>Read</a:t>
            </a:r>
            <a:r>
              <a:rPr sz="20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80645" marR="5080" indent="-68580">
              <a:lnSpc>
                <a:spcPct val="75000"/>
              </a:lnSpc>
              <a:spcBef>
                <a:spcPts val="300"/>
              </a:spcBef>
            </a:pPr>
            <a:r>
              <a:rPr sz="2000" b="1" spc="85" dirty="0">
                <a:solidFill>
                  <a:srgbClr val="00246C"/>
                </a:solidFill>
                <a:latin typeface="Calibri"/>
                <a:cs typeface="Calibri"/>
              </a:rPr>
              <a:t>Complaint, </a:t>
            </a: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NOIA,</a:t>
            </a:r>
            <a:r>
              <a:rPr sz="2000" b="1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3574" y="4562602"/>
            <a:ext cx="1485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00246C"/>
                </a:solidFill>
                <a:latin typeface="Calibri"/>
                <a:cs typeface="Calibri"/>
              </a:rPr>
              <a:t>Intake</a:t>
            </a:r>
            <a:r>
              <a:rPr sz="20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Notes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0051" y="1545716"/>
            <a:ext cx="2125980" cy="5594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78460" marR="5080" indent="-365760">
              <a:lnSpc>
                <a:spcPct val="75000"/>
              </a:lnSpc>
              <a:spcBef>
                <a:spcPts val="705"/>
              </a:spcBef>
            </a:pPr>
            <a:r>
              <a:rPr sz="2000" b="1" spc="9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0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246C"/>
                </a:solidFill>
                <a:latin typeface="Calibri"/>
                <a:cs typeface="Calibri"/>
              </a:rPr>
              <a:t>Applicable </a:t>
            </a:r>
            <a:r>
              <a:rPr sz="2000" b="1" spc="9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r>
              <a:rPr sz="20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6291" y="2002917"/>
            <a:ext cx="1334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00246C"/>
                </a:solidFill>
                <a:latin typeface="Calibri"/>
                <a:cs typeface="Calibri"/>
              </a:rPr>
              <a:t>Procedures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63772" y="2524379"/>
            <a:ext cx="7412355" cy="2657475"/>
            <a:chOff x="3263772" y="2524379"/>
            <a:chExt cx="7412355" cy="2657475"/>
          </a:xfrm>
        </p:grpSpPr>
        <p:sp>
          <p:nvSpPr>
            <p:cNvPr id="14" name="object 14"/>
            <p:cNvSpPr/>
            <p:nvPr/>
          </p:nvSpPr>
          <p:spPr>
            <a:xfrm>
              <a:off x="5029453" y="3926078"/>
              <a:ext cx="381000" cy="548640"/>
            </a:xfrm>
            <a:custGeom>
              <a:avLst/>
              <a:gdLst/>
              <a:ahLst/>
              <a:cxnLst/>
              <a:rect l="l" t="t" r="r" b="b"/>
              <a:pathLst>
                <a:path w="381000" h="548639">
                  <a:moveTo>
                    <a:pt x="127000" y="167640"/>
                  </a:moveTo>
                  <a:lnTo>
                    <a:pt x="0" y="167640"/>
                  </a:lnTo>
                  <a:lnTo>
                    <a:pt x="190500" y="548640"/>
                  </a:lnTo>
                  <a:lnTo>
                    <a:pt x="349250" y="231140"/>
                  </a:lnTo>
                  <a:lnTo>
                    <a:pt x="127000" y="231140"/>
                  </a:lnTo>
                  <a:lnTo>
                    <a:pt x="127000" y="167640"/>
                  </a:lnTo>
                  <a:close/>
                </a:path>
                <a:path w="381000" h="548639">
                  <a:moveTo>
                    <a:pt x="254000" y="0"/>
                  </a:moveTo>
                  <a:lnTo>
                    <a:pt x="127000" y="0"/>
                  </a:lnTo>
                  <a:lnTo>
                    <a:pt x="127000" y="231140"/>
                  </a:lnTo>
                  <a:lnTo>
                    <a:pt x="254000" y="231140"/>
                  </a:lnTo>
                  <a:lnTo>
                    <a:pt x="254000" y="0"/>
                  </a:lnTo>
                  <a:close/>
                </a:path>
                <a:path w="381000" h="548639">
                  <a:moveTo>
                    <a:pt x="381000" y="167640"/>
                  </a:moveTo>
                  <a:lnTo>
                    <a:pt x="254000" y="167640"/>
                  </a:lnTo>
                  <a:lnTo>
                    <a:pt x="254000" y="231140"/>
                  </a:lnTo>
                  <a:lnTo>
                    <a:pt x="349250" y="231140"/>
                  </a:lnTo>
                  <a:lnTo>
                    <a:pt x="381000" y="167640"/>
                  </a:lnTo>
                  <a:close/>
                </a:path>
              </a:pathLst>
            </a:custGeom>
            <a:solidFill>
              <a:srgbClr val="9A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37447" y="4632705"/>
              <a:ext cx="381000" cy="548640"/>
            </a:xfrm>
            <a:custGeom>
              <a:avLst/>
              <a:gdLst/>
              <a:ahLst/>
              <a:cxnLst/>
              <a:rect l="l" t="t" r="r" b="b"/>
              <a:pathLst>
                <a:path w="381000" h="548639">
                  <a:moveTo>
                    <a:pt x="127000" y="167640"/>
                  </a:moveTo>
                  <a:lnTo>
                    <a:pt x="0" y="167640"/>
                  </a:lnTo>
                  <a:lnTo>
                    <a:pt x="190500" y="548640"/>
                  </a:lnTo>
                  <a:lnTo>
                    <a:pt x="349250" y="231140"/>
                  </a:lnTo>
                  <a:lnTo>
                    <a:pt x="127000" y="231140"/>
                  </a:lnTo>
                  <a:lnTo>
                    <a:pt x="127000" y="167640"/>
                  </a:lnTo>
                  <a:close/>
                </a:path>
                <a:path w="381000" h="548639">
                  <a:moveTo>
                    <a:pt x="254000" y="0"/>
                  </a:moveTo>
                  <a:lnTo>
                    <a:pt x="127000" y="0"/>
                  </a:lnTo>
                  <a:lnTo>
                    <a:pt x="127000" y="231140"/>
                  </a:lnTo>
                  <a:lnTo>
                    <a:pt x="254000" y="231140"/>
                  </a:lnTo>
                  <a:lnTo>
                    <a:pt x="254000" y="0"/>
                  </a:lnTo>
                  <a:close/>
                </a:path>
                <a:path w="381000" h="548639">
                  <a:moveTo>
                    <a:pt x="381000" y="167640"/>
                  </a:moveTo>
                  <a:lnTo>
                    <a:pt x="254000" y="167640"/>
                  </a:lnTo>
                  <a:lnTo>
                    <a:pt x="254000" y="231140"/>
                  </a:lnTo>
                  <a:lnTo>
                    <a:pt x="349250" y="231140"/>
                  </a:lnTo>
                  <a:lnTo>
                    <a:pt x="381000" y="16764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63772" y="2524379"/>
              <a:ext cx="381000" cy="548640"/>
            </a:xfrm>
            <a:custGeom>
              <a:avLst/>
              <a:gdLst/>
              <a:ahLst/>
              <a:cxnLst/>
              <a:rect l="l" t="t" r="r" b="b"/>
              <a:pathLst>
                <a:path w="381000" h="548639">
                  <a:moveTo>
                    <a:pt x="254000" y="317499"/>
                  </a:moveTo>
                  <a:lnTo>
                    <a:pt x="127000" y="317499"/>
                  </a:lnTo>
                  <a:lnTo>
                    <a:pt x="127000" y="548639"/>
                  </a:lnTo>
                  <a:lnTo>
                    <a:pt x="254000" y="548639"/>
                  </a:lnTo>
                  <a:lnTo>
                    <a:pt x="254000" y="317499"/>
                  </a:lnTo>
                  <a:close/>
                </a:path>
                <a:path w="381000" h="548639">
                  <a:moveTo>
                    <a:pt x="190500" y="0"/>
                  </a:moveTo>
                  <a:lnTo>
                    <a:pt x="0" y="380999"/>
                  </a:lnTo>
                  <a:lnTo>
                    <a:pt x="127000" y="380999"/>
                  </a:lnTo>
                  <a:lnTo>
                    <a:pt x="127000" y="317499"/>
                  </a:lnTo>
                  <a:lnTo>
                    <a:pt x="349250" y="317499"/>
                  </a:lnTo>
                  <a:lnTo>
                    <a:pt x="190500" y="0"/>
                  </a:lnTo>
                  <a:close/>
                </a:path>
                <a:path w="381000" h="548639">
                  <a:moveTo>
                    <a:pt x="349250" y="317499"/>
                  </a:moveTo>
                  <a:lnTo>
                    <a:pt x="254000" y="317499"/>
                  </a:lnTo>
                  <a:lnTo>
                    <a:pt x="254000" y="380999"/>
                  </a:lnTo>
                  <a:lnTo>
                    <a:pt x="381000" y="380999"/>
                  </a:lnTo>
                  <a:lnTo>
                    <a:pt x="349250" y="317499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3163" y="3228721"/>
              <a:ext cx="381000" cy="548640"/>
            </a:xfrm>
            <a:custGeom>
              <a:avLst/>
              <a:gdLst/>
              <a:ahLst/>
              <a:cxnLst/>
              <a:rect l="l" t="t" r="r" b="b"/>
              <a:pathLst>
                <a:path w="381000" h="548639">
                  <a:moveTo>
                    <a:pt x="254000" y="317499"/>
                  </a:moveTo>
                  <a:lnTo>
                    <a:pt x="127000" y="317499"/>
                  </a:lnTo>
                  <a:lnTo>
                    <a:pt x="127000" y="548639"/>
                  </a:lnTo>
                  <a:lnTo>
                    <a:pt x="254000" y="548639"/>
                  </a:lnTo>
                  <a:lnTo>
                    <a:pt x="254000" y="317499"/>
                  </a:lnTo>
                  <a:close/>
                </a:path>
                <a:path w="381000" h="548639">
                  <a:moveTo>
                    <a:pt x="190500" y="0"/>
                  </a:moveTo>
                  <a:lnTo>
                    <a:pt x="0" y="380999"/>
                  </a:lnTo>
                  <a:lnTo>
                    <a:pt x="127000" y="380999"/>
                  </a:lnTo>
                  <a:lnTo>
                    <a:pt x="127000" y="317499"/>
                  </a:lnTo>
                  <a:lnTo>
                    <a:pt x="349250" y="317499"/>
                  </a:lnTo>
                  <a:lnTo>
                    <a:pt x="190500" y="0"/>
                  </a:lnTo>
                  <a:close/>
                </a:path>
                <a:path w="381000" h="548639">
                  <a:moveTo>
                    <a:pt x="349250" y="317499"/>
                  </a:moveTo>
                  <a:lnTo>
                    <a:pt x="254000" y="317499"/>
                  </a:lnTo>
                  <a:lnTo>
                    <a:pt x="254000" y="380999"/>
                  </a:lnTo>
                  <a:lnTo>
                    <a:pt x="381000" y="380999"/>
                  </a:lnTo>
                  <a:lnTo>
                    <a:pt x="349250" y="317499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94746" y="3920744"/>
              <a:ext cx="381000" cy="548640"/>
            </a:xfrm>
            <a:custGeom>
              <a:avLst/>
              <a:gdLst/>
              <a:ahLst/>
              <a:cxnLst/>
              <a:rect l="l" t="t" r="r" b="b"/>
              <a:pathLst>
                <a:path w="381000" h="548639">
                  <a:moveTo>
                    <a:pt x="254000" y="317500"/>
                  </a:moveTo>
                  <a:lnTo>
                    <a:pt x="127000" y="317500"/>
                  </a:lnTo>
                  <a:lnTo>
                    <a:pt x="127000" y="548640"/>
                  </a:lnTo>
                  <a:lnTo>
                    <a:pt x="254000" y="548640"/>
                  </a:lnTo>
                  <a:lnTo>
                    <a:pt x="254000" y="317500"/>
                  </a:lnTo>
                  <a:close/>
                </a:path>
                <a:path w="381000" h="548639">
                  <a:moveTo>
                    <a:pt x="190500" y="0"/>
                  </a:moveTo>
                  <a:lnTo>
                    <a:pt x="0" y="381000"/>
                  </a:lnTo>
                  <a:lnTo>
                    <a:pt x="127000" y="381000"/>
                  </a:lnTo>
                  <a:lnTo>
                    <a:pt x="127000" y="317500"/>
                  </a:lnTo>
                  <a:lnTo>
                    <a:pt x="349250" y="317500"/>
                  </a:lnTo>
                  <a:lnTo>
                    <a:pt x="190500" y="0"/>
                  </a:lnTo>
                  <a:close/>
                </a:path>
                <a:path w="381000" h="548639">
                  <a:moveTo>
                    <a:pt x="349250" y="317500"/>
                  </a:moveTo>
                  <a:lnTo>
                    <a:pt x="254000" y="317500"/>
                  </a:lnTo>
                  <a:lnTo>
                    <a:pt x="254000" y="381000"/>
                  </a:lnTo>
                  <a:lnTo>
                    <a:pt x="381000" y="381000"/>
                  </a:lnTo>
                  <a:lnTo>
                    <a:pt x="349250" y="317500"/>
                  </a:lnTo>
                  <a:close/>
                </a:path>
              </a:pathLst>
            </a:custGeom>
            <a:solidFill>
              <a:srgbClr val="005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54753" y="4558410"/>
            <a:ext cx="1929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0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246C"/>
                </a:solidFill>
                <a:latin typeface="Calibri"/>
                <a:cs typeface="Calibri"/>
              </a:rPr>
              <a:t>items</a:t>
            </a:r>
            <a:r>
              <a:rPr sz="20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0850" y="4787010"/>
            <a:ext cx="1918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00246C"/>
                </a:solidFill>
                <a:latin typeface="Calibri"/>
                <a:cs typeface="Calibri"/>
              </a:rPr>
              <a:t>clarify</a:t>
            </a:r>
            <a:r>
              <a:rPr sz="20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00246C"/>
                </a:solidFill>
                <a:latin typeface="Calibri"/>
                <a:cs typeface="Calibri"/>
              </a:rPr>
              <a:t>TIXC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3663" y="2170302"/>
            <a:ext cx="1555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85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0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00246C"/>
                </a:solidFill>
                <a:latin typeface="Calibri"/>
                <a:cs typeface="Calibri"/>
              </a:rPr>
              <a:t>facts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2995" y="2398902"/>
            <a:ext cx="1577975" cy="5594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6515" marR="5080" indent="-44450">
              <a:lnSpc>
                <a:spcPct val="75000"/>
              </a:lnSpc>
              <a:spcBef>
                <a:spcPts val="705"/>
              </a:spcBef>
            </a:pPr>
            <a:r>
              <a:rPr sz="2000" b="1" spc="95" dirty="0">
                <a:solidFill>
                  <a:srgbClr val="00246C"/>
                </a:solidFill>
                <a:latin typeface="Calibri"/>
                <a:cs typeface="Calibri"/>
              </a:rPr>
              <a:t>central</a:t>
            </a:r>
            <a:r>
              <a:rPr sz="20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4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000" b="1" spc="80" dirty="0">
                <a:solidFill>
                  <a:srgbClr val="00246C"/>
                </a:solidFill>
                <a:latin typeface="Calibri"/>
                <a:cs typeface="Calibri"/>
              </a:rPr>
              <a:t>allegation(s)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16342" y="5269484"/>
            <a:ext cx="18256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ts val="2100"/>
              </a:lnSpc>
              <a:spcBef>
                <a:spcPts val="100"/>
              </a:spcBef>
            </a:pPr>
            <a:r>
              <a:rPr sz="2000" b="1" spc="65" dirty="0">
                <a:solidFill>
                  <a:srgbClr val="00246C"/>
                </a:solidFill>
                <a:latin typeface="Calibri"/>
                <a:cs typeface="Calibri"/>
              </a:rPr>
              <a:t>Develop</a:t>
            </a:r>
            <a:r>
              <a:rPr sz="20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endParaRPr sz="2000">
              <a:latin typeface="Calibri"/>
              <a:cs typeface="Calibri"/>
            </a:endParaRPr>
          </a:p>
          <a:p>
            <a:pPr marL="12700" marR="5080" indent="5715">
              <a:lnSpc>
                <a:spcPct val="75000"/>
              </a:lnSpc>
              <a:spcBef>
                <a:spcPts val="300"/>
              </a:spcBef>
            </a:pPr>
            <a:r>
              <a:rPr sz="2000" b="1" spc="9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0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100" dirty="0">
                <a:solidFill>
                  <a:srgbClr val="00246C"/>
                </a:solidFill>
                <a:latin typeface="Calibri"/>
                <a:cs typeface="Calibri"/>
              </a:rPr>
              <a:t>list</a:t>
            </a:r>
            <a:r>
              <a:rPr sz="20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and </a:t>
            </a:r>
            <a:r>
              <a:rPr sz="2000" b="1" spc="9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000" b="1" spc="-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246C"/>
                </a:solidFill>
                <a:latin typeface="Calibri"/>
                <a:cs typeface="Calibri"/>
              </a:rPr>
              <a:t>order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55022" y="3164839"/>
            <a:ext cx="2050414" cy="5594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5720" marR="5080" indent="-33655">
              <a:lnSpc>
                <a:spcPct val="75000"/>
              </a:lnSpc>
              <a:spcBef>
                <a:spcPts val="705"/>
              </a:spcBef>
            </a:pPr>
            <a:r>
              <a:rPr sz="2000" b="1" spc="85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0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246C"/>
                </a:solidFill>
                <a:latin typeface="Calibri"/>
                <a:cs typeface="Calibri"/>
              </a:rPr>
              <a:t>potential evidence</a:t>
            </a:r>
            <a:r>
              <a:rPr sz="20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246C"/>
                </a:solidFill>
                <a:latin typeface="Calibri"/>
                <a:cs typeface="Calibri"/>
              </a:rPr>
              <a:t>sources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Activity:</a:t>
            </a:r>
            <a:r>
              <a:rPr spc="-120" dirty="0"/>
              <a:t> </a:t>
            </a:r>
            <a:r>
              <a:rPr spc="200" dirty="0"/>
              <a:t>Investigation</a:t>
            </a:r>
            <a:r>
              <a:rPr spc="-135" dirty="0"/>
              <a:t> </a:t>
            </a:r>
            <a:r>
              <a:rPr spc="235" dirty="0"/>
              <a:t>Strategy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8358"/>
            <a:ext cx="7596505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Read</a:t>
            </a:r>
            <a:r>
              <a:rPr sz="24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Strategy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Exercise</a:t>
            </a:r>
            <a:r>
              <a:rPr sz="24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document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course</a:t>
            </a:r>
            <a:r>
              <a:rPr sz="24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lobby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apply?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80" dirty="0">
                <a:solidFill>
                  <a:srgbClr val="00246C"/>
                </a:solidFill>
                <a:latin typeface="Calibri"/>
                <a:cs typeface="Calibri"/>
              </a:rPr>
              <a:t>Who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initial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witnesses?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80" dirty="0">
                <a:solidFill>
                  <a:srgbClr val="00246C"/>
                </a:solidFill>
                <a:latin typeface="Calibri"/>
                <a:cs typeface="Calibri"/>
              </a:rPr>
              <a:t>Who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 you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want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order?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other sources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exist?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Evidence</a:t>
            </a:r>
            <a:r>
              <a:rPr spc="-125" dirty="0"/>
              <a:t> </a:t>
            </a:r>
            <a:r>
              <a:rPr spc="170" dirty="0"/>
              <a:t>Collection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8896"/>
            <a:ext cx="5339080" cy="283146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Active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Identify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potential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sources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  <a:p>
            <a:pPr marL="240029" marR="48387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Seek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verify/authenticate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evidence 	obtained</a:t>
            </a:r>
            <a:endParaRPr sz="2400">
              <a:latin typeface="Calibri"/>
              <a:cs typeface="Calibri"/>
            </a:endParaRPr>
          </a:p>
          <a:p>
            <a:pPr marL="240029" marR="18097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Document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efforts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gather,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even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when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successful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Stack of file folder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497" y="585606"/>
            <a:ext cx="4352324" cy="5965864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200" y="5071249"/>
            <a:ext cx="5738495" cy="91440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investigations?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0" dirty="0"/>
              <a:t>Information</a:t>
            </a:r>
            <a:r>
              <a:rPr spc="-135" dirty="0"/>
              <a:t> </a:t>
            </a:r>
            <a:r>
              <a:rPr spc="235" dirty="0"/>
              <a:t>Sharing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1"/>
            <a:ext cx="10344150" cy="439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Information-sharing</a:t>
            </a:r>
            <a:r>
              <a:rPr sz="2200" spc="1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practices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balance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transparency,</a:t>
            </a:r>
            <a:r>
              <a:rPr sz="2200" spc="1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privacy,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strategy,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well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 parties’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rights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Often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sharing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more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during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garners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more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05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–</a:t>
            </a:r>
            <a:r>
              <a:rPr sz="2200" spc="3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 give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 get,</a:t>
            </a:r>
            <a:r>
              <a:rPr sz="22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judicious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shared</a:t>
            </a:r>
            <a:endParaRPr sz="2200">
              <a:latin typeface="Calibri"/>
              <a:cs typeface="Calibri"/>
            </a:endParaRPr>
          </a:p>
          <a:p>
            <a:pPr marL="240029" marR="1127760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access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directly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at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conclusion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Witnesses: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8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limited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knowledge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about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complaint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itself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8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know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Some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sharing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will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necessary,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circumspect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don’t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make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assumptions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already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know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certain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facts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16939" y="629792"/>
            <a:ext cx="10017125" cy="15386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24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Party</a:t>
            </a:r>
            <a:r>
              <a:rPr kumimoji="0" lang="en-US" sz="4200" b="1" i="0" u="none" strike="noStrike" kern="0" cap="none" spc="-114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200" b="1" i="0" u="none" strike="noStrike" kern="0" cap="none" spc="17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4200" b="1" i="0" u="none" strike="noStrike" kern="0" cap="none" spc="-9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200" b="1" i="0" u="none" strike="noStrike" kern="0" cap="none" spc="10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Witness</a:t>
            </a:r>
            <a:r>
              <a:rPr kumimoji="0" lang="en-US" sz="4200" b="1" i="0" u="none" strike="noStrike" kern="0" cap="none" spc="-8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200" b="1" i="0" u="none" strike="noStrike" kern="0" cap="none" spc="18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Investigation</a:t>
            </a:r>
            <a:r>
              <a:rPr kumimoji="0" lang="en-US" sz="4200" b="1" i="0" u="none" strike="noStrike" kern="0" cap="none" spc="-8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200" b="1" i="0" u="none" strike="noStrike" kern="0" cap="none" spc="17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Concerns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3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8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Privacy</a:t>
            </a:r>
            <a:r>
              <a:rPr kumimoji="0" lang="en-US" sz="2400" b="1" i="0" u="none" strike="noStrike" kern="0" cap="none" spc="-1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vs.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1" i="0" u="none" strike="noStrike" kern="0" cap="none" spc="6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Confidentiality</a:t>
            </a:r>
            <a:r>
              <a:rPr kumimoji="0" lang="en-US" sz="2400" b="1" i="0" u="none" strike="noStrike" kern="0" cap="none" spc="-5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vs.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1" i="0" u="none" strike="noStrike" kern="0" cap="none" spc="6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Privilege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7473" y="2285390"/>
            <a:ext cx="3337560" cy="4013200"/>
          </a:xfrm>
          <a:prstGeom prst="rect">
            <a:avLst/>
          </a:prstGeom>
          <a:solidFill>
            <a:srgbClr val="BD1046"/>
          </a:solidFill>
        </p:spPr>
        <p:txBody>
          <a:bodyPr vert="horz" wrap="square" lIns="0" tIns="5397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425"/>
              </a:spcBef>
            </a:pPr>
            <a:r>
              <a:rPr sz="4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800" dirty="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135"/>
              </a:spcBef>
            </a:pP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endParaRPr sz="2600" dirty="0">
              <a:latin typeface="Calibri"/>
              <a:cs typeface="Calibri"/>
            </a:endParaRPr>
          </a:p>
          <a:p>
            <a:pPr marL="182880" marR="247650">
              <a:lnSpc>
                <a:spcPct val="100000"/>
              </a:lnSpc>
              <a:spcBef>
                <a:spcPts val="3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Statutory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protection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(FERPA)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allows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disclosing</a:t>
            </a:r>
            <a:r>
              <a:rPr sz="22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r>
              <a:rPr sz="22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know,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2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guarantee confidentiality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27220" y="2284882"/>
            <a:ext cx="3337560" cy="4013835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5334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420"/>
              </a:spcBef>
            </a:pPr>
            <a:r>
              <a:rPr sz="4800" b="1" spc="9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800" dirty="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334"/>
              </a:spcBef>
            </a:pPr>
            <a:r>
              <a:rPr sz="2600" b="1" spc="105" dirty="0">
                <a:solidFill>
                  <a:srgbClr val="FFFFFF"/>
                </a:solidFill>
                <a:latin typeface="Calibri"/>
                <a:cs typeface="Calibri"/>
              </a:rPr>
              <a:t>CONFIDENTIALITY</a:t>
            </a:r>
            <a:endParaRPr sz="2600" dirty="0">
              <a:latin typeface="Calibri"/>
              <a:cs typeface="Calibri"/>
            </a:endParaRPr>
          </a:p>
          <a:p>
            <a:pPr marL="182880" marR="291465">
              <a:lnSpc>
                <a:spcPct val="100000"/>
              </a:lnSpc>
              <a:spcBef>
                <a:spcPts val="7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protection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who need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TIXC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sz="2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designated</a:t>
            </a:r>
            <a:r>
              <a:rPr sz="2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confidential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ethical/statutory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confidentiality</a:t>
            </a:r>
            <a:r>
              <a:rPr sz="22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duties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(subject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exceptions)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36992" y="2285136"/>
            <a:ext cx="3337560" cy="4013200"/>
          </a:xfrm>
          <a:prstGeom prst="rect">
            <a:avLst/>
          </a:prstGeom>
          <a:solidFill>
            <a:srgbClr val="9AC0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425"/>
              </a:spcBef>
            </a:pPr>
            <a:r>
              <a:rPr sz="4800" b="1" spc="95" dirty="0">
                <a:solidFill>
                  <a:srgbClr val="00246C"/>
                </a:solidFill>
                <a:latin typeface="Calibri"/>
                <a:cs typeface="Calibri"/>
              </a:rPr>
              <a:t>3</a:t>
            </a:r>
            <a:endParaRPr sz="4800" dirty="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135"/>
              </a:spcBef>
            </a:pPr>
            <a:r>
              <a:rPr sz="2600" b="1" spc="125" dirty="0">
                <a:solidFill>
                  <a:srgbClr val="00246C"/>
                </a:solidFill>
                <a:latin typeface="Calibri"/>
                <a:cs typeface="Calibri"/>
              </a:rPr>
              <a:t>PRIVILEGE</a:t>
            </a:r>
            <a:endParaRPr sz="2600" dirty="0">
              <a:latin typeface="Calibri"/>
              <a:cs typeface="Calibri"/>
            </a:endParaRPr>
          </a:p>
          <a:p>
            <a:pPr marL="183515" marR="428625">
              <a:lnSpc>
                <a:spcPct val="100000"/>
              </a:lnSpc>
              <a:spcBef>
                <a:spcPts val="30"/>
              </a:spcBef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highest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legal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protection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(attorney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giving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advice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client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clergy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providing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pastoral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advice);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client/ patient/parishioner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controls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privilege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object 3" descr="ATIXA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02" y="6298336"/>
            <a:ext cx="879292" cy="4811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3408679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155" dirty="0"/>
              <a:t>Working</a:t>
            </a:r>
            <a:r>
              <a:rPr spc="-140" dirty="0"/>
              <a:t> </a:t>
            </a:r>
            <a:r>
              <a:rPr spc="185" dirty="0"/>
              <a:t>with </a:t>
            </a:r>
            <a:r>
              <a:rPr spc="160" dirty="0"/>
              <a:t>Advisors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39214"/>
            <a:ext cx="551815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104775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right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accompanied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choice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“Of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choice”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truly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means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anyone</a:t>
            </a:r>
            <a:endParaRPr sz="2400">
              <a:latin typeface="Calibri"/>
              <a:cs typeface="Calibri"/>
            </a:endParaRPr>
          </a:p>
          <a:p>
            <a:pPr marL="240029" marR="13652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establish</a:t>
            </a:r>
            <a:r>
              <a:rPr sz="24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participation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ground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rules,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applied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equally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Parties’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availability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unreasonably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delay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Two people shaking hands with a stack of papers on the table below their arm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47"/>
            <a:ext cx="4953000" cy="6857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Building</a:t>
            </a:r>
            <a:r>
              <a:rPr spc="-130" dirty="0"/>
              <a:t> </a:t>
            </a:r>
            <a:r>
              <a:rPr spc="195" dirty="0"/>
              <a:t>Rapport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9622155" cy="41713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GOAL:</a:t>
            </a:r>
            <a:r>
              <a:rPr sz="24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Interviewee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trusts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neutral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impartial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help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tone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productive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Maintain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professionalism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transparency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about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expectations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Balance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neutrality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human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approach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Ask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straightforward,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non-judgmental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manner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Follow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up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 timely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manner,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necessary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trauma-informed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approach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working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Trauma-</a:t>
            </a:r>
            <a:r>
              <a:rPr spc="190" dirty="0"/>
              <a:t>Informed</a:t>
            </a:r>
            <a:r>
              <a:rPr spc="-120" dirty="0"/>
              <a:t> </a:t>
            </a:r>
            <a:r>
              <a:rPr spc="204" dirty="0"/>
              <a:t>Practices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39214"/>
            <a:ext cx="10114915" cy="377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85" dirty="0">
                <a:solidFill>
                  <a:srgbClr val="00246C"/>
                </a:solidFill>
                <a:latin typeface="Calibri"/>
                <a:cs typeface="Calibri"/>
              </a:rPr>
              <a:t>Trauma</a:t>
            </a:r>
            <a:r>
              <a:rPr sz="24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exposure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event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events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create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real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perceived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threat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life,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safety,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sense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well-being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bodily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integrity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Acute,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chronic,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complex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Neurological,</a:t>
            </a:r>
            <a:r>
              <a:rPr sz="24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biological,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psychological,</a:t>
            </a:r>
            <a:r>
              <a:rPr sz="24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social,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emotional</a:t>
            </a:r>
            <a:r>
              <a:rPr sz="24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impacts</a:t>
            </a:r>
            <a:endParaRPr sz="2400">
              <a:latin typeface="Calibri"/>
              <a:cs typeface="Calibri"/>
            </a:endParaRPr>
          </a:p>
          <a:p>
            <a:pPr marL="698500" marR="726440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Developmental,</a:t>
            </a:r>
            <a:r>
              <a:rPr sz="24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intergenerational,</a:t>
            </a:r>
            <a:r>
              <a:rPr sz="24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historical,</a:t>
            </a:r>
            <a:r>
              <a:rPr sz="2400" spc="1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secondary,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vicarious,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or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collective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Responses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trauma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can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vary,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depending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variety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factors</a:t>
            </a:r>
            <a:endParaRPr sz="2400">
              <a:latin typeface="Calibri"/>
              <a:cs typeface="Calibri"/>
            </a:endParaRPr>
          </a:p>
          <a:p>
            <a:pPr marL="240029" marR="94043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persons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support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makes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TIX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services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processes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accessible,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those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who</a:t>
            </a:r>
            <a:r>
              <a:rPr sz="24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experienced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trauma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79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Rescinded</a:t>
            </a:r>
            <a:r>
              <a:rPr spc="-135" dirty="0"/>
              <a:t> </a:t>
            </a:r>
            <a:r>
              <a:rPr spc="229" dirty="0"/>
              <a:t>Prior</a:t>
            </a:r>
            <a:r>
              <a:rPr spc="-130" dirty="0"/>
              <a:t> </a:t>
            </a:r>
            <a:r>
              <a:rPr spc="145" dirty="0"/>
              <a:t>Guidance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4239" y="1632065"/>
            <a:ext cx="10641330" cy="4521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95"/>
              </a:spcBef>
            </a:pPr>
            <a:r>
              <a:rPr sz="2000" b="1" spc="60" dirty="0">
                <a:solidFill>
                  <a:srgbClr val="00246C"/>
                </a:solidFill>
                <a:latin typeface="Calibri"/>
                <a:cs typeface="Calibri"/>
              </a:rPr>
              <a:t>Rescinds</a:t>
            </a:r>
            <a:r>
              <a:rPr sz="20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246C"/>
                </a:solidFill>
                <a:latin typeface="Calibri"/>
                <a:cs typeface="Calibri"/>
              </a:rPr>
              <a:t>guidance</a:t>
            </a: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documents</a:t>
            </a:r>
            <a:r>
              <a:rPr sz="20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inconsistent</a:t>
            </a: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000" b="1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EO</a:t>
            </a: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00246C"/>
                </a:solidFill>
                <a:latin typeface="Calibri"/>
                <a:cs typeface="Calibri"/>
              </a:rPr>
              <a:t>subsequent</a:t>
            </a:r>
            <a:r>
              <a:rPr sz="20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00246C"/>
                </a:solidFill>
                <a:latin typeface="Calibri"/>
                <a:cs typeface="Calibri"/>
              </a:rPr>
              <a:t>guidance</a:t>
            </a:r>
            <a:r>
              <a:rPr sz="20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246C"/>
                </a:solidFill>
                <a:latin typeface="Calibri"/>
                <a:cs typeface="Calibri"/>
              </a:rPr>
              <a:t>including: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spc="-45" dirty="0">
                <a:solidFill>
                  <a:srgbClr val="00246C"/>
                </a:solidFill>
                <a:latin typeface="Calibri"/>
                <a:cs typeface="Calibri"/>
              </a:rPr>
              <a:t>White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House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Toolkit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Transgender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Equality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2024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IX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Regulations: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Pointers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 Implementation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ED</a:t>
            </a:r>
            <a:r>
              <a:rPr sz="20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Toolkit: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Creating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Inclusive</a:t>
            </a:r>
            <a:r>
              <a:rPr sz="20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70" dirty="0">
                <a:solidFill>
                  <a:srgbClr val="00246C"/>
                </a:solidFill>
                <a:latin typeface="Calibri"/>
                <a:cs typeface="Calibri"/>
              </a:rPr>
              <a:t>&amp;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Nondiscriminatory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School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Environments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LGBTQI+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Students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Supporting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Intersex</a:t>
            </a:r>
            <a:r>
              <a:rPr sz="20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Students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Supporting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Transgender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Youth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School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Letter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 Educators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IX’s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49</a:t>
            </a:r>
            <a:r>
              <a:rPr sz="1950" baseline="25641" dirty="0">
                <a:solidFill>
                  <a:srgbClr val="00246C"/>
                </a:solidFill>
                <a:latin typeface="Calibri"/>
                <a:cs typeface="Calibri"/>
              </a:rPr>
              <a:t>th</a:t>
            </a:r>
            <a:r>
              <a:rPr sz="1950" spc="262" baseline="25641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Anniversary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Confronting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LGBTQI+</a:t>
            </a:r>
            <a:r>
              <a:rPr sz="20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0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Schools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ts val="2460"/>
              </a:lnSpc>
              <a:spcBef>
                <a:spcPts val="50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Enforcement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IX…Based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Orientation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Gender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Identity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Light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00246C"/>
                </a:solidFill>
                <a:latin typeface="Calibri"/>
                <a:cs typeface="Calibri"/>
              </a:rPr>
              <a:t>Bostock</a:t>
            </a:r>
            <a:endParaRPr sz="2100">
              <a:latin typeface="Calibri"/>
              <a:cs typeface="Calibri"/>
            </a:endParaRPr>
          </a:p>
          <a:p>
            <a:pPr marL="711200">
              <a:lnSpc>
                <a:spcPts val="2460"/>
              </a:lnSpc>
            </a:pPr>
            <a:r>
              <a:rPr sz="2100" i="1" spc="-30" dirty="0">
                <a:solidFill>
                  <a:srgbClr val="00246C"/>
                </a:solidFill>
                <a:latin typeface="Calibri"/>
                <a:cs typeface="Calibri"/>
              </a:rPr>
              <a:t>v.</a:t>
            </a:r>
            <a:r>
              <a:rPr sz="2100" i="1" spc="-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00246C"/>
                </a:solidFill>
                <a:latin typeface="Calibri"/>
                <a:cs typeface="Calibri"/>
              </a:rPr>
              <a:t>Clayton</a:t>
            </a:r>
            <a:r>
              <a:rPr sz="2100" i="1" spc="-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00246C"/>
                </a:solidFill>
                <a:latin typeface="Calibri"/>
                <a:cs typeface="Calibri"/>
              </a:rPr>
              <a:t>County</a:t>
            </a:r>
            <a:endParaRPr sz="21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AG’s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memorandum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“Application</a:t>
            </a: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00246C"/>
                </a:solidFill>
                <a:latin typeface="Calibri"/>
                <a:cs typeface="Calibri"/>
              </a:rPr>
              <a:t>Bostock</a:t>
            </a:r>
            <a:r>
              <a:rPr sz="2100" i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spc="-30" dirty="0">
                <a:solidFill>
                  <a:srgbClr val="00246C"/>
                </a:solidFill>
                <a:latin typeface="Calibri"/>
                <a:cs typeface="Calibri"/>
              </a:rPr>
              <a:t>v.</a:t>
            </a:r>
            <a:r>
              <a:rPr sz="2100" i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00246C"/>
                </a:solidFill>
                <a:latin typeface="Calibri"/>
                <a:cs typeface="Calibri"/>
              </a:rPr>
              <a:t>Clayton</a:t>
            </a:r>
            <a:r>
              <a:rPr sz="2100" i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00246C"/>
                </a:solidFill>
                <a:latin typeface="Calibri"/>
                <a:cs typeface="Calibri"/>
              </a:rPr>
              <a:t>County</a:t>
            </a:r>
            <a:r>
              <a:rPr sz="2100" i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Title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IX”</a:t>
            </a:r>
            <a:endParaRPr sz="2000">
              <a:latin typeface="Calibri"/>
              <a:cs typeface="Calibri"/>
            </a:endParaRPr>
          </a:p>
          <a:p>
            <a:pPr marL="710565" indent="-22796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7105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EEOC’s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“Enforcement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Guidance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Workplace”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 descr="Puzzle pieces fitting together, symbolic of the fact that the different forms of trauma work together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297" y="1741297"/>
            <a:ext cx="6152260" cy="448496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16939" y="609676"/>
            <a:ext cx="4748530" cy="6972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33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21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Impacts</a:t>
            </a:r>
            <a:r>
              <a:rPr kumimoji="0" lang="en-US" sz="4400" b="1" i="0" u="none" strike="noStrike" kern="0" cap="none" spc="-13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400" b="1" i="0" u="none" strike="noStrike" kern="0" cap="none" spc="15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lang="en-US" sz="4400" b="1" i="0" u="none" strike="noStrike" kern="0" cap="none" spc="-10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4400" b="1" i="0" u="none" strike="noStrike" kern="0" cap="none" spc="20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cs typeface="Calibri"/>
              </a:rPr>
              <a:t>Trauma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6958" y="2251328"/>
            <a:ext cx="389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50709" y="2109851"/>
            <a:ext cx="1840230" cy="383540"/>
          </a:xfrm>
          <a:prstGeom prst="rect">
            <a:avLst/>
          </a:prstGeom>
          <a:solidFill>
            <a:srgbClr val="BD1046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sz="2200" b="1" spc="50" dirty="0">
                <a:solidFill>
                  <a:srgbClr val="FFFFFF"/>
                </a:solidFill>
                <a:latin typeface="Calibri"/>
                <a:cs typeface="Calibri"/>
              </a:rPr>
              <a:t>Emotional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6421" y="2229688"/>
            <a:ext cx="4241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4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30639" y="2060448"/>
            <a:ext cx="1840230" cy="383540"/>
          </a:xfrm>
          <a:prstGeom prst="rect">
            <a:avLst/>
          </a:prstGeom>
          <a:solidFill>
            <a:srgbClr val="3461AD"/>
          </a:solidFill>
        </p:spPr>
        <p:txBody>
          <a:bodyPr vert="horz" wrap="square" lIns="0" tIns="76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0"/>
              </a:spcBef>
            </a:pPr>
            <a:r>
              <a:rPr sz="2200" b="1" spc="70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7785" y="4613528"/>
            <a:ext cx="424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40" dirty="0">
                <a:solidFill>
                  <a:srgbClr val="00246C"/>
                </a:solidFill>
                <a:latin typeface="Calibri"/>
                <a:cs typeface="Calibri"/>
              </a:rPr>
              <a:t>3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30639" y="3877690"/>
            <a:ext cx="1840230" cy="383540"/>
          </a:xfrm>
          <a:prstGeom prst="rect">
            <a:avLst/>
          </a:prstGeom>
          <a:solidFill>
            <a:srgbClr val="9AC0FF"/>
          </a:solidFill>
        </p:spPr>
        <p:txBody>
          <a:bodyPr vert="horz" wrap="square" lIns="0" tIns="76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0"/>
              </a:spcBef>
            </a:pP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Behavioral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6732" y="4689728"/>
            <a:ext cx="424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40" dirty="0">
                <a:solidFill>
                  <a:srgbClr val="00246C"/>
                </a:solidFill>
                <a:latin typeface="Calibri"/>
                <a:cs typeface="Calibri"/>
              </a:rPr>
              <a:t>4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2088" y="3891915"/>
            <a:ext cx="1840230" cy="383540"/>
          </a:xfrm>
          <a:prstGeom prst="rect">
            <a:avLst/>
          </a:prstGeom>
          <a:solidFill>
            <a:srgbClr val="D7D7D7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sz="2200" b="1" spc="-10" dirty="0">
                <a:solidFill>
                  <a:srgbClr val="00246C"/>
                </a:solidFill>
                <a:latin typeface="Calibri"/>
                <a:cs typeface="Calibri"/>
              </a:rPr>
              <a:t>Worldview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Trauma-</a:t>
            </a:r>
            <a:r>
              <a:rPr spc="190" dirty="0"/>
              <a:t>Informed</a:t>
            </a:r>
            <a:r>
              <a:rPr spc="-120" dirty="0"/>
              <a:t> </a:t>
            </a:r>
            <a:r>
              <a:rPr spc="204" dirty="0"/>
              <a:t>Practices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10278110" cy="4476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b="1" spc="75" dirty="0">
                <a:solidFill>
                  <a:srgbClr val="00246C"/>
                </a:solidFill>
                <a:latin typeface="Calibri"/>
                <a:cs typeface="Calibri"/>
              </a:rPr>
              <a:t>Key</a:t>
            </a:r>
            <a:r>
              <a:rPr sz="22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principles</a:t>
            </a:r>
            <a:r>
              <a:rPr sz="2200" b="1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b="1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trauma-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informed</a:t>
            </a:r>
            <a:r>
              <a:rPr sz="22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0" dirty="0">
                <a:solidFill>
                  <a:srgbClr val="00246C"/>
                </a:solidFill>
                <a:latin typeface="Calibri"/>
                <a:cs typeface="Calibri"/>
              </a:rPr>
              <a:t>practice: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Safety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Trustworthiness</a:t>
            </a:r>
            <a:r>
              <a:rPr sz="22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transparency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Collaboration</a:t>
            </a:r>
            <a:r>
              <a:rPr sz="22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mutuality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Empowerment,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voice,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choice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Cultural,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historical,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identity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issues</a:t>
            </a:r>
            <a:endParaRPr sz="2200">
              <a:latin typeface="Calibri"/>
              <a:cs typeface="Calibri"/>
            </a:endParaRPr>
          </a:p>
          <a:p>
            <a:pPr marL="240029" marR="23558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Position</a:t>
            </a:r>
            <a:r>
              <a:rPr sz="2200" b="1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Statement:</a:t>
            </a:r>
            <a:r>
              <a:rPr sz="22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application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trauma-informed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practices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our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field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has 	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gotten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ahead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actual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science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b="1" dirty="0">
                <a:solidFill>
                  <a:srgbClr val="00246C"/>
                </a:solidFill>
                <a:latin typeface="Calibri"/>
                <a:cs typeface="Calibri"/>
              </a:rPr>
              <a:t>ATIXA</a:t>
            </a:r>
            <a:r>
              <a:rPr sz="2200" b="1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00246C"/>
                </a:solidFill>
                <a:latin typeface="Calibri"/>
                <a:cs typeface="Calibri"/>
              </a:rPr>
              <a:t>Recommendation:</a:t>
            </a:r>
            <a:r>
              <a:rPr sz="2200" b="1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incorporate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trauma-informed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interviewing</a:t>
            </a:r>
            <a:r>
              <a:rPr sz="22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methods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without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compromising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gathering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credible,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2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Trauma-informed</a:t>
            </a:r>
            <a:r>
              <a:rPr sz="22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practices</a:t>
            </a:r>
            <a:r>
              <a:rPr sz="22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significantly</a:t>
            </a:r>
            <a:r>
              <a:rPr sz="22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influence</a:t>
            </a:r>
            <a:r>
              <a:rPr sz="2200" spc="1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200" spc="1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evaluation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295" dirty="0"/>
              <a:t>“The</a:t>
            </a:r>
            <a:r>
              <a:rPr spc="-120" dirty="0"/>
              <a:t> </a:t>
            </a:r>
            <a:r>
              <a:rPr spc="275" dirty="0"/>
              <a:t>Spiel”</a:t>
            </a:r>
          </a:p>
          <a:p>
            <a:pPr marL="12700">
              <a:lnSpc>
                <a:spcPts val="5015"/>
              </a:lnSpc>
            </a:pPr>
            <a:r>
              <a:rPr spc="200" dirty="0"/>
              <a:t>The</a:t>
            </a:r>
            <a:r>
              <a:rPr spc="-100" dirty="0"/>
              <a:t> </a:t>
            </a:r>
            <a:r>
              <a:rPr spc="204" dirty="0"/>
              <a:t>Process</a:t>
            </a:r>
            <a:r>
              <a:rPr spc="-100" dirty="0"/>
              <a:t> </a:t>
            </a:r>
            <a:r>
              <a:rPr spc="180" dirty="0"/>
              <a:t>and</a:t>
            </a:r>
            <a:r>
              <a:rPr spc="-125" dirty="0"/>
              <a:t> </a:t>
            </a:r>
            <a:r>
              <a:rPr spc="210" dirty="0"/>
              <a:t>Investigator</a:t>
            </a:r>
            <a:r>
              <a:rPr spc="-140" dirty="0"/>
              <a:t> </a:t>
            </a:r>
            <a:r>
              <a:rPr spc="160" dirty="0"/>
              <a:t>Role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70863" y="1687946"/>
            <a:ext cx="10153015" cy="10007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Establishing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rapport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creates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conducive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environment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“The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Spiel”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helps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interviewee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understand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Investigator’s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role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process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3815" y="3125685"/>
            <a:ext cx="10608310" cy="2894330"/>
            <a:chOff x="913815" y="3125685"/>
            <a:chExt cx="10608310" cy="2894330"/>
          </a:xfrm>
        </p:grpSpPr>
        <p:sp>
          <p:nvSpPr>
            <p:cNvPr id="5" name="object 5"/>
            <p:cNvSpPr/>
            <p:nvPr/>
          </p:nvSpPr>
          <p:spPr>
            <a:xfrm>
              <a:off x="920165" y="3132035"/>
              <a:ext cx="10595610" cy="2881630"/>
            </a:xfrm>
            <a:custGeom>
              <a:avLst/>
              <a:gdLst/>
              <a:ahLst/>
              <a:cxnLst/>
              <a:rect l="l" t="t" r="r" b="b"/>
              <a:pathLst>
                <a:path w="10595610" h="2881629">
                  <a:moveTo>
                    <a:pt x="10595229" y="0"/>
                  </a:moveTo>
                  <a:lnTo>
                    <a:pt x="0" y="0"/>
                  </a:lnTo>
                  <a:lnTo>
                    <a:pt x="0" y="2881249"/>
                  </a:lnTo>
                  <a:lnTo>
                    <a:pt x="10595229" y="2881249"/>
                  </a:lnTo>
                  <a:lnTo>
                    <a:pt x="10595229" y="0"/>
                  </a:lnTo>
                  <a:close/>
                </a:path>
              </a:pathLst>
            </a:custGeom>
            <a:solidFill>
              <a:srgbClr val="DFE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0165" y="3132035"/>
              <a:ext cx="10595610" cy="2881630"/>
            </a:xfrm>
            <a:custGeom>
              <a:avLst/>
              <a:gdLst/>
              <a:ahLst/>
              <a:cxnLst/>
              <a:rect l="l" t="t" r="r" b="b"/>
              <a:pathLst>
                <a:path w="10595610" h="2881629">
                  <a:moveTo>
                    <a:pt x="0" y="2881249"/>
                  </a:moveTo>
                  <a:lnTo>
                    <a:pt x="10595229" y="2881249"/>
                  </a:lnTo>
                  <a:lnTo>
                    <a:pt x="10595229" y="0"/>
                  </a:lnTo>
                  <a:lnTo>
                    <a:pt x="0" y="0"/>
                  </a:lnTo>
                  <a:lnTo>
                    <a:pt x="0" y="2881249"/>
                  </a:lnTo>
                  <a:close/>
                </a:path>
              </a:pathLst>
            </a:custGeom>
            <a:ln w="12700">
              <a:solidFill>
                <a:srgbClr val="4F03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90371" y="3176203"/>
            <a:ext cx="4737735" cy="26784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introduction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role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Purpose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investigation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Role</a:t>
            </a:r>
            <a:r>
              <a:rPr sz="2400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Advisor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400" spc="-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Recording/Notetaking</a:t>
            </a:r>
            <a:r>
              <a:rPr sz="2400" spc="2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practices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Commitment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privacy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5854" y="3176203"/>
            <a:ext cx="4074795" cy="26784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469265" algn="l"/>
              </a:tabLst>
            </a:pP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Witness-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specific</a:t>
            </a:r>
            <a:r>
              <a:rPr sz="2400" spc="2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Post-interview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steps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400" spc="-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expectations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policies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Acknowledge</a:t>
            </a:r>
            <a:r>
              <a:rPr sz="2400" spc="1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difficulty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2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Retaliation</a:t>
            </a:r>
            <a:r>
              <a:rPr sz="24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reminder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31520"/>
              <a:ext cx="12192000" cy="127000"/>
            </a:xfrm>
            <a:custGeom>
              <a:avLst/>
              <a:gdLst/>
              <a:ahLst/>
              <a:cxnLst/>
              <a:rect l="l" t="t" r="r" b="b"/>
              <a:pathLst>
                <a:path w="12192000" h="127000">
                  <a:moveTo>
                    <a:pt x="12192000" y="0"/>
                  </a:moveTo>
                  <a:lnTo>
                    <a:pt x="0" y="0"/>
                  </a:lnTo>
                  <a:lnTo>
                    <a:pt x="0" y="126479"/>
                  </a:lnTo>
                  <a:lnTo>
                    <a:pt x="12192000" y="1264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9667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01350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96675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8199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0" dirty="0"/>
              <a:t>Activity:</a:t>
            </a:r>
            <a:r>
              <a:rPr sz="4800" spc="-95" dirty="0"/>
              <a:t> </a:t>
            </a:r>
            <a:r>
              <a:rPr sz="4800" spc="250" dirty="0"/>
              <a:t>Practicing</a:t>
            </a:r>
            <a:r>
              <a:rPr sz="4800" spc="-110" dirty="0"/>
              <a:t> </a:t>
            </a:r>
            <a:r>
              <a:rPr sz="4800" spc="160" dirty="0"/>
              <a:t>Your</a:t>
            </a:r>
            <a:r>
              <a:rPr sz="4800" spc="-110" dirty="0"/>
              <a:t> </a:t>
            </a:r>
            <a:r>
              <a:rPr sz="4800" spc="220" dirty="0"/>
              <a:t>Spiel</a:t>
            </a:r>
            <a:endParaRPr sz="48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5196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15" dirty="0">
                <a:solidFill>
                  <a:srgbClr val="FFFFFF"/>
                </a:solidFill>
              </a:rPr>
              <a:t>Interviewing</a:t>
            </a:r>
            <a:r>
              <a:rPr sz="4800" spc="-80" dirty="0">
                <a:solidFill>
                  <a:srgbClr val="FFFFFF"/>
                </a:solidFill>
              </a:rPr>
              <a:t> </a:t>
            </a:r>
            <a:r>
              <a:rPr sz="4800" spc="290" dirty="0">
                <a:solidFill>
                  <a:srgbClr val="FFFFFF"/>
                </a:solidFill>
              </a:rPr>
              <a:t>Skills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Interviewing</a:t>
            </a:r>
            <a:r>
              <a:rPr spc="-140" dirty="0"/>
              <a:t> </a:t>
            </a:r>
            <a:r>
              <a:rPr spc="260" dirty="0"/>
              <a:t>Skills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39214"/>
            <a:ext cx="5687695" cy="363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Investigators</a:t>
            </a:r>
            <a:r>
              <a:rPr sz="24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build</a:t>
            </a:r>
            <a:r>
              <a:rPr sz="24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improve</a:t>
            </a:r>
            <a:r>
              <a:rPr sz="24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85" dirty="0">
                <a:solidFill>
                  <a:srgbClr val="00246C"/>
                </a:solidFill>
                <a:latin typeface="Calibri"/>
                <a:cs typeface="Calibri"/>
              </a:rPr>
              <a:t>skills</a:t>
            </a:r>
            <a:r>
              <a:rPr sz="24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35" dirty="0">
                <a:solidFill>
                  <a:srgbClr val="00246C"/>
                </a:solidFill>
                <a:latin typeface="Calibri"/>
                <a:cs typeface="Calibri"/>
              </a:rPr>
              <a:t>over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time</a:t>
            </a:r>
            <a:r>
              <a:rPr sz="24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practice: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Appropriate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Active</a:t>
            </a:r>
            <a:r>
              <a:rPr sz="2400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listening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Seeking</a:t>
            </a:r>
            <a:r>
              <a:rPr sz="2400" spc="2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clarification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Identifying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gaps</a:t>
            </a:r>
            <a:endParaRPr sz="2400">
              <a:latin typeface="Calibri"/>
              <a:cs typeface="Calibri"/>
            </a:endParaRPr>
          </a:p>
          <a:p>
            <a:pPr marL="240029" marR="15741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Body</a:t>
            </a:r>
            <a:r>
              <a:rPr sz="2400" spc="2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language</a:t>
            </a:r>
            <a:r>
              <a:rPr sz="24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1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non-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verbal 	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communication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(use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caution)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Woman at job interview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0425" y="0"/>
            <a:ext cx="4981575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Interviewing</a:t>
            </a:r>
            <a:r>
              <a:rPr spc="-140" dirty="0"/>
              <a:t> </a:t>
            </a:r>
            <a:r>
              <a:rPr spc="175" dirty="0"/>
              <a:t>Considerations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5451"/>
            <a:ext cx="8306434" cy="4370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Prepare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advance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Open-ended</a:t>
            </a:r>
            <a:r>
              <a:rPr sz="22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designed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elicit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narrative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responses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Listen</a:t>
            </a:r>
            <a:r>
              <a:rPr sz="22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answers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before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asking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Note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discrepancies</a:t>
            </a:r>
            <a:r>
              <a:rPr sz="22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areas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follow-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up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active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listening</a:t>
            </a:r>
            <a:r>
              <a:rPr sz="2200" spc="1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skills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Eye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contact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Head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nodding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Summarization/Restating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Avoid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tangents</a:t>
            </a:r>
            <a:r>
              <a:rPr sz="22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distractions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Insert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logical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flowing</a:t>
            </a:r>
            <a:r>
              <a:rPr sz="22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from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interviewee’s</a:t>
            </a:r>
            <a:r>
              <a:rPr sz="2200" spc="1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answers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131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5810" algn="l"/>
              </a:tabLst>
            </a:pPr>
            <a:r>
              <a:rPr spc="160" dirty="0"/>
              <a:t>Questioning</a:t>
            </a:r>
            <a:r>
              <a:rPr dirty="0"/>
              <a:t>	</a:t>
            </a:r>
            <a:r>
              <a:rPr spc="185" dirty="0"/>
              <a:t>Considerations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842261"/>
            <a:ext cx="9495155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95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conversation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designed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elicit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2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non-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accusatory 	manner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Start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broad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questions,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focus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timelines</a:t>
            </a:r>
            <a:r>
              <a:rPr sz="22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details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well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Explore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gaps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2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information;</a:t>
            </a:r>
            <a:r>
              <a:rPr sz="22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answer</a:t>
            </a:r>
            <a:r>
              <a:rPr sz="22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Ask</a:t>
            </a:r>
            <a:r>
              <a:rPr sz="22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purposeful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questions: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5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2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need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46C"/>
                </a:solidFill>
                <a:latin typeface="Calibri"/>
                <a:cs typeface="Calibri"/>
              </a:rPr>
              <a:t>know?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200" spc="-65" dirty="0">
                <a:solidFill>
                  <a:srgbClr val="00246C"/>
                </a:solidFill>
                <a:latin typeface="Calibri"/>
                <a:cs typeface="Calibri"/>
              </a:rPr>
              <a:t>Why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do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need</a:t>
            </a:r>
            <a:r>
              <a:rPr sz="22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know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46C"/>
                </a:solidFill>
                <a:latin typeface="Calibri"/>
                <a:cs typeface="Calibri"/>
              </a:rPr>
              <a:t>it?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2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definitions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inform</a:t>
            </a:r>
            <a:r>
              <a:rPr sz="22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Avoid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unnecessary</a:t>
            </a:r>
            <a:r>
              <a:rPr sz="22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repetition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traumatic</a:t>
            </a:r>
            <a:r>
              <a:rPr sz="22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46C"/>
                </a:solidFill>
                <a:latin typeface="Calibri"/>
                <a:cs typeface="Calibri"/>
              </a:rPr>
              <a:t>re-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triggering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Choose</a:t>
            </a:r>
            <a:r>
              <a:rPr sz="22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2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blend</a:t>
            </a:r>
            <a:r>
              <a:rPr sz="22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effective</a:t>
            </a:r>
            <a:r>
              <a:rPr sz="22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46C"/>
                </a:solidFill>
                <a:latin typeface="Calibri"/>
                <a:cs typeface="Calibri"/>
              </a:rPr>
              <a:t>questioning</a:t>
            </a:r>
            <a:r>
              <a:rPr sz="22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46C"/>
                </a:solidFill>
                <a:latin typeface="Calibri"/>
                <a:cs typeface="Calibri"/>
              </a:rPr>
              <a:t>strategies/methodologies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Questioning</a:t>
            </a:r>
            <a:r>
              <a:rPr spc="-165" dirty="0"/>
              <a:t> </a:t>
            </a:r>
            <a:r>
              <a:rPr spc="200" dirty="0"/>
              <a:t>Tips</a:t>
            </a:r>
          </a:p>
        </p:txBody>
      </p:sp>
      <p:pic>
        <p:nvPicPr>
          <p:cNvPr id="2" name="object 2" descr="Several paper cut-out thought bubbles and speaking bubbles with question marks in each of them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3702" y="0"/>
            <a:ext cx="51782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1690471"/>
            <a:ext cx="5448300" cy="44005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Listen</a:t>
            </a:r>
            <a:r>
              <a:rPr sz="20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carefully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Seek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clarify terms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have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multiple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meanings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spc="-90" dirty="0">
                <a:solidFill>
                  <a:srgbClr val="00246C"/>
                </a:solidFill>
                <a:latin typeface="Calibri"/>
                <a:cs typeface="Calibri"/>
              </a:rPr>
              <a:t>“We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hooked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up” or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“She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acting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weird”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3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Avoid: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Accusatory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argumentative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questions/tone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Confusing</a:t>
            </a:r>
            <a:r>
              <a:rPr sz="2000" spc="1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Blaming</a:t>
            </a:r>
            <a:r>
              <a:rPr sz="2000" spc="2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“Double-barreled”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Evaluative</a:t>
            </a:r>
            <a:r>
              <a:rPr sz="20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responses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Sanitizing</a:t>
            </a:r>
            <a:r>
              <a:rPr sz="20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language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(use</a:t>
            </a:r>
            <a:r>
              <a:rPr sz="20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terms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used</a:t>
            </a:r>
            <a:r>
              <a:rPr sz="2000" spc="9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interviewee)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Questioning</a:t>
            </a:r>
            <a:r>
              <a:rPr spc="-165" dirty="0"/>
              <a:t> </a:t>
            </a:r>
            <a:r>
              <a:rPr spc="180" dirty="0"/>
              <a:t>Techniques</a:t>
            </a:r>
          </a:p>
        </p:txBody>
      </p:sp>
      <p:sp>
        <p:nvSpPr>
          <p:cNvPr id="21" name="object 21" descr="GPS starting location symbom"/>
          <p:cNvSpPr/>
          <p:nvPr/>
        </p:nvSpPr>
        <p:spPr>
          <a:xfrm>
            <a:off x="1058252" y="3171101"/>
            <a:ext cx="505459" cy="782320"/>
          </a:xfrm>
          <a:custGeom>
            <a:avLst/>
            <a:gdLst/>
            <a:ahLst/>
            <a:cxnLst/>
            <a:rect l="l" t="t" r="r" b="b"/>
            <a:pathLst>
              <a:path w="505459" h="782320">
                <a:moveTo>
                  <a:pt x="481749" y="238086"/>
                </a:moveTo>
                <a:lnTo>
                  <a:pt x="476669" y="191795"/>
                </a:lnTo>
                <a:lnTo>
                  <a:pt x="463092" y="147116"/>
                </a:lnTo>
                <a:lnTo>
                  <a:pt x="458063" y="137566"/>
                </a:lnTo>
                <a:lnTo>
                  <a:pt x="441198" y="105524"/>
                </a:lnTo>
                <a:lnTo>
                  <a:pt x="410667" y="69227"/>
                </a:lnTo>
                <a:lnTo>
                  <a:pt x="374180" y="39890"/>
                </a:lnTo>
                <a:lnTo>
                  <a:pt x="345147" y="24574"/>
                </a:lnTo>
                <a:lnTo>
                  <a:pt x="345147" y="241211"/>
                </a:lnTo>
                <a:lnTo>
                  <a:pt x="336905" y="281254"/>
                </a:lnTo>
                <a:lnTo>
                  <a:pt x="314540" y="314236"/>
                </a:lnTo>
                <a:lnTo>
                  <a:pt x="281571" y="336613"/>
                </a:lnTo>
                <a:lnTo>
                  <a:pt x="241554" y="344855"/>
                </a:lnTo>
                <a:lnTo>
                  <a:pt x="201523" y="336613"/>
                </a:lnTo>
                <a:lnTo>
                  <a:pt x="168567" y="314236"/>
                </a:lnTo>
                <a:lnTo>
                  <a:pt x="146202" y="281254"/>
                </a:lnTo>
                <a:lnTo>
                  <a:pt x="137960" y="241211"/>
                </a:lnTo>
                <a:lnTo>
                  <a:pt x="146202" y="201168"/>
                </a:lnTo>
                <a:lnTo>
                  <a:pt x="168567" y="168186"/>
                </a:lnTo>
                <a:lnTo>
                  <a:pt x="201523" y="145808"/>
                </a:lnTo>
                <a:lnTo>
                  <a:pt x="241554" y="137566"/>
                </a:lnTo>
                <a:lnTo>
                  <a:pt x="281571" y="145808"/>
                </a:lnTo>
                <a:lnTo>
                  <a:pt x="314540" y="168186"/>
                </a:lnTo>
                <a:lnTo>
                  <a:pt x="336905" y="201168"/>
                </a:lnTo>
                <a:lnTo>
                  <a:pt x="345147" y="241211"/>
                </a:lnTo>
                <a:lnTo>
                  <a:pt x="345147" y="24574"/>
                </a:lnTo>
                <a:lnTo>
                  <a:pt x="332981" y="18148"/>
                </a:lnTo>
                <a:lnTo>
                  <a:pt x="288353" y="4635"/>
                </a:lnTo>
                <a:lnTo>
                  <a:pt x="241554" y="0"/>
                </a:lnTo>
                <a:lnTo>
                  <a:pt x="194754" y="4635"/>
                </a:lnTo>
                <a:lnTo>
                  <a:pt x="150114" y="18148"/>
                </a:lnTo>
                <a:lnTo>
                  <a:pt x="108927" y="39890"/>
                </a:lnTo>
                <a:lnTo>
                  <a:pt x="72428" y="69227"/>
                </a:lnTo>
                <a:lnTo>
                  <a:pt x="41897" y="105524"/>
                </a:lnTo>
                <a:lnTo>
                  <a:pt x="19100" y="147116"/>
                </a:lnTo>
                <a:lnTo>
                  <a:pt x="5080" y="191795"/>
                </a:lnTo>
                <a:lnTo>
                  <a:pt x="0" y="238086"/>
                </a:lnTo>
                <a:lnTo>
                  <a:pt x="4051" y="284568"/>
                </a:lnTo>
                <a:lnTo>
                  <a:pt x="17411" y="329780"/>
                </a:lnTo>
                <a:lnTo>
                  <a:pt x="126657" y="571004"/>
                </a:lnTo>
                <a:lnTo>
                  <a:pt x="220827" y="768883"/>
                </a:lnTo>
                <a:lnTo>
                  <a:pt x="243878" y="780808"/>
                </a:lnTo>
                <a:lnTo>
                  <a:pt x="252857" y="778306"/>
                </a:lnTo>
                <a:lnTo>
                  <a:pt x="356438" y="571004"/>
                </a:lnTo>
                <a:lnTo>
                  <a:pt x="458851" y="344855"/>
                </a:lnTo>
                <a:lnTo>
                  <a:pt x="465683" y="329780"/>
                </a:lnTo>
                <a:lnTo>
                  <a:pt x="478142" y="284568"/>
                </a:lnTo>
                <a:lnTo>
                  <a:pt x="481749" y="238086"/>
                </a:lnTo>
                <a:close/>
              </a:path>
              <a:path w="505459" h="782320">
                <a:moveTo>
                  <a:pt x="505244" y="668997"/>
                </a:moveTo>
                <a:lnTo>
                  <a:pt x="392226" y="668997"/>
                </a:lnTo>
                <a:lnTo>
                  <a:pt x="392226" y="782066"/>
                </a:lnTo>
                <a:lnTo>
                  <a:pt x="505244" y="782066"/>
                </a:lnTo>
                <a:lnTo>
                  <a:pt x="505244" y="668997"/>
                </a:lnTo>
                <a:close/>
              </a:path>
            </a:pathLst>
          </a:custGeom>
          <a:solidFill>
            <a:srgbClr val="BD1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 descr="GPS dotted line indicating a guided route leading to a GPS destination symbol."/>
          <p:cNvGrpSpPr/>
          <p:nvPr/>
        </p:nvGrpSpPr>
        <p:grpSpPr>
          <a:xfrm>
            <a:off x="1659554" y="2483240"/>
            <a:ext cx="791845" cy="1447800"/>
            <a:chOff x="1659554" y="2483240"/>
            <a:chExt cx="791845" cy="1447800"/>
          </a:xfrm>
        </p:grpSpPr>
        <p:sp>
          <p:nvSpPr>
            <p:cNvPr id="13" name="object 13"/>
            <p:cNvSpPr/>
            <p:nvPr/>
          </p:nvSpPr>
          <p:spPr>
            <a:xfrm>
              <a:off x="2068034" y="2483240"/>
              <a:ext cx="382905" cy="630555"/>
            </a:xfrm>
            <a:custGeom>
              <a:avLst/>
              <a:gdLst/>
              <a:ahLst/>
              <a:cxnLst/>
              <a:rect l="l" t="t" r="r" b="b"/>
              <a:pathLst>
                <a:path w="382905" h="630555">
                  <a:moveTo>
                    <a:pt x="192350" y="0"/>
                  </a:moveTo>
                  <a:lnTo>
                    <a:pt x="145351" y="5830"/>
                  </a:lnTo>
                  <a:lnTo>
                    <a:pt x="101707" y="22614"/>
                  </a:lnTo>
                  <a:lnTo>
                    <a:pt x="63361" y="49291"/>
                  </a:lnTo>
                  <a:lnTo>
                    <a:pt x="32254" y="84803"/>
                  </a:lnTo>
                  <a:lnTo>
                    <a:pt x="10741" y="126851"/>
                  </a:lnTo>
                  <a:lnTo>
                    <a:pt x="0" y="172433"/>
                  </a:lnTo>
                  <a:lnTo>
                    <a:pt x="103" y="195989"/>
                  </a:lnTo>
                  <a:lnTo>
                    <a:pt x="206" y="219428"/>
                  </a:lnTo>
                  <a:lnTo>
                    <a:pt x="11536" y="265716"/>
                  </a:lnTo>
                  <a:lnTo>
                    <a:pt x="100059" y="459822"/>
                  </a:lnTo>
                  <a:lnTo>
                    <a:pt x="175399" y="620006"/>
                  </a:lnTo>
                  <a:lnTo>
                    <a:pt x="193674" y="630076"/>
                  </a:lnTo>
                  <a:lnTo>
                    <a:pt x="199884" y="627544"/>
                  </a:lnTo>
                  <a:lnTo>
                    <a:pt x="282757" y="459822"/>
                  </a:lnTo>
                  <a:lnTo>
                    <a:pt x="365265" y="278908"/>
                  </a:lnTo>
                  <a:lnTo>
                    <a:pt x="192350" y="278908"/>
                  </a:lnTo>
                  <a:lnTo>
                    <a:pt x="160331" y="272312"/>
                  </a:lnTo>
                  <a:lnTo>
                    <a:pt x="133962" y="254409"/>
                  </a:lnTo>
                  <a:lnTo>
                    <a:pt x="116069" y="228026"/>
                  </a:lnTo>
                  <a:lnTo>
                    <a:pt x="109477" y="195989"/>
                  </a:lnTo>
                  <a:lnTo>
                    <a:pt x="116069" y="163953"/>
                  </a:lnTo>
                  <a:lnTo>
                    <a:pt x="133962" y="137569"/>
                  </a:lnTo>
                  <a:lnTo>
                    <a:pt x="160331" y="119666"/>
                  </a:lnTo>
                  <a:lnTo>
                    <a:pt x="192350" y="113071"/>
                  </a:lnTo>
                  <a:lnTo>
                    <a:pt x="365025" y="113071"/>
                  </a:lnTo>
                  <a:lnTo>
                    <a:pt x="350562" y="84803"/>
                  </a:lnTo>
                  <a:lnTo>
                    <a:pt x="320544" y="49291"/>
                  </a:lnTo>
                  <a:lnTo>
                    <a:pt x="282757" y="22614"/>
                  </a:lnTo>
                  <a:lnTo>
                    <a:pt x="239319" y="5830"/>
                  </a:lnTo>
                  <a:lnTo>
                    <a:pt x="192350" y="0"/>
                  </a:lnTo>
                  <a:close/>
                </a:path>
                <a:path w="382905" h="630555">
                  <a:moveTo>
                    <a:pt x="365025" y="113071"/>
                  </a:moveTo>
                  <a:lnTo>
                    <a:pt x="192350" y="113071"/>
                  </a:lnTo>
                  <a:lnTo>
                    <a:pt x="224369" y="119666"/>
                  </a:lnTo>
                  <a:lnTo>
                    <a:pt x="250738" y="137569"/>
                  </a:lnTo>
                  <a:lnTo>
                    <a:pt x="268631" y="163953"/>
                  </a:lnTo>
                  <a:lnTo>
                    <a:pt x="275223" y="195989"/>
                  </a:lnTo>
                  <a:lnTo>
                    <a:pt x="268631" y="228026"/>
                  </a:lnTo>
                  <a:lnTo>
                    <a:pt x="250738" y="254409"/>
                  </a:lnTo>
                  <a:lnTo>
                    <a:pt x="224369" y="272312"/>
                  </a:lnTo>
                  <a:lnTo>
                    <a:pt x="192350" y="278908"/>
                  </a:lnTo>
                  <a:lnTo>
                    <a:pt x="365265" y="278908"/>
                  </a:lnTo>
                  <a:lnTo>
                    <a:pt x="371281" y="265716"/>
                  </a:lnTo>
                  <a:lnTo>
                    <a:pt x="382611" y="219428"/>
                  </a:lnTo>
                  <a:lnTo>
                    <a:pt x="382714" y="195989"/>
                  </a:lnTo>
                  <a:lnTo>
                    <a:pt x="382817" y="172433"/>
                  </a:lnTo>
                  <a:lnTo>
                    <a:pt x="372075" y="126851"/>
                  </a:lnTo>
                  <a:lnTo>
                    <a:pt x="365025" y="113071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7998" y="3798634"/>
              <a:ext cx="133727" cy="131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5628" y="3730791"/>
              <a:ext cx="160095" cy="1488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4503" y="3448113"/>
              <a:ext cx="284405" cy="2449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1805" y="3399116"/>
              <a:ext cx="137494" cy="1375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7806" y="3335042"/>
              <a:ext cx="158212" cy="1469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9554" y="3071210"/>
              <a:ext cx="297590" cy="2261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7998" y="3041057"/>
              <a:ext cx="126193" cy="126262"/>
            </a:xfrm>
            <a:prstGeom prst="rect">
              <a:avLst/>
            </a:prstGeom>
          </p:spPr>
        </p:pic>
      </p:grpSp>
      <p:pic>
        <p:nvPic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0719" y="3838208"/>
            <a:ext cx="114892" cy="114955"/>
          </a:xfrm>
          <a:prstGeom prst="rect">
            <a:avLst/>
          </a:prstGeom>
        </p:spPr>
      </p:pic>
      <p:pic>
        <p:nvPic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5300" y="3826901"/>
            <a:ext cx="120542" cy="12060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02258" y="4233798"/>
            <a:ext cx="1300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Following 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endParaRPr sz="2400">
              <a:latin typeface="Calibri"/>
              <a:cs typeface="Calibri"/>
            </a:endParaRPr>
          </a:p>
          <a:p>
            <a:pPr marL="163195">
              <a:lnSpc>
                <a:spcPct val="100000"/>
              </a:lnSpc>
            </a:pP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Leading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 descr="Drawn blue head with a thought bubble."/>
          <p:cNvGrpSpPr/>
          <p:nvPr/>
        </p:nvGrpSpPr>
        <p:grpSpPr>
          <a:xfrm>
            <a:off x="3746000" y="2426752"/>
            <a:ext cx="1639570" cy="1661795"/>
            <a:chOff x="3746000" y="2426752"/>
            <a:chExt cx="1639570" cy="1661795"/>
          </a:xfrm>
        </p:grpSpPr>
        <p:sp>
          <p:nvSpPr>
            <p:cNvPr id="4" name="object 4"/>
            <p:cNvSpPr/>
            <p:nvPr/>
          </p:nvSpPr>
          <p:spPr>
            <a:xfrm>
              <a:off x="3746000" y="3423787"/>
              <a:ext cx="558165" cy="664210"/>
            </a:xfrm>
            <a:custGeom>
              <a:avLst/>
              <a:gdLst/>
              <a:ahLst/>
              <a:cxnLst/>
              <a:rect l="l" t="t" r="r" b="b"/>
              <a:pathLst>
                <a:path w="558164" h="664210">
                  <a:moveTo>
                    <a:pt x="257722" y="0"/>
                  </a:moveTo>
                  <a:lnTo>
                    <a:pt x="207836" y="2772"/>
                  </a:lnTo>
                  <a:lnTo>
                    <a:pt x="160927" y="15051"/>
                  </a:lnTo>
                  <a:lnTo>
                    <a:pt x="118031" y="35892"/>
                  </a:lnTo>
                  <a:lnTo>
                    <a:pt x="80185" y="64348"/>
                  </a:lnTo>
                  <a:lnTo>
                    <a:pt x="48423" y="99473"/>
                  </a:lnTo>
                  <a:lnTo>
                    <a:pt x="23781" y="140322"/>
                  </a:lnTo>
                  <a:lnTo>
                    <a:pt x="7295" y="185949"/>
                  </a:lnTo>
                  <a:lnTo>
                    <a:pt x="0" y="235407"/>
                  </a:lnTo>
                  <a:lnTo>
                    <a:pt x="0" y="257864"/>
                  </a:lnTo>
                  <a:lnTo>
                    <a:pt x="4058" y="303732"/>
                  </a:lnTo>
                  <a:lnTo>
                    <a:pt x="16268" y="347557"/>
                  </a:lnTo>
                  <a:lnTo>
                    <a:pt x="36117" y="388314"/>
                  </a:lnTo>
                  <a:lnTo>
                    <a:pt x="63094" y="424978"/>
                  </a:lnTo>
                  <a:lnTo>
                    <a:pt x="96685" y="456524"/>
                  </a:lnTo>
                  <a:lnTo>
                    <a:pt x="96685" y="664135"/>
                  </a:lnTo>
                  <a:lnTo>
                    <a:pt x="355978" y="664135"/>
                  </a:lnTo>
                  <a:lnTo>
                    <a:pt x="355977" y="565512"/>
                  </a:lnTo>
                  <a:lnTo>
                    <a:pt x="396158" y="565512"/>
                  </a:lnTo>
                  <a:lnTo>
                    <a:pt x="433804" y="557905"/>
                  </a:lnTo>
                  <a:lnTo>
                    <a:pt x="464592" y="537165"/>
                  </a:lnTo>
                  <a:lnTo>
                    <a:pt x="485374" y="506414"/>
                  </a:lnTo>
                  <a:lnTo>
                    <a:pt x="492844" y="467203"/>
                  </a:lnTo>
                  <a:lnTo>
                    <a:pt x="492844" y="417891"/>
                  </a:lnTo>
                  <a:lnTo>
                    <a:pt x="528944" y="417891"/>
                  </a:lnTo>
                  <a:lnTo>
                    <a:pt x="543921" y="412113"/>
                  </a:lnTo>
                  <a:lnTo>
                    <a:pt x="554587" y="399576"/>
                  </a:lnTo>
                  <a:lnTo>
                    <a:pt x="557571" y="381828"/>
                  </a:lnTo>
                  <a:lnTo>
                    <a:pt x="549505" y="360413"/>
                  </a:lnTo>
                  <a:lnTo>
                    <a:pt x="493001" y="261947"/>
                  </a:lnTo>
                  <a:lnTo>
                    <a:pt x="490230" y="207944"/>
                  </a:lnTo>
                  <a:lnTo>
                    <a:pt x="477957" y="160993"/>
                  </a:lnTo>
                  <a:lnTo>
                    <a:pt x="457128" y="118055"/>
                  </a:lnTo>
                  <a:lnTo>
                    <a:pt x="428688" y="80170"/>
                  </a:lnTo>
                  <a:lnTo>
                    <a:pt x="393581" y="48380"/>
                  </a:lnTo>
                  <a:lnTo>
                    <a:pt x="352755" y="23728"/>
                  </a:lnTo>
                  <a:lnTo>
                    <a:pt x="307153" y="7254"/>
                  </a:lnTo>
                  <a:lnTo>
                    <a:pt x="257722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4224" y="3469502"/>
              <a:ext cx="103748" cy="1038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9021" y="3329436"/>
              <a:ext cx="180500" cy="1805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50292" y="2426752"/>
              <a:ext cx="1335405" cy="908050"/>
            </a:xfrm>
            <a:custGeom>
              <a:avLst/>
              <a:gdLst/>
              <a:ahLst/>
              <a:cxnLst/>
              <a:rect l="l" t="t" r="r" b="b"/>
              <a:pathLst>
                <a:path w="1335404" h="908050">
                  <a:moveTo>
                    <a:pt x="682918" y="0"/>
                  </a:moveTo>
                  <a:lnTo>
                    <a:pt x="637712" y="6515"/>
                  </a:lnTo>
                  <a:lnTo>
                    <a:pt x="596710" y="24006"/>
                  </a:lnTo>
                  <a:lnTo>
                    <a:pt x="561705" y="51085"/>
                  </a:lnTo>
                  <a:lnTo>
                    <a:pt x="534490" y="86366"/>
                  </a:lnTo>
                  <a:lnTo>
                    <a:pt x="516858" y="128461"/>
                  </a:lnTo>
                  <a:lnTo>
                    <a:pt x="489476" y="96161"/>
                  </a:lnTo>
                  <a:lnTo>
                    <a:pt x="455547" y="71945"/>
                  </a:lnTo>
                  <a:lnTo>
                    <a:pt x="416761" y="56709"/>
                  </a:lnTo>
                  <a:lnTo>
                    <a:pt x="374812" y="51353"/>
                  </a:lnTo>
                  <a:lnTo>
                    <a:pt x="329341" y="57588"/>
                  </a:lnTo>
                  <a:lnTo>
                    <a:pt x="288492" y="74903"/>
                  </a:lnTo>
                  <a:lnTo>
                    <a:pt x="253877" y="101685"/>
                  </a:lnTo>
                  <a:lnTo>
                    <a:pt x="227110" y="136319"/>
                  </a:lnTo>
                  <a:lnTo>
                    <a:pt x="209804" y="177191"/>
                  </a:lnTo>
                  <a:lnTo>
                    <a:pt x="203572" y="222687"/>
                  </a:lnTo>
                  <a:lnTo>
                    <a:pt x="208752" y="262104"/>
                  </a:lnTo>
                  <a:lnTo>
                    <a:pt x="169356" y="256922"/>
                  </a:lnTo>
                  <a:lnTo>
                    <a:pt x="123872" y="263503"/>
                  </a:lnTo>
                  <a:lnTo>
                    <a:pt x="83140" y="281200"/>
                  </a:lnTo>
                  <a:lnTo>
                    <a:pt x="48774" y="308354"/>
                  </a:lnTo>
                  <a:lnTo>
                    <a:pt x="22386" y="343307"/>
                  </a:lnTo>
                  <a:lnTo>
                    <a:pt x="5590" y="384403"/>
                  </a:lnTo>
                  <a:lnTo>
                    <a:pt x="0" y="429983"/>
                  </a:lnTo>
                  <a:lnTo>
                    <a:pt x="6397" y="474805"/>
                  </a:lnTo>
                  <a:lnTo>
                    <a:pt x="23607" y="515095"/>
                  </a:lnTo>
                  <a:lnTo>
                    <a:pt x="50069" y="549277"/>
                  </a:lnTo>
                  <a:lnTo>
                    <a:pt x="84221" y="575778"/>
                  </a:lnTo>
                  <a:lnTo>
                    <a:pt x="124504" y="593021"/>
                  </a:lnTo>
                  <a:lnTo>
                    <a:pt x="171082" y="599433"/>
                  </a:lnTo>
                  <a:lnTo>
                    <a:pt x="181368" y="643919"/>
                  </a:lnTo>
                  <a:lnTo>
                    <a:pt x="202253" y="682800"/>
                  </a:lnTo>
                  <a:lnTo>
                    <a:pt x="231962" y="714605"/>
                  </a:lnTo>
                  <a:lnTo>
                    <a:pt x="268721" y="737864"/>
                  </a:lnTo>
                  <a:lnTo>
                    <a:pt x="310756" y="751107"/>
                  </a:lnTo>
                  <a:lnTo>
                    <a:pt x="356291" y="752864"/>
                  </a:lnTo>
                  <a:lnTo>
                    <a:pt x="380191" y="748914"/>
                  </a:lnTo>
                  <a:lnTo>
                    <a:pt x="403163" y="741636"/>
                  </a:lnTo>
                  <a:lnTo>
                    <a:pt x="424869" y="731177"/>
                  </a:lnTo>
                  <a:lnTo>
                    <a:pt x="444972" y="717687"/>
                  </a:lnTo>
                  <a:lnTo>
                    <a:pt x="443245" y="736532"/>
                  </a:lnTo>
                  <a:lnTo>
                    <a:pt x="449447" y="782169"/>
                  </a:lnTo>
                  <a:lnTo>
                    <a:pt x="466806" y="823144"/>
                  </a:lnTo>
                  <a:lnTo>
                    <a:pt x="493687" y="857828"/>
                  </a:lnTo>
                  <a:lnTo>
                    <a:pt x="528456" y="884594"/>
                  </a:lnTo>
                  <a:lnTo>
                    <a:pt x="569476" y="901816"/>
                  </a:lnTo>
                  <a:lnTo>
                    <a:pt x="615113" y="907866"/>
                  </a:lnTo>
                  <a:lnTo>
                    <a:pt x="666066" y="900120"/>
                  </a:lnTo>
                  <a:lnTo>
                    <a:pt x="711060" y="878392"/>
                  </a:lnTo>
                  <a:lnTo>
                    <a:pt x="747639" y="844942"/>
                  </a:lnTo>
                  <a:lnTo>
                    <a:pt x="773346" y="802031"/>
                  </a:lnTo>
                  <a:lnTo>
                    <a:pt x="785725" y="751922"/>
                  </a:lnTo>
                  <a:lnTo>
                    <a:pt x="812783" y="781596"/>
                  </a:lnTo>
                  <a:lnTo>
                    <a:pt x="845624" y="803687"/>
                  </a:lnTo>
                  <a:lnTo>
                    <a:pt x="882732" y="817446"/>
                  </a:lnTo>
                  <a:lnTo>
                    <a:pt x="922591" y="822120"/>
                  </a:lnTo>
                  <a:lnTo>
                    <a:pt x="968062" y="815940"/>
                  </a:lnTo>
                  <a:lnTo>
                    <a:pt x="1008912" y="798639"/>
                  </a:lnTo>
                  <a:lnTo>
                    <a:pt x="1043527" y="771847"/>
                  </a:lnTo>
                  <a:lnTo>
                    <a:pt x="1070294" y="737189"/>
                  </a:lnTo>
                  <a:lnTo>
                    <a:pt x="1087599" y="696293"/>
                  </a:lnTo>
                  <a:lnTo>
                    <a:pt x="1093831" y="650786"/>
                  </a:lnTo>
                  <a:lnTo>
                    <a:pt x="1093831" y="635396"/>
                  </a:lnTo>
                  <a:lnTo>
                    <a:pt x="1127341" y="646448"/>
                  </a:lnTo>
                  <a:lnTo>
                    <a:pt x="1207874" y="645192"/>
                  </a:lnTo>
                  <a:lnTo>
                    <a:pt x="1248963" y="628387"/>
                  </a:lnTo>
                  <a:lnTo>
                    <a:pt x="1283886" y="601985"/>
                  </a:lnTo>
                  <a:lnTo>
                    <a:pt x="1311001" y="567600"/>
                  </a:lnTo>
                  <a:lnTo>
                    <a:pt x="1328664" y="526846"/>
                  </a:lnTo>
                  <a:lnTo>
                    <a:pt x="1335231" y="481337"/>
                  </a:lnTo>
                  <a:lnTo>
                    <a:pt x="1329640" y="435756"/>
                  </a:lnTo>
                  <a:lnTo>
                    <a:pt x="1312844" y="394661"/>
                  </a:lnTo>
                  <a:lnTo>
                    <a:pt x="1286456" y="359707"/>
                  </a:lnTo>
                  <a:lnTo>
                    <a:pt x="1252090" y="332553"/>
                  </a:lnTo>
                  <a:lnTo>
                    <a:pt x="1211358" y="314856"/>
                  </a:lnTo>
                  <a:lnTo>
                    <a:pt x="1162264" y="308275"/>
                  </a:lnTo>
                  <a:lnTo>
                    <a:pt x="1122868" y="313458"/>
                  </a:lnTo>
                  <a:lnTo>
                    <a:pt x="1128048" y="274040"/>
                  </a:lnTo>
                  <a:lnTo>
                    <a:pt x="1121816" y="228544"/>
                  </a:lnTo>
                  <a:lnTo>
                    <a:pt x="1104510" y="187672"/>
                  </a:lnTo>
                  <a:lnTo>
                    <a:pt x="1077743" y="153038"/>
                  </a:lnTo>
                  <a:lnTo>
                    <a:pt x="1043128" y="126256"/>
                  </a:lnTo>
                  <a:lnTo>
                    <a:pt x="1002279" y="108941"/>
                  </a:lnTo>
                  <a:lnTo>
                    <a:pt x="956808" y="102706"/>
                  </a:lnTo>
                  <a:lnTo>
                    <a:pt x="928288" y="105147"/>
                  </a:lnTo>
                  <a:lnTo>
                    <a:pt x="900755" y="112109"/>
                  </a:lnTo>
                  <a:lnTo>
                    <a:pt x="874722" y="123399"/>
                  </a:lnTo>
                  <a:lnTo>
                    <a:pt x="850705" y="138826"/>
                  </a:lnTo>
                  <a:lnTo>
                    <a:pt x="835350" y="93286"/>
                  </a:lnTo>
                  <a:lnTo>
                    <a:pt x="808776" y="54884"/>
                  </a:lnTo>
                  <a:lnTo>
                    <a:pt x="773102" y="25370"/>
                  </a:lnTo>
                  <a:lnTo>
                    <a:pt x="730444" y="6492"/>
                  </a:lnTo>
                  <a:lnTo>
                    <a:pt x="682918" y="0"/>
                  </a:lnTo>
                  <a:close/>
                </a:path>
              </a:pathLst>
            </a:custGeom>
            <a:solidFill>
              <a:srgbClr val="34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76547" y="4233798"/>
            <a:ext cx="1387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80" indent="-50292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Explaining 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endParaRPr sz="24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Defending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Speaking bubble with a question mark in it."/>
          <p:cNvSpPr/>
          <p:nvPr/>
        </p:nvSpPr>
        <p:spPr>
          <a:xfrm>
            <a:off x="7008952" y="2502090"/>
            <a:ext cx="1167130" cy="859790"/>
          </a:xfrm>
          <a:custGeom>
            <a:avLst/>
            <a:gdLst/>
            <a:ahLst/>
            <a:cxnLst/>
            <a:rect l="l" t="t" r="r" b="b"/>
            <a:pathLst>
              <a:path w="1167129" h="859789">
                <a:moveTo>
                  <a:pt x="339026" y="689737"/>
                </a:moveTo>
                <a:lnTo>
                  <a:pt x="332955" y="644677"/>
                </a:lnTo>
                <a:lnTo>
                  <a:pt x="315861" y="604164"/>
                </a:lnTo>
                <a:lnTo>
                  <a:pt x="289344" y="569836"/>
                </a:lnTo>
                <a:lnTo>
                  <a:pt x="255028" y="543306"/>
                </a:lnTo>
                <a:lnTo>
                  <a:pt x="214541" y="526186"/>
                </a:lnTo>
                <a:lnTo>
                  <a:pt x="169506" y="520128"/>
                </a:lnTo>
                <a:lnTo>
                  <a:pt x="124472" y="526186"/>
                </a:lnTo>
                <a:lnTo>
                  <a:pt x="83985" y="543306"/>
                </a:lnTo>
                <a:lnTo>
                  <a:pt x="49669" y="569836"/>
                </a:lnTo>
                <a:lnTo>
                  <a:pt x="23152" y="604164"/>
                </a:lnTo>
                <a:lnTo>
                  <a:pt x="6057" y="644677"/>
                </a:lnTo>
                <a:lnTo>
                  <a:pt x="0" y="689737"/>
                </a:lnTo>
                <a:lnTo>
                  <a:pt x="6057" y="734847"/>
                </a:lnTo>
                <a:lnTo>
                  <a:pt x="23152" y="775373"/>
                </a:lnTo>
                <a:lnTo>
                  <a:pt x="49669" y="809701"/>
                </a:lnTo>
                <a:lnTo>
                  <a:pt x="83985" y="836206"/>
                </a:lnTo>
                <a:lnTo>
                  <a:pt x="124472" y="853287"/>
                </a:lnTo>
                <a:lnTo>
                  <a:pt x="169506" y="859345"/>
                </a:lnTo>
                <a:lnTo>
                  <a:pt x="214541" y="853287"/>
                </a:lnTo>
                <a:lnTo>
                  <a:pt x="255028" y="836206"/>
                </a:lnTo>
                <a:lnTo>
                  <a:pt x="289344" y="809701"/>
                </a:lnTo>
                <a:lnTo>
                  <a:pt x="315861" y="775373"/>
                </a:lnTo>
                <a:lnTo>
                  <a:pt x="332955" y="734847"/>
                </a:lnTo>
                <a:lnTo>
                  <a:pt x="339026" y="689737"/>
                </a:lnTo>
                <a:close/>
              </a:path>
              <a:path w="1167129" h="859789">
                <a:moveTo>
                  <a:pt x="1166660" y="39738"/>
                </a:moveTo>
                <a:lnTo>
                  <a:pt x="1163561" y="24333"/>
                </a:lnTo>
                <a:lnTo>
                  <a:pt x="1155141" y="11734"/>
                </a:lnTo>
                <a:lnTo>
                  <a:pt x="1142619" y="3200"/>
                </a:lnTo>
                <a:lnTo>
                  <a:pt x="1127264" y="0"/>
                </a:lnTo>
                <a:lnTo>
                  <a:pt x="898893" y="0"/>
                </a:lnTo>
                <a:lnTo>
                  <a:pt x="898893" y="199288"/>
                </a:lnTo>
                <a:lnTo>
                  <a:pt x="898893" y="200228"/>
                </a:lnTo>
                <a:lnTo>
                  <a:pt x="891857" y="244868"/>
                </a:lnTo>
                <a:lnTo>
                  <a:pt x="870356" y="281813"/>
                </a:lnTo>
                <a:lnTo>
                  <a:pt x="837145" y="308749"/>
                </a:lnTo>
                <a:lnTo>
                  <a:pt x="810044" y="317461"/>
                </a:lnTo>
                <a:lnTo>
                  <a:pt x="810044" y="452285"/>
                </a:lnTo>
                <a:lnTo>
                  <a:pt x="807097" y="468515"/>
                </a:lnTo>
                <a:lnTo>
                  <a:pt x="798410" y="481914"/>
                </a:lnTo>
                <a:lnTo>
                  <a:pt x="785355" y="491083"/>
                </a:lnTo>
                <a:lnTo>
                  <a:pt x="769239" y="494690"/>
                </a:lnTo>
                <a:lnTo>
                  <a:pt x="768299" y="494690"/>
                </a:lnTo>
                <a:lnTo>
                  <a:pt x="752017" y="491401"/>
                </a:lnTo>
                <a:lnTo>
                  <a:pt x="738695" y="482460"/>
                </a:lnTo>
                <a:lnTo>
                  <a:pt x="729691" y="469176"/>
                </a:lnTo>
                <a:lnTo>
                  <a:pt x="726389" y="452920"/>
                </a:lnTo>
                <a:lnTo>
                  <a:pt x="729691" y="436562"/>
                </a:lnTo>
                <a:lnTo>
                  <a:pt x="738695" y="423227"/>
                </a:lnTo>
                <a:lnTo>
                  <a:pt x="752017" y="414261"/>
                </a:lnTo>
                <a:lnTo>
                  <a:pt x="768299" y="410984"/>
                </a:lnTo>
                <a:lnTo>
                  <a:pt x="784720" y="414261"/>
                </a:lnTo>
                <a:lnTo>
                  <a:pt x="784529" y="414261"/>
                </a:lnTo>
                <a:lnTo>
                  <a:pt x="797648" y="423037"/>
                </a:lnTo>
                <a:lnTo>
                  <a:pt x="806615" y="436156"/>
                </a:lnTo>
                <a:lnTo>
                  <a:pt x="810044" y="452285"/>
                </a:lnTo>
                <a:lnTo>
                  <a:pt x="810044" y="317461"/>
                </a:lnTo>
                <a:lnTo>
                  <a:pt x="795134" y="322249"/>
                </a:lnTo>
                <a:lnTo>
                  <a:pt x="795134" y="381622"/>
                </a:lnTo>
                <a:lnTo>
                  <a:pt x="741464" y="381622"/>
                </a:lnTo>
                <a:lnTo>
                  <a:pt x="741464" y="270586"/>
                </a:lnTo>
                <a:lnTo>
                  <a:pt x="768299" y="270586"/>
                </a:lnTo>
                <a:lnTo>
                  <a:pt x="799960" y="265658"/>
                </a:lnTo>
                <a:lnTo>
                  <a:pt x="824153" y="251688"/>
                </a:lnTo>
                <a:lnTo>
                  <a:pt x="839609" y="229844"/>
                </a:lnTo>
                <a:lnTo>
                  <a:pt x="844156" y="206044"/>
                </a:lnTo>
                <a:lnTo>
                  <a:pt x="845045" y="201333"/>
                </a:lnTo>
                <a:lnTo>
                  <a:pt x="839685" y="171881"/>
                </a:lnTo>
                <a:lnTo>
                  <a:pt x="823976" y="147624"/>
                </a:lnTo>
                <a:lnTo>
                  <a:pt x="800328" y="131013"/>
                </a:lnTo>
                <a:lnTo>
                  <a:pt x="771118" y="124536"/>
                </a:lnTo>
                <a:lnTo>
                  <a:pt x="768299" y="124536"/>
                </a:lnTo>
                <a:lnTo>
                  <a:pt x="716737" y="140512"/>
                </a:lnTo>
                <a:lnTo>
                  <a:pt x="691553" y="188302"/>
                </a:lnTo>
                <a:lnTo>
                  <a:pt x="691235" y="192532"/>
                </a:lnTo>
                <a:lnTo>
                  <a:pt x="691324" y="198196"/>
                </a:lnTo>
                <a:lnTo>
                  <a:pt x="691400" y="199288"/>
                </a:lnTo>
                <a:lnTo>
                  <a:pt x="691464" y="200228"/>
                </a:lnTo>
                <a:lnTo>
                  <a:pt x="691553" y="206044"/>
                </a:lnTo>
                <a:lnTo>
                  <a:pt x="637870" y="206044"/>
                </a:lnTo>
                <a:lnTo>
                  <a:pt x="637870" y="201333"/>
                </a:lnTo>
                <a:lnTo>
                  <a:pt x="644690" y="152730"/>
                </a:lnTo>
                <a:lnTo>
                  <a:pt x="668769" y="111975"/>
                </a:lnTo>
                <a:lnTo>
                  <a:pt x="706361" y="83223"/>
                </a:lnTo>
                <a:lnTo>
                  <a:pt x="753706" y="70675"/>
                </a:lnTo>
                <a:lnTo>
                  <a:pt x="758571" y="70358"/>
                </a:lnTo>
                <a:lnTo>
                  <a:pt x="763435" y="70358"/>
                </a:lnTo>
                <a:lnTo>
                  <a:pt x="818629" y="80238"/>
                </a:lnTo>
                <a:lnTo>
                  <a:pt x="859942" y="107403"/>
                </a:lnTo>
                <a:lnTo>
                  <a:pt x="888034" y="148082"/>
                </a:lnTo>
                <a:lnTo>
                  <a:pt x="898728" y="198196"/>
                </a:lnTo>
                <a:lnTo>
                  <a:pt x="898893" y="199288"/>
                </a:lnTo>
                <a:lnTo>
                  <a:pt x="898893" y="0"/>
                </a:lnTo>
                <a:lnTo>
                  <a:pt x="415925" y="0"/>
                </a:lnTo>
                <a:lnTo>
                  <a:pt x="400570" y="3200"/>
                </a:lnTo>
                <a:lnTo>
                  <a:pt x="388073" y="11734"/>
                </a:lnTo>
                <a:lnTo>
                  <a:pt x="379691" y="24333"/>
                </a:lnTo>
                <a:lnTo>
                  <a:pt x="376694" y="39738"/>
                </a:lnTo>
                <a:lnTo>
                  <a:pt x="376809" y="525627"/>
                </a:lnTo>
                <a:lnTo>
                  <a:pt x="379488" y="540448"/>
                </a:lnTo>
                <a:lnTo>
                  <a:pt x="387718" y="553186"/>
                </a:lnTo>
                <a:lnTo>
                  <a:pt x="400126" y="561924"/>
                </a:lnTo>
                <a:lnTo>
                  <a:pt x="415455" y="565353"/>
                </a:lnTo>
                <a:lnTo>
                  <a:pt x="528942" y="565353"/>
                </a:lnTo>
                <a:lnTo>
                  <a:pt x="528942" y="724446"/>
                </a:lnTo>
                <a:lnTo>
                  <a:pt x="684949" y="565353"/>
                </a:lnTo>
                <a:lnTo>
                  <a:pt x="1127264" y="565353"/>
                </a:lnTo>
                <a:lnTo>
                  <a:pt x="1142619" y="562152"/>
                </a:lnTo>
                <a:lnTo>
                  <a:pt x="1155141" y="553618"/>
                </a:lnTo>
                <a:lnTo>
                  <a:pt x="1163574" y="541020"/>
                </a:lnTo>
                <a:lnTo>
                  <a:pt x="1166660" y="525627"/>
                </a:lnTo>
                <a:lnTo>
                  <a:pt x="1166660" y="494690"/>
                </a:lnTo>
                <a:lnTo>
                  <a:pt x="1166660" y="410984"/>
                </a:lnTo>
                <a:lnTo>
                  <a:pt x="1166660" y="381622"/>
                </a:lnTo>
                <a:lnTo>
                  <a:pt x="1166660" y="70358"/>
                </a:lnTo>
                <a:lnTo>
                  <a:pt x="1166660" y="39738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Drawn two blue individuals speaking."/>
          <p:cNvSpPr/>
          <p:nvPr/>
        </p:nvSpPr>
        <p:spPr>
          <a:xfrm>
            <a:off x="6839432" y="3286048"/>
            <a:ext cx="1130300" cy="723900"/>
          </a:xfrm>
          <a:custGeom>
            <a:avLst/>
            <a:gdLst/>
            <a:ahLst/>
            <a:cxnLst/>
            <a:rect l="l" t="t" r="r" b="b"/>
            <a:pathLst>
              <a:path w="1130300" h="723900">
                <a:moveTo>
                  <a:pt x="614019" y="339217"/>
                </a:moveTo>
                <a:lnTo>
                  <a:pt x="585457" y="303187"/>
                </a:lnTo>
                <a:lnTo>
                  <a:pt x="564337" y="262775"/>
                </a:lnTo>
                <a:lnTo>
                  <a:pt x="551116" y="219125"/>
                </a:lnTo>
                <a:lnTo>
                  <a:pt x="546214" y="173380"/>
                </a:lnTo>
                <a:lnTo>
                  <a:pt x="546214" y="165836"/>
                </a:lnTo>
                <a:lnTo>
                  <a:pt x="512724" y="153238"/>
                </a:lnTo>
                <a:lnTo>
                  <a:pt x="444207" y="134124"/>
                </a:lnTo>
                <a:lnTo>
                  <a:pt x="409486" y="127330"/>
                </a:lnTo>
                <a:lnTo>
                  <a:pt x="374383" y="122821"/>
                </a:lnTo>
                <a:lnTo>
                  <a:pt x="339026" y="120611"/>
                </a:lnTo>
                <a:lnTo>
                  <a:pt x="303593" y="122110"/>
                </a:lnTo>
                <a:lnTo>
                  <a:pt x="233768" y="133426"/>
                </a:lnTo>
                <a:lnTo>
                  <a:pt x="156095" y="158292"/>
                </a:lnTo>
                <a:lnTo>
                  <a:pt x="113830" y="176555"/>
                </a:lnTo>
                <a:lnTo>
                  <a:pt x="73050" y="197954"/>
                </a:lnTo>
                <a:lnTo>
                  <a:pt x="33909" y="222377"/>
                </a:lnTo>
                <a:lnTo>
                  <a:pt x="8534" y="252056"/>
                </a:lnTo>
                <a:lnTo>
                  <a:pt x="0" y="290220"/>
                </a:lnTo>
                <a:lnTo>
                  <a:pt x="0" y="459828"/>
                </a:lnTo>
                <a:lnTo>
                  <a:pt x="406831" y="459828"/>
                </a:lnTo>
                <a:lnTo>
                  <a:pt x="422376" y="441388"/>
                </a:lnTo>
                <a:lnTo>
                  <a:pt x="440740" y="425907"/>
                </a:lnTo>
                <a:lnTo>
                  <a:pt x="481406" y="399224"/>
                </a:lnTo>
                <a:lnTo>
                  <a:pt x="523963" y="375793"/>
                </a:lnTo>
                <a:lnTo>
                  <a:pt x="568223" y="355739"/>
                </a:lnTo>
                <a:lnTo>
                  <a:pt x="614019" y="339217"/>
                </a:lnTo>
                <a:close/>
              </a:path>
              <a:path w="1130300" h="723900">
                <a:moveTo>
                  <a:pt x="960577" y="169608"/>
                </a:moveTo>
                <a:lnTo>
                  <a:pt x="954519" y="124548"/>
                </a:lnTo>
                <a:lnTo>
                  <a:pt x="937412" y="84035"/>
                </a:lnTo>
                <a:lnTo>
                  <a:pt x="910894" y="49707"/>
                </a:lnTo>
                <a:lnTo>
                  <a:pt x="876592" y="23177"/>
                </a:lnTo>
                <a:lnTo>
                  <a:pt x="836104" y="6070"/>
                </a:lnTo>
                <a:lnTo>
                  <a:pt x="791070" y="0"/>
                </a:lnTo>
                <a:lnTo>
                  <a:pt x="746023" y="6070"/>
                </a:lnTo>
                <a:lnTo>
                  <a:pt x="705535" y="23177"/>
                </a:lnTo>
                <a:lnTo>
                  <a:pt x="671233" y="49707"/>
                </a:lnTo>
                <a:lnTo>
                  <a:pt x="644715" y="84035"/>
                </a:lnTo>
                <a:lnTo>
                  <a:pt x="627608" y="124548"/>
                </a:lnTo>
                <a:lnTo>
                  <a:pt x="621550" y="169608"/>
                </a:lnTo>
                <a:lnTo>
                  <a:pt x="627608" y="214668"/>
                </a:lnTo>
                <a:lnTo>
                  <a:pt x="644715" y="255181"/>
                </a:lnTo>
                <a:lnTo>
                  <a:pt x="671233" y="289509"/>
                </a:lnTo>
                <a:lnTo>
                  <a:pt x="705535" y="316039"/>
                </a:lnTo>
                <a:lnTo>
                  <a:pt x="746023" y="333146"/>
                </a:lnTo>
                <a:lnTo>
                  <a:pt x="791070" y="339217"/>
                </a:lnTo>
                <a:lnTo>
                  <a:pt x="836104" y="333146"/>
                </a:lnTo>
                <a:lnTo>
                  <a:pt x="876592" y="316039"/>
                </a:lnTo>
                <a:lnTo>
                  <a:pt x="910894" y="289509"/>
                </a:lnTo>
                <a:lnTo>
                  <a:pt x="937412" y="255181"/>
                </a:lnTo>
                <a:lnTo>
                  <a:pt x="954519" y="214668"/>
                </a:lnTo>
                <a:lnTo>
                  <a:pt x="960577" y="169608"/>
                </a:lnTo>
                <a:close/>
              </a:path>
              <a:path w="1130300" h="723900">
                <a:moveTo>
                  <a:pt x="1130096" y="554050"/>
                </a:moveTo>
                <a:lnTo>
                  <a:pt x="1121562" y="515886"/>
                </a:lnTo>
                <a:lnTo>
                  <a:pt x="1096187" y="486206"/>
                </a:lnTo>
                <a:lnTo>
                  <a:pt x="1058189" y="459701"/>
                </a:lnTo>
                <a:lnTo>
                  <a:pt x="1017676" y="437565"/>
                </a:lnTo>
                <a:lnTo>
                  <a:pt x="974966" y="419950"/>
                </a:lnTo>
                <a:lnTo>
                  <a:pt x="896239" y="397954"/>
                </a:lnTo>
                <a:lnTo>
                  <a:pt x="826414" y="386651"/>
                </a:lnTo>
                <a:lnTo>
                  <a:pt x="791070" y="384441"/>
                </a:lnTo>
                <a:lnTo>
                  <a:pt x="755624" y="385940"/>
                </a:lnTo>
                <a:lnTo>
                  <a:pt x="685800" y="397256"/>
                </a:lnTo>
                <a:lnTo>
                  <a:pt x="607733" y="421259"/>
                </a:lnTo>
                <a:lnTo>
                  <a:pt x="565277" y="439267"/>
                </a:lnTo>
                <a:lnTo>
                  <a:pt x="524598" y="460971"/>
                </a:lnTo>
                <a:lnTo>
                  <a:pt x="485940" y="486206"/>
                </a:lnTo>
                <a:lnTo>
                  <a:pt x="461098" y="516178"/>
                </a:lnTo>
                <a:lnTo>
                  <a:pt x="452043" y="554050"/>
                </a:lnTo>
                <a:lnTo>
                  <a:pt x="452043" y="723658"/>
                </a:lnTo>
                <a:lnTo>
                  <a:pt x="1130096" y="723658"/>
                </a:lnTo>
                <a:lnTo>
                  <a:pt x="1130096" y="554050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21220" y="4233798"/>
            <a:ext cx="1567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 marR="154305" indent="-4438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Clarifying 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Challenging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Drawn magnifying glass."/>
          <p:cNvSpPr/>
          <p:nvPr/>
        </p:nvSpPr>
        <p:spPr>
          <a:xfrm>
            <a:off x="9700320" y="2513393"/>
            <a:ext cx="1487170" cy="1489075"/>
          </a:xfrm>
          <a:custGeom>
            <a:avLst/>
            <a:gdLst/>
            <a:ahLst/>
            <a:cxnLst/>
            <a:rect l="l" t="t" r="r" b="b"/>
            <a:pathLst>
              <a:path w="1487170" h="1489075">
                <a:moveTo>
                  <a:pt x="1196005" y="1013870"/>
                </a:moveTo>
                <a:lnTo>
                  <a:pt x="907838" y="1013870"/>
                </a:lnTo>
                <a:lnTo>
                  <a:pt x="990711" y="1096789"/>
                </a:lnTo>
                <a:lnTo>
                  <a:pt x="988632" y="1128095"/>
                </a:lnTo>
                <a:lnTo>
                  <a:pt x="1006338" y="1187687"/>
                </a:lnTo>
                <a:lnTo>
                  <a:pt x="1261932" y="1449193"/>
                </a:lnTo>
                <a:lnTo>
                  <a:pt x="1306194" y="1478875"/>
                </a:lnTo>
                <a:lnTo>
                  <a:pt x="1356106" y="1488768"/>
                </a:lnTo>
                <a:lnTo>
                  <a:pt x="1381416" y="1486295"/>
                </a:lnTo>
                <a:lnTo>
                  <a:pt x="1429209" y="1466507"/>
                </a:lnTo>
                <a:lnTo>
                  <a:pt x="1477797" y="1404937"/>
                </a:lnTo>
                <a:lnTo>
                  <a:pt x="1486773" y="1355203"/>
                </a:lnTo>
                <a:lnTo>
                  <a:pt x="1477032" y="1305823"/>
                </a:lnTo>
                <a:lnTo>
                  <a:pt x="1448397" y="1262626"/>
                </a:lnTo>
                <a:lnTo>
                  <a:pt x="1212962" y="1027062"/>
                </a:lnTo>
                <a:lnTo>
                  <a:pt x="1196005" y="1013870"/>
                </a:lnTo>
                <a:close/>
              </a:path>
              <a:path w="1487170" h="1489075">
                <a:moveTo>
                  <a:pt x="565044" y="0"/>
                </a:moveTo>
                <a:lnTo>
                  <a:pt x="516472" y="2085"/>
                </a:lnTo>
                <a:lnTo>
                  <a:pt x="469013" y="8226"/>
                </a:lnTo>
                <a:lnTo>
                  <a:pt x="422839" y="18248"/>
                </a:lnTo>
                <a:lnTo>
                  <a:pt x="378123" y="31981"/>
                </a:lnTo>
                <a:lnTo>
                  <a:pt x="335039" y="49249"/>
                </a:lnTo>
                <a:lnTo>
                  <a:pt x="293758" y="69880"/>
                </a:lnTo>
                <a:lnTo>
                  <a:pt x="254455" y="93701"/>
                </a:lnTo>
                <a:lnTo>
                  <a:pt x="217301" y="120538"/>
                </a:lnTo>
                <a:lnTo>
                  <a:pt x="182471" y="150220"/>
                </a:lnTo>
                <a:lnTo>
                  <a:pt x="150137" y="182572"/>
                </a:lnTo>
                <a:lnTo>
                  <a:pt x="120472" y="217421"/>
                </a:lnTo>
                <a:lnTo>
                  <a:pt x="93649" y="254595"/>
                </a:lnTo>
                <a:lnTo>
                  <a:pt x="69841" y="293920"/>
                </a:lnTo>
                <a:lnTo>
                  <a:pt x="49221" y="335223"/>
                </a:lnTo>
                <a:lnTo>
                  <a:pt x="31963" y="378332"/>
                </a:lnTo>
                <a:lnTo>
                  <a:pt x="18238" y="423072"/>
                </a:lnTo>
                <a:lnTo>
                  <a:pt x="8221" y="469271"/>
                </a:lnTo>
                <a:lnTo>
                  <a:pt x="2084" y="516757"/>
                </a:lnTo>
                <a:lnTo>
                  <a:pt x="80" y="563470"/>
                </a:lnTo>
                <a:lnTo>
                  <a:pt x="0" y="565355"/>
                </a:lnTo>
                <a:lnTo>
                  <a:pt x="2024" y="612571"/>
                </a:lnTo>
                <a:lnTo>
                  <a:pt x="2084" y="613953"/>
                </a:lnTo>
                <a:lnTo>
                  <a:pt x="8221" y="661438"/>
                </a:lnTo>
                <a:lnTo>
                  <a:pt x="18238" y="707637"/>
                </a:lnTo>
                <a:lnTo>
                  <a:pt x="31963" y="752378"/>
                </a:lnTo>
                <a:lnTo>
                  <a:pt x="49222" y="795486"/>
                </a:lnTo>
                <a:lnTo>
                  <a:pt x="69841" y="836789"/>
                </a:lnTo>
                <a:lnTo>
                  <a:pt x="93649" y="876115"/>
                </a:lnTo>
                <a:lnTo>
                  <a:pt x="120472" y="913288"/>
                </a:lnTo>
                <a:lnTo>
                  <a:pt x="150137" y="948138"/>
                </a:lnTo>
                <a:lnTo>
                  <a:pt x="182471" y="980490"/>
                </a:lnTo>
                <a:lnTo>
                  <a:pt x="217302" y="1010171"/>
                </a:lnTo>
                <a:lnTo>
                  <a:pt x="254455" y="1037009"/>
                </a:lnTo>
                <a:lnTo>
                  <a:pt x="293758" y="1060830"/>
                </a:lnTo>
                <a:lnTo>
                  <a:pt x="335039" y="1081461"/>
                </a:lnTo>
                <a:lnTo>
                  <a:pt x="378124" y="1098729"/>
                </a:lnTo>
                <a:lnTo>
                  <a:pt x="422840" y="1112461"/>
                </a:lnTo>
                <a:lnTo>
                  <a:pt x="469014" y="1122484"/>
                </a:lnTo>
                <a:lnTo>
                  <a:pt x="516473" y="1128625"/>
                </a:lnTo>
                <a:lnTo>
                  <a:pt x="565044" y="1130710"/>
                </a:lnTo>
                <a:lnTo>
                  <a:pt x="619319" y="1128095"/>
                </a:lnTo>
                <a:lnTo>
                  <a:pt x="672210" y="1120403"/>
                </a:lnTo>
                <a:lnTo>
                  <a:pt x="723487" y="1107865"/>
                </a:lnTo>
                <a:lnTo>
                  <a:pt x="772919" y="1090712"/>
                </a:lnTo>
                <a:lnTo>
                  <a:pt x="820275" y="1069175"/>
                </a:lnTo>
                <a:lnTo>
                  <a:pt x="865325" y="1043484"/>
                </a:lnTo>
                <a:lnTo>
                  <a:pt x="905132" y="1015754"/>
                </a:lnTo>
                <a:lnTo>
                  <a:pt x="563161" y="1015754"/>
                </a:lnTo>
                <a:lnTo>
                  <a:pt x="514086" y="1013088"/>
                </a:lnTo>
                <a:lnTo>
                  <a:pt x="466499" y="1005275"/>
                </a:lnTo>
                <a:lnTo>
                  <a:pt x="420679" y="992597"/>
                </a:lnTo>
                <a:lnTo>
                  <a:pt x="376909" y="975337"/>
                </a:lnTo>
                <a:lnTo>
                  <a:pt x="335469" y="953775"/>
                </a:lnTo>
                <a:lnTo>
                  <a:pt x="296640" y="928192"/>
                </a:lnTo>
                <a:lnTo>
                  <a:pt x="260705" y="898871"/>
                </a:lnTo>
                <a:lnTo>
                  <a:pt x="227944" y="866092"/>
                </a:lnTo>
                <a:lnTo>
                  <a:pt x="198639" y="830137"/>
                </a:lnTo>
                <a:lnTo>
                  <a:pt x="173071" y="791287"/>
                </a:lnTo>
                <a:lnTo>
                  <a:pt x="151520" y="749825"/>
                </a:lnTo>
                <a:lnTo>
                  <a:pt x="134269" y="706030"/>
                </a:lnTo>
                <a:lnTo>
                  <a:pt x="121599" y="660185"/>
                </a:lnTo>
                <a:lnTo>
                  <a:pt x="113790" y="612571"/>
                </a:lnTo>
                <a:lnTo>
                  <a:pt x="111227" y="565355"/>
                </a:lnTo>
                <a:lnTo>
                  <a:pt x="111125" y="563470"/>
                </a:lnTo>
                <a:lnTo>
                  <a:pt x="113790" y="514369"/>
                </a:lnTo>
                <a:lnTo>
                  <a:pt x="121599" y="466755"/>
                </a:lnTo>
                <a:lnTo>
                  <a:pt x="134269" y="420910"/>
                </a:lnTo>
                <a:lnTo>
                  <a:pt x="151520" y="377116"/>
                </a:lnTo>
                <a:lnTo>
                  <a:pt x="173070" y="335653"/>
                </a:lnTo>
                <a:lnTo>
                  <a:pt x="198639" y="296803"/>
                </a:lnTo>
                <a:lnTo>
                  <a:pt x="227944" y="260848"/>
                </a:lnTo>
                <a:lnTo>
                  <a:pt x="260705" y="228070"/>
                </a:lnTo>
                <a:lnTo>
                  <a:pt x="296640" y="198748"/>
                </a:lnTo>
                <a:lnTo>
                  <a:pt x="335468" y="173166"/>
                </a:lnTo>
                <a:lnTo>
                  <a:pt x="376908" y="151603"/>
                </a:lnTo>
                <a:lnTo>
                  <a:pt x="420679" y="134343"/>
                </a:lnTo>
                <a:lnTo>
                  <a:pt x="466498" y="121666"/>
                </a:lnTo>
                <a:lnTo>
                  <a:pt x="514086" y="113853"/>
                </a:lnTo>
                <a:lnTo>
                  <a:pt x="563160" y="111186"/>
                </a:lnTo>
                <a:lnTo>
                  <a:pt x="899839" y="111186"/>
                </a:lnTo>
                <a:lnTo>
                  <a:pt x="875633" y="93701"/>
                </a:lnTo>
                <a:lnTo>
                  <a:pt x="836329" y="69880"/>
                </a:lnTo>
                <a:lnTo>
                  <a:pt x="795049" y="49249"/>
                </a:lnTo>
                <a:lnTo>
                  <a:pt x="751964" y="31981"/>
                </a:lnTo>
                <a:lnTo>
                  <a:pt x="707248" y="18248"/>
                </a:lnTo>
                <a:lnTo>
                  <a:pt x="661074" y="8226"/>
                </a:lnTo>
                <a:lnTo>
                  <a:pt x="613615" y="2085"/>
                </a:lnTo>
                <a:lnTo>
                  <a:pt x="565044" y="0"/>
                </a:lnTo>
                <a:close/>
              </a:path>
              <a:path w="1487170" h="1489075">
                <a:moveTo>
                  <a:pt x="899839" y="111186"/>
                </a:moveTo>
                <a:lnTo>
                  <a:pt x="563160" y="111186"/>
                </a:lnTo>
                <a:lnTo>
                  <a:pt x="612234" y="113853"/>
                </a:lnTo>
                <a:lnTo>
                  <a:pt x="659822" y="121666"/>
                </a:lnTo>
                <a:lnTo>
                  <a:pt x="705642" y="134343"/>
                </a:lnTo>
                <a:lnTo>
                  <a:pt x="749412" y="151603"/>
                </a:lnTo>
                <a:lnTo>
                  <a:pt x="790852" y="173166"/>
                </a:lnTo>
                <a:lnTo>
                  <a:pt x="829680" y="198748"/>
                </a:lnTo>
                <a:lnTo>
                  <a:pt x="865615" y="228070"/>
                </a:lnTo>
                <a:lnTo>
                  <a:pt x="898376" y="260849"/>
                </a:lnTo>
                <a:lnTo>
                  <a:pt x="927682" y="296803"/>
                </a:lnTo>
                <a:lnTo>
                  <a:pt x="953250" y="335653"/>
                </a:lnTo>
                <a:lnTo>
                  <a:pt x="974801" y="377116"/>
                </a:lnTo>
                <a:lnTo>
                  <a:pt x="992052" y="420910"/>
                </a:lnTo>
                <a:lnTo>
                  <a:pt x="1004722" y="466755"/>
                </a:lnTo>
                <a:lnTo>
                  <a:pt x="1012530" y="514369"/>
                </a:lnTo>
                <a:lnTo>
                  <a:pt x="1015196" y="563470"/>
                </a:lnTo>
                <a:lnTo>
                  <a:pt x="1012531" y="612572"/>
                </a:lnTo>
                <a:lnTo>
                  <a:pt x="1004722" y="660185"/>
                </a:lnTo>
                <a:lnTo>
                  <a:pt x="992052" y="706030"/>
                </a:lnTo>
                <a:lnTo>
                  <a:pt x="974801" y="749825"/>
                </a:lnTo>
                <a:lnTo>
                  <a:pt x="953250" y="791287"/>
                </a:lnTo>
                <a:lnTo>
                  <a:pt x="927682" y="830137"/>
                </a:lnTo>
                <a:lnTo>
                  <a:pt x="898377" y="866092"/>
                </a:lnTo>
                <a:lnTo>
                  <a:pt x="865616" y="898871"/>
                </a:lnTo>
                <a:lnTo>
                  <a:pt x="829681" y="928192"/>
                </a:lnTo>
                <a:lnTo>
                  <a:pt x="790852" y="953775"/>
                </a:lnTo>
                <a:lnTo>
                  <a:pt x="749413" y="975337"/>
                </a:lnTo>
                <a:lnTo>
                  <a:pt x="705642" y="992597"/>
                </a:lnTo>
                <a:lnTo>
                  <a:pt x="659822" y="1005275"/>
                </a:lnTo>
                <a:lnTo>
                  <a:pt x="612235" y="1013088"/>
                </a:lnTo>
                <a:lnTo>
                  <a:pt x="563161" y="1015754"/>
                </a:lnTo>
                <a:lnTo>
                  <a:pt x="905132" y="1015754"/>
                </a:lnTo>
                <a:lnTo>
                  <a:pt x="907838" y="1013870"/>
                </a:lnTo>
                <a:lnTo>
                  <a:pt x="1196005" y="1013870"/>
                </a:lnTo>
                <a:lnTo>
                  <a:pt x="1187034" y="1006891"/>
                </a:lnTo>
                <a:lnTo>
                  <a:pt x="1158105" y="994318"/>
                </a:lnTo>
                <a:lnTo>
                  <a:pt x="1139864" y="991256"/>
                </a:lnTo>
                <a:lnTo>
                  <a:pt x="1096186" y="991256"/>
                </a:lnTo>
                <a:lnTo>
                  <a:pt x="1013312" y="908337"/>
                </a:lnTo>
                <a:lnTo>
                  <a:pt x="1042910" y="866394"/>
                </a:lnTo>
                <a:lnTo>
                  <a:pt x="1068587" y="821550"/>
                </a:lnTo>
                <a:lnTo>
                  <a:pt x="1090112" y="774135"/>
                </a:lnTo>
                <a:lnTo>
                  <a:pt x="1107256" y="724478"/>
                </a:lnTo>
                <a:lnTo>
                  <a:pt x="1119787" y="672910"/>
                </a:lnTo>
                <a:lnTo>
                  <a:pt x="1127474" y="619759"/>
                </a:lnTo>
                <a:lnTo>
                  <a:pt x="1130088" y="565355"/>
                </a:lnTo>
                <a:lnTo>
                  <a:pt x="1128004" y="516757"/>
                </a:lnTo>
                <a:lnTo>
                  <a:pt x="1121867" y="469272"/>
                </a:lnTo>
                <a:lnTo>
                  <a:pt x="1111849" y="423072"/>
                </a:lnTo>
                <a:lnTo>
                  <a:pt x="1098125" y="378332"/>
                </a:lnTo>
                <a:lnTo>
                  <a:pt x="1080866" y="335223"/>
                </a:lnTo>
                <a:lnTo>
                  <a:pt x="1060246" y="293920"/>
                </a:lnTo>
                <a:lnTo>
                  <a:pt x="1036438" y="254595"/>
                </a:lnTo>
                <a:lnTo>
                  <a:pt x="1009616" y="217421"/>
                </a:lnTo>
                <a:lnTo>
                  <a:pt x="979950" y="182572"/>
                </a:lnTo>
                <a:lnTo>
                  <a:pt x="947616" y="150220"/>
                </a:lnTo>
                <a:lnTo>
                  <a:pt x="912786" y="120538"/>
                </a:lnTo>
                <a:lnTo>
                  <a:pt x="899839" y="111186"/>
                </a:lnTo>
                <a:close/>
              </a:path>
              <a:path w="1487170" h="1489075">
                <a:moveTo>
                  <a:pt x="1127410" y="989165"/>
                </a:moveTo>
                <a:lnTo>
                  <a:pt x="1096186" y="991256"/>
                </a:lnTo>
                <a:lnTo>
                  <a:pt x="1139864" y="991256"/>
                </a:lnTo>
                <a:lnTo>
                  <a:pt x="1127410" y="9891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96018" y="4233798"/>
            <a:ext cx="1289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8419" indent="-40132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Curiosity </a:t>
            </a:r>
            <a:r>
              <a:rPr sz="2400" b="1" spc="-25" dirty="0">
                <a:solidFill>
                  <a:srgbClr val="00246C"/>
                </a:solidFill>
                <a:latin typeface="Calibri"/>
                <a:cs typeface="Calibri"/>
              </a:rPr>
              <a:t>vs.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Suspicion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89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076397"/>
            <a:ext cx="7893684" cy="1416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z="4800" spc="210" dirty="0">
                <a:solidFill>
                  <a:srgbClr val="FFFFFF"/>
                </a:solidFill>
              </a:rPr>
              <a:t>Review:</a:t>
            </a:r>
            <a:r>
              <a:rPr sz="4800" spc="-110" dirty="0">
                <a:solidFill>
                  <a:srgbClr val="FFFFFF"/>
                </a:solidFill>
              </a:rPr>
              <a:t> </a:t>
            </a:r>
            <a:r>
              <a:rPr sz="4800" spc="220" dirty="0">
                <a:solidFill>
                  <a:srgbClr val="FFFFFF"/>
                </a:solidFill>
              </a:rPr>
              <a:t>Fairness</a:t>
            </a:r>
            <a:r>
              <a:rPr sz="4800" spc="-95" dirty="0">
                <a:solidFill>
                  <a:srgbClr val="FFFFFF"/>
                </a:solidFill>
              </a:rPr>
              <a:t> </a:t>
            </a:r>
            <a:r>
              <a:rPr sz="4800" spc="200" dirty="0">
                <a:solidFill>
                  <a:srgbClr val="FFFFFF"/>
                </a:solidFill>
              </a:rPr>
              <a:t>and</a:t>
            </a:r>
            <a:r>
              <a:rPr sz="4800" spc="-105" dirty="0">
                <a:solidFill>
                  <a:srgbClr val="FFFFFF"/>
                </a:solidFill>
              </a:rPr>
              <a:t> </a:t>
            </a:r>
            <a:r>
              <a:rPr sz="4800" spc="225" dirty="0">
                <a:solidFill>
                  <a:srgbClr val="FFFFFF"/>
                </a:solidFill>
              </a:rPr>
              <a:t>Title</a:t>
            </a:r>
            <a:r>
              <a:rPr sz="4800" spc="-110" dirty="0">
                <a:solidFill>
                  <a:srgbClr val="FFFFFF"/>
                </a:solidFill>
              </a:rPr>
              <a:t> </a:t>
            </a:r>
            <a:r>
              <a:rPr sz="4800" spc="170" dirty="0">
                <a:solidFill>
                  <a:srgbClr val="FFFFFF"/>
                </a:solidFill>
              </a:rPr>
              <a:t>IX </a:t>
            </a:r>
            <a:r>
              <a:rPr sz="4800" spc="200" dirty="0">
                <a:solidFill>
                  <a:srgbClr val="FFFFFF"/>
                </a:solidFill>
              </a:rPr>
              <a:t>Regulations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204" dirty="0"/>
              <a:t>Interview</a:t>
            </a:r>
            <a:r>
              <a:rPr spc="-145" dirty="0"/>
              <a:t> </a:t>
            </a:r>
            <a:r>
              <a:rPr spc="185" dirty="0"/>
              <a:t>Challenges:</a:t>
            </a:r>
          </a:p>
          <a:p>
            <a:pPr marL="12700">
              <a:lnSpc>
                <a:spcPts val="5015"/>
              </a:lnSpc>
            </a:pPr>
            <a:r>
              <a:rPr spc="195" dirty="0"/>
              <a:t>Resistance,</a:t>
            </a:r>
            <a:r>
              <a:rPr spc="-120" dirty="0"/>
              <a:t> </a:t>
            </a:r>
            <a:r>
              <a:rPr spc="190" dirty="0"/>
              <a:t>Reluctance,</a:t>
            </a:r>
            <a:r>
              <a:rPr spc="-105" dirty="0"/>
              <a:t> </a:t>
            </a:r>
            <a:r>
              <a:rPr spc="180" dirty="0"/>
              <a:t>and</a:t>
            </a:r>
            <a:r>
              <a:rPr spc="-85" dirty="0"/>
              <a:t> </a:t>
            </a:r>
            <a:r>
              <a:rPr spc="275" dirty="0"/>
              <a:t>Lying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6814"/>
            <a:ext cx="8308975" cy="413194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1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Offer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reminder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Investigator’s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role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neutral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fact-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gatherer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Maintain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rapport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avoid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accusation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“Help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me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understand…”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“I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think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I’m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missing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something…”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“Can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tell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me more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about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that?”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Use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language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mirroring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Allow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opportunity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interviewee</a:t>
            </a:r>
            <a:r>
              <a:rPr sz="2400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restate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retaliation,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amnesty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policies,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expectation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truthfulness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Avoid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statements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reflecting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moral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judgment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Final</a:t>
            </a:r>
            <a:r>
              <a:rPr spc="-110" dirty="0"/>
              <a:t> </a:t>
            </a:r>
            <a:r>
              <a:rPr spc="190" dirty="0"/>
              <a:t>Interview</a:t>
            </a:r>
            <a:r>
              <a:rPr spc="-140" dirty="0"/>
              <a:t> </a:t>
            </a:r>
            <a:r>
              <a:rPr spc="150" dirty="0"/>
              <a:t>Questions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90471"/>
            <a:ext cx="10113645" cy="4293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“Is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anyone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else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you think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should talk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to?”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45" dirty="0">
                <a:solidFill>
                  <a:srgbClr val="00246C"/>
                </a:solidFill>
                <a:latin typeface="Calibri"/>
                <a:cs typeface="Calibri"/>
              </a:rPr>
              <a:t>“Are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expected,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but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didn’t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ask?”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“Is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there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anything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else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think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need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know?”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5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pose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other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witnesses/parties?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b="1" spc="65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95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b="1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246C"/>
                </a:solidFill>
                <a:latin typeface="Calibri"/>
                <a:cs typeface="Calibri"/>
              </a:rPr>
              <a:t>PARTIES:</a:t>
            </a: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246C"/>
                </a:solidFill>
                <a:latin typeface="Calibri"/>
                <a:cs typeface="Calibri"/>
              </a:rPr>
              <a:t>“Are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 there any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would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like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us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ask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witness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other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party?”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Document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answers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provided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Keep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running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list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suggested/requested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each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spc="-35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when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was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asked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Rationale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asking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question(s)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based</a:t>
            </a:r>
            <a:r>
              <a:rPr sz="20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on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irrelevance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Interview</a:t>
            </a:r>
            <a:r>
              <a:rPr spc="-145" dirty="0"/>
              <a:t> </a:t>
            </a:r>
            <a:r>
              <a:rPr spc="165" dirty="0"/>
              <a:t>Documentation</a:t>
            </a:r>
            <a:r>
              <a:rPr spc="-135" dirty="0"/>
              <a:t> </a:t>
            </a:r>
            <a:r>
              <a:rPr spc="180" dirty="0"/>
              <a:t>and</a:t>
            </a:r>
            <a:r>
              <a:rPr spc="-90" dirty="0"/>
              <a:t> </a:t>
            </a:r>
            <a:r>
              <a:rPr spc="190" dirty="0"/>
              <a:t>Review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763014"/>
            <a:ext cx="9926320" cy="39281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Maintain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transcripts or written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summaries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Transcript:</a:t>
            </a:r>
            <a:r>
              <a:rPr sz="2400" b="1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word-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for-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word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documentation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recorded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endParaRPr sz="2400">
              <a:latin typeface="Calibri"/>
              <a:cs typeface="Calibri"/>
            </a:endParaRPr>
          </a:p>
          <a:p>
            <a:pPr marL="698500" marR="227329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b="1" spc="80" dirty="0">
                <a:solidFill>
                  <a:srgbClr val="00246C"/>
                </a:solidFill>
                <a:latin typeface="Calibri"/>
                <a:cs typeface="Calibri"/>
              </a:rPr>
              <a:t>Summary:</a:t>
            </a:r>
            <a:r>
              <a:rPr sz="2400" b="1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Investigator’s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summation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4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gathered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during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entire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 (may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several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paragraphs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pages,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depending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400" spc="-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length)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Recording</a:t>
            </a:r>
            <a:r>
              <a:rPr sz="2400" spc="114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1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</a:t>
            </a:r>
            <a:r>
              <a:rPr sz="2400" spc="1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increasingly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common</a:t>
            </a:r>
            <a:r>
              <a:rPr sz="2400" spc="1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practice</a:t>
            </a:r>
            <a:endParaRPr sz="2400">
              <a:latin typeface="Calibri"/>
              <a:cs typeface="Calibri"/>
            </a:endParaRPr>
          </a:p>
          <a:p>
            <a:pPr marL="240029" marR="22161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witnesses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should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invited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review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their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transcript/ 	summary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35" dirty="0">
                <a:solidFill>
                  <a:srgbClr val="00246C"/>
                </a:solidFill>
                <a:latin typeface="Calibri"/>
                <a:cs typeface="Calibri"/>
              </a:rPr>
              <a:t>Verify</a:t>
            </a:r>
            <a:r>
              <a:rPr sz="24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accuracy,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clarify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where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needed,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additional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31520"/>
              <a:ext cx="12192000" cy="127000"/>
            </a:xfrm>
            <a:custGeom>
              <a:avLst/>
              <a:gdLst/>
              <a:ahLst/>
              <a:cxnLst/>
              <a:rect l="l" t="t" r="r" b="b"/>
              <a:pathLst>
                <a:path w="12192000" h="127000">
                  <a:moveTo>
                    <a:pt x="12192000" y="0"/>
                  </a:moveTo>
                  <a:lnTo>
                    <a:pt x="0" y="0"/>
                  </a:lnTo>
                  <a:lnTo>
                    <a:pt x="0" y="126479"/>
                  </a:lnTo>
                  <a:lnTo>
                    <a:pt x="12192000" y="1264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96675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BD1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01350" y="0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2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96675" y="69532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6953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695325" y="6953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8476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0" dirty="0"/>
              <a:t>Activity:</a:t>
            </a:r>
            <a:r>
              <a:rPr sz="4800" spc="-85" dirty="0"/>
              <a:t> </a:t>
            </a:r>
            <a:r>
              <a:rPr sz="4800" spc="175" dirty="0"/>
              <a:t>Developing</a:t>
            </a:r>
            <a:r>
              <a:rPr sz="4800" spc="-100" dirty="0"/>
              <a:t> </a:t>
            </a:r>
            <a:r>
              <a:rPr sz="4800" spc="165" dirty="0"/>
              <a:t>Questions</a:t>
            </a:r>
            <a:endParaRPr sz="48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93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Activity:</a:t>
            </a:r>
            <a:r>
              <a:rPr spc="-125" dirty="0"/>
              <a:t> </a:t>
            </a:r>
            <a:r>
              <a:rPr spc="175" dirty="0"/>
              <a:t>Developing</a:t>
            </a:r>
            <a:r>
              <a:rPr spc="-130" dirty="0"/>
              <a:t> </a:t>
            </a:r>
            <a:r>
              <a:rPr spc="145" dirty="0"/>
              <a:t>Questions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pc="-20" dirty="0"/>
              <a:t>Refer</a:t>
            </a:r>
            <a:r>
              <a:rPr spc="-50" dirty="0"/>
              <a:t> </a:t>
            </a:r>
            <a:r>
              <a:rPr spc="55" dirty="0"/>
              <a:t>back</a:t>
            </a:r>
            <a:r>
              <a:rPr spc="-3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b="1" spc="85" dirty="0">
                <a:latin typeface="Calibri"/>
                <a:cs typeface="Calibri"/>
              </a:rPr>
              <a:t>Strategy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Exercise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course</a:t>
            </a:r>
            <a:r>
              <a:rPr spc="-30" dirty="0"/>
              <a:t> </a:t>
            </a:r>
            <a:r>
              <a:rPr spc="-10" dirty="0"/>
              <a:t>lobby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dirty="0"/>
              <a:t>Begin</a:t>
            </a:r>
            <a:r>
              <a:rPr spc="50" dirty="0"/>
              <a:t> </a:t>
            </a:r>
            <a:r>
              <a:rPr dirty="0"/>
              <a:t>developing</a:t>
            </a:r>
            <a:r>
              <a:rPr spc="90" dirty="0"/>
              <a:t> </a:t>
            </a:r>
            <a:r>
              <a:rPr dirty="0"/>
              <a:t>interview</a:t>
            </a:r>
            <a:r>
              <a:rPr spc="45" dirty="0"/>
              <a:t> </a:t>
            </a:r>
            <a:r>
              <a:rPr dirty="0"/>
              <a:t>questions</a:t>
            </a:r>
            <a:r>
              <a:rPr spc="100" dirty="0"/>
              <a:t> </a:t>
            </a:r>
            <a:r>
              <a:rPr dirty="0"/>
              <a:t>based</a:t>
            </a:r>
            <a:r>
              <a:rPr spc="85" dirty="0"/>
              <a:t> </a:t>
            </a:r>
            <a:r>
              <a:rPr dirty="0"/>
              <a:t>on</a:t>
            </a:r>
            <a:r>
              <a:rPr spc="80" dirty="0"/>
              <a:t> </a:t>
            </a:r>
            <a:r>
              <a:rPr dirty="0"/>
              <a:t>the</a:t>
            </a:r>
            <a:r>
              <a:rPr spc="85" dirty="0"/>
              <a:t> </a:t>
            </a:r>
            <a:r>
              <a:rPr dirty="0"/>
              <a:t>complaint,</a:t>
            </a:r>
            <a:r>
              <a:rPr spc="70" dirty="0"/>
              <a:t> </a:t>
            </a:r>
            <a:r>
              <a:rPr dirty="0"/>
              <a:t>intake</a:t>
            </a:r>
            <a:r>
              <a:rPr spc="85" dirty="0"/>
              <a:t> </a:t>
            </a:r>
            <a:r>
              <a:rPr dirty="0"/>
              <a:t>notes,</a:t>
            </a:r>
            <a:r>
              <a:rPr spc="85" dirty="0"/>
              <a:t> </a:t>
            </a:r>
            <a:r>
              <a:rPr spc="-25" dirty="0"/>
              <a:t>and</a:t>
            </a: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/>
              <a:t>policy</a:t>
            </a:r>
            <a:r>
              <a:rPr spc="195" dirty="0"/>
              <a:t> </a:t>
            </a:r>
            <a:r>
              <a:rPr dirty="0"/>
              <a:t>language</a:t>
            </a:r>
            <a:r>
              <a:rPr spc="165" dirty="0"/>
              <a:t> </a:t>
            </a:r>
            <a:r>
              <a:rPr spc="-10" dirty="0"/>
              <a:t>provided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3735451"/>
            <a:ext cx="2509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10" dirty="0">
                <a:solidFill>
                  <a:srgbClr val="FFFFFF"/>
                </a:solidFill>
              </a:rPr>
              <a:t>Evidence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Understanding</a:t>
            </a:r>
            <a:r>
              <a:rPr spc="-140" dirty="0"/>
              <a:t> </a:t>
            </a:r>
            <a:r>
              <a:rPr spc="180" dirty="0"/>
              <a:t>Evidence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90471"/>
            <a:ext cx="10212705" cy="4293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Clr>
                <a:srgbClr val="00246C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Duty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collect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objectively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evaluate all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b="1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kind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information</a:t>
            </a:r>
            <a:r>
              <a:rPr sz="20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presented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help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determine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what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occurred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means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related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allegations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under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investigation:</a:t>
            </a:r>
            <a:endParaRPr sz="2000">
              <a:latin typeface="Calibri"/>
              <a:cs typeface="Calibri"/>
            </a:endParaRPr>
          </a:p>
          <a:p>
            <a:pPr marL="698500" marR="58610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Questions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are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when they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seek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that may aid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showing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0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</a:t>
            </a:r>
            <a:r>
              <a:rPr sz="2000" spc="1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discrimination</a:t>
            </a:r>
            <a:r>
              <a:rPr sz="2000" spc="1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occurred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 when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it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may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aid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Decision-maker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determining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whether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harassment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occurred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assessing</a:t>
            </a:r>
            <a:r>
              <a:rPr sz="20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credibility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All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be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objectively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evaluated and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considered,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including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both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inculpatory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exculpatory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b="1" spc="55" dirty="0">
                <a:solidFill>
                  <a:srgbClr val="00246C"/>
                </a:solidFill>
                <a:latin typeface="Calibri"/>
                <a:cs typeface="Calibri"/>
              </a:rPr>
              <a:t>Inculpatory:</a:t>
            </a: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supports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finding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violation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000" b="1" spc="60" dirty="0">
                <a:solidFill>
                  <a:srgbClr val="00246C"/>
                </a:solidFill>
                <a:latin typeface="Calibri"/>
                <a:cs typeface="Calibri"/>
              </a:rPr>
              <a:t>Exculpatory:</a:t>
            </a:r>
            <a:r>
              <a:rPr sz="20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supports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finding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responsible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for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policy</a:t>
            </a:r>
            <a:r>
              <a:rPr sz="20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violation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 descr="$PPTXTitle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33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Types</a:t>
            </a:r>
            <a:r>
              <a:rPr spc="-114" dirty="0"/>
              <a:t> </a:t>
            </a:r>
            <a:r>
              <a:rPr spc="150" dirty="0"/>
              <a:t>of</a:t>
            </a:r>
            <a:r>
              <a:rPr spc="-135" dirty="0"/>
              <a:t> </a:t>
            </a:r>
            <a:r>
              <a:rPr spc="180" dirty="0"/>
              <a:t>Evidence</a:t>
            </a: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763" y="1411198"/>
            <a:ext cx="3900170" cy="797560"/>
            <a:chOff x="778763" y="1411198"/>
            <a:chExt cx="3900170" cy="797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763" y="1411198"/>
              <a:ext cx="3899916" cy="7864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0620" y="1453895"/>
              <a:ext cx="3157728" cy="75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1451482"/>
              <a:ext cx="3785616" cy="67182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79600" y="1580134"/>
            <a:ext cx="2703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Documentary</a:t>
            </a:r>
            <a:r>
              <a:rPr sz="2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1515491"/>
            <a:ext cx="6736715" cy="544195"/>
            <a:chOff x="4620640" y="1515491"/>
            <a:chExt cx="6736715" cy="544195"/>
          </a:xfrm>
        </p:grpSpPr>
        <p:sp>
          <p:nvSpPr>
            <p:cNvPr id="3" name="object 3"/>
            <p:cNvSpPr/>
            <p:nvPr/>
          </p:nvSpPr>
          <p:spPr>
            <a:xfrm>
              <a:off x="4623815" y="1518666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4">
                  <a:moveTo>
                    <a:pt x="6640449" y="0"/>
                  </a:moveTo>
                  <a:lnTo>
                    <a:pt x="0" y="0"/>
                  </a:lnTo>
                  <a:lnTo>
                    <a:pt x="0" y="537464"/>
                  </a:lnTo>
                  <a:lnTo>
                    <a:pt x="6640449" y="537464"/>
                  </a:lnTo>
                  <a:lnTo>
                    <a:pt x="6675280" y="530439"/>
                  </a:lnTo>
                  <a:lnTo>
                    <a:pt x="6703742" y="511270"/>
                  </a:lnTo>
                  <a:lnTo>
                    <a:pt x="6722941" y="482814"/>
                  </a:lnTo>
                  <a:lnTo>
                    <a:pt x="6729983" y="447929"/>
                  </a:lnTo>
                  <a:lnTo>
                    <a:pt x="6729983" y="89662"/>
                  </a:lnTo>
                  <a:lnTo>
                    <a:pt x="6722941" y="54756"/>
                  </a:lnTo>
                  <a:lnTo>
                    <a:pt x="6703742" y="26257"/>
                  </a:lnTo>
                  <a:lnTo>
                    <a:pt x="6675280" y="7044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23815" y="1518666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4">
                  <a:moveTo>
                    <a:pt x="6729983" y="89662"/>
                  </a:moveTo>
                  <a:lnTo>
                    <a:pt x="6729983" y="447929"/>
                  </a:lnTo>
                  <a:lnTo>
                    <a:pt x="6722941" y="482814"/>
                  </a:lnTo>
                  <a:lnTo>
                    <a:pt x="6703742" y="511270"/>
                  </a:lnTo>
                  <a:lnTo>
                    <a:pt x="6675280" y="530439"/>
                  </a:lnTo>
                  <a:lnTo>
                    <a:pt x="6640449" y="537464"/>
                  </a:lnTo>
                  <a:lnTo>
                    <a:pt x="0" y="537464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44"/>
                  </a:lnTo>
                  <a:lnTo>
                    <a:pt x="6703742" y="26257"/>
                  </a:lnTo>
                  <a:lnTo>
                    <a:pt x="6722941" y="54756"/>
                  </a:lnTo>
                  <a:lnTo>
                    <a:pt x="6729983" y="89662"/>
                  </a:lnTo>
                  <a:close/>
                </a:path>
              </a:pathLst>
            </a:custGeom>
            <a:ln w="6350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59528" y="1596644"/>
            <a:ext cx="3602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Supportive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writings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documents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763" y="2116810"/>
            <a:ext cx="3900170" cy="797560"/>
            <a:chOff x="778763" y="2116810"/>
            <a:chExt cx="3900170" cy="79756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763" y="2116810"/>
              <a:ext cx="3899916" cy="7864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4836" y="2159507"/>
              <a:ext cx="2747772" cy="7543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199" y="2156967"/>
              <a:ext cx="3785616" cy="67182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583816" y="2285745"/>
            <a:ext cx="22929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2220976"/>
            <a:ext cx="6736715" cy="544195"/>
            <a:chOff x="4620640" y="2220976"/>
            <a:chExt cx="6736715" cy="544195"/>
          </a:xfrm>
        </p:grpSpPr>
        <p:sp>
          <p:nvSpPr>
            <p:cNvPr id="12" name="object 12"/>
            <p:cNvSpPr/>
            <p:nvPr/>
          </p:nvSpPr>
          <p:spPr>
            <a:xfrm>
              <a:off x="4623815" y="2224151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4">
                  <a:moveTo>
                    <a:pt x="6640449" y="0"/>
                  </a:moveTo>
                  <a:lnTo>
                    <a:pt x="0" y="0"/>
                  </a:lnTo>
                  <a:lnTo>
                    <a:pt x="0" y="537464"/>
                  </a:lnTo>
                  <a:lnTo>
                    <a:pt x="6640449" y="537464"/>
                  </a:lnTo>
                  <a:lnTo>
                    <a:pt x="6675280" y="530421"/>
                  </a:lnTo>
                  <a:lnTo>
                    <a:pt x="6703742" y="511222"/>
                  </a:lnTo>
                  <a:lnTo>
                    <a:pt x="6722941" y="482760"/>
                  </a:lnTo>
                  <a:lnTo>
                    <a:pt x="6729983" y="447929"/>
                  </a:lnTo>
                  <a:lnTo>
                    <a:pt x="6729983" y="89535"/>
                  </a:lnTo>
                  <a:lnTo>
                    <a:pt x="6722941" y="54703"/>
                  </a:lnTo>
                  <a:lnTo>
                    <a:pt x="6703742" y="26241"/>
                  </a:lnTo>
                  <a:lnTo>
                    <a:pt x="6675280" y="7042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3815" y="2224151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4">
                  <a:moveTo>
                    <a:pt x="6729983" y="89535"/>
                  </a:moveTo>
                  <a:lnTo>
                    <a:pt x="6729983" y="447929"/>
                  </a:lnTo>
                  <a:lnTo>
                    <a:pt x="6722941" y="482760"/>
                  </a:lnTo>
                  <a:lnTo>
                    <a:pt x="6703742" y="511222"/>
                  </a:lnTo>
                  <a:lnTo>
                    <a:pt x="6675280" y="530421"/>
                  </a:lnTo>
                  <a:lnTo>
                    <a:pt x="6640449" y="537464"/>
                  </a:lnTo>
                  <a:lnTo>
                    <a:pt x="0" y="537464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42"/>
                  </a:lnTo>
                  <a:lnTo>
                    <a:pt x="6703742" y="26241"/>
                  </a:lnTo>
                  <a:lnTo>
                    <a:pt x="6722941" y="54703"/>
                  </a:lnTo>
                  <a:lnTo>
                    <a:pt x="6729983" y="89535"/>
                  </a:lnTo>
                  <a:close/>
                </a:path>
              </a:pathLst>
            </a:custGeom>
            <a:ln w="6350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59528" y="2302256"/>
            <a:ext cx="3623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Photos,</a:t>
            </a:r>
            <a:r>
              <a:rPr sz="2000" spc="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text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messages,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and</a:t>
            </a:r>
            <a:r>
              <a:rPr sz="20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videos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763" y="2822422"/>
            <a:ext cx="3900170" cy="797560"/>
            <a:chOff x="778763" y="2822422"/>
            <a:chExt cx="3900170" cy="79756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763" y="2822422"/>
              <a:ext cx="3899916" cy="7864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5544" y="2865120"/>
              <a:ext cx="2087880" cy="7543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99" y="2862326"/>
              <a:ext cx="3785616" cy="67195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14525" y="2991357"/>
            <a:ext cx="16357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2926333"/>
            <a:ext cx="6736715" cy="544195"/>
            <a:chOff x="4620640" y="2926333"/>
            <a:chExt cx="6736715" cy="544195"/>
          </a:xfrm>
        </p:grpSpPr>
        <p:sp>
          <p:nvSpPr>
            <p:cNvPr id="21" name="object 21"/>
            <p:cNvSpPr/>
            <p:nvPr/>
          </p:nvSpPr>
          <p:spPr>
            <a:xfrm>
              <a:off x="4623815" y="2929508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640449" y="0"/>
                  </a:moveTo>
                  <a:lnTo>
                    <a:pt x="0" y="0"/>
                  </a:lnTo>
                  <a:lnTo>
                    <a:pt x="0" y="537591"/>
                  </a:lnTo>
                  <a:lnTo>
                    <a:pt x="6640449" y="537591"/>
                  </a:lnTo>
                  <a:lnTo>
                    <a:pt x="6675280" y="530546"/>
                  </a:lnTo>
                  <a:lnTo>
                    <a:pt x="6703742" y="511333"/>
                  </a:lnTo>
                  <a:lnTo>
                    <a:pt x="6722941" y="482834"/>
                  </a:lnTo>
                  <a:lnTo>
                    <a:pt x="6729983" y="447929"/>
                  </a:lnTo>
                  <a:lnTo>
                    <a:pt x="6729983" y="89662"/>
                  </a:lnTo>
                  <a:lnTo>
                    <a:pt x="6722941" y="54756"/>
                  </a:lnTo>
                  <a:lnTo>
                    <a:pt x="6703742" y="26257"/>
                  </a:lnTo>
                  <a:lnTo>
                    <a:pt x="6675280" y="7044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23815" y="2929508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729983" y="89662"/>
                  </a:moveTo>
                  <a:lnTo>
                    <a:pt x="6729983" y="447929"/>
                  </a:lnTo>
                  <a:lnTo>
                    <a:pt x="6722941" y="482834"/>
                  </a:lnTo>
                  <a:lnTo>
                    <a:pt x="6703742" y="511333"/>
                  </a:lnTo>
                  <a:lnTo>
                    <a:pt x="6675280" y="530546"/>
                  </a:lnTo>
                  <a:lnTo>
                    <a:pt x="6640449" y="537591"/>
                  </a:lnTo>
                  <a:lnTo>
                    <a:pt x="0" y="537591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44"/>
                  </a:lnTo>
                  <a:lnTo>
                    <a:pt x="6703742" y="26257"/>
                  </a:lnTo>
                  <a:lnTo>
                    <a:pt x="6722941" y="54756"/>
                  </a:lnTo>
                  <a:lnTo>
                    <a:pt x="6729983" y="89662"/>
                  </a:lnTo>
                  <a:close/>
                </a:path>
              </a:pathLst>
            </a:custGeom>
            <a:ln w="6349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59528" y="3007868"/>
            <a:ext cx="171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Physical</a:t>
            </a:r>
            <a:r>
              <a:rPr sz="2000" spc="2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objects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948" y="3528072"/>
            <a:ext cx="4005579" cy="797560"/>
            <a:chOff x="726948" y="3528072"/>
            <a:chExt cx="4005579" cy="79756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764" y="3528072"/>
              <a:ext cx="3899916" cy="7848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948" y="3570731"/>
              <a:ext cx="4005072" cy="7543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200" y="3567810"/>
              <a:ext cx="3785616" cy="67182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955954" y="3696970"/>
            <a:ext cx="3549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Testimonial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3631819"/>
            <a:ext cx="6736715" cy="544195"/>
            <a:chOff x="4620640" y="3631819"/>
            <a:chExt cx="6736715" cy="544195"/>
          </a:xfrm>
        </p:grpSpPr>
        <p:sp>
          <p:nvSpPr>
            <p:cNvPr id="30" name="object 30"/>
            <p:cNvSpPr/>
            <p:nvPr/>
          </p:nvSpPr>
          <p:spPr>
            <a:xfrm>
              <a:off x="4623815" y="3634994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640449" y="0"/>
                  </a:moveTo>
                  <a:lnTo>
                    <a:pt x="0" y="0"/>
                  </a:lnTo>
                  <a:lnTo>
                    <a:pt x="0" y="537463"/>
                  </a:lnTo>
                  <a:lnTo>
                    <a:pt x="6640449" y="537463"/>
                  </a:lnTo>
                  <a:lnTo>
                    <a:pt x="6675280" y="530421"/>
                  </a:lnTo>
                  <a:lnTo>
                    <a:pt x="6703742" y="511222"/>
                  </a:lnTo>
                  <a:lnTo>
                    <a:pt x="6722941" y="482760"/>
                  </a:lnTo>
                  <a:lnTo>
                    <a:pt x="6729983" y="447928"/>
                  </a:lnTo>
                  <a:lnTo>
                    <a:pt x="6729983" y="89534"/>
                  </a:lnTo>
                  <a:lnTo>
                    <a:pt x="6722941" y="54703"/>
                  </a:lnTo>
                  <a:lnTo>
                    <a:pt x="6703742" y="26241"/>
                  </a:lnTo>
                  <a:lnTo>
                    <a:pt x="6675280" y="7042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23815" y="3634994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729983" y="89534"/>
                  </a:moveTo>
                  <a:lnTo>
                    <a:pt x="6729983" y="447928"/>
                  </a:lnTo>
                  <a:lnTo>
                    <a:pt x="6722941" y="482760"/>
                  </a:lnTo>
                  <a:lnTo>
                    <a:pt x="6703742" y="511222"/>
                  </a:lnTo>
                  <a:lnTo>
                    <a:pt x="6675280" y="530421"/>
                  </a:lnTo>
                  <a:lnTo>
                    <a:pt x="6640449" y="537463"/>
                  </a:lnTo>
                  <a:lnTo>
                    <a:pt x="0" y="537463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42"/>
                  </a:lnTo>
                  <a:lnTo>
                    <a:pt x="6703742" y="26241"/>
                  </a:lnTo>
                  <a:lnTo>
                    <a:pt x="6722941" y="54703"/>
                  </a:lnTo>
                  <a:lnTo>
                    <a:pt x="6729983" y="89534"/>
                  </a:lnTo>
                  <a:close/>
                </a:path>
              </a:pathLst>
            </a:custGeom>
            <a:ln w="6350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59528" y="3713479"/>
            <a:ext cx="37388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Personal</a:t>
            </a:r>
            <a:r>
              <a:rPr sz="2000" spc="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observation</a:t>
            </a:r>
            <a:r>
              <a:rPr sz="20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0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experience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763" y="4232122"/>
            <a:ext cx="3900170" cy="798830"/>
            <a:chOff x="778763" y="4232122"/>
            <a:chExt cx="3900170" cy="798830"/>
          </a:xfrm>
        </p:grpSpPr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8763" y="4232122"/>
              <a:ext cx="3899916" cy="78640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8136" y="4276344"/>
              <a:ext cx="3282696" cy="7543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8199" y="4273296"/>
              <a:ext cx="3785616" cy="671830"/>
            </a:xfrm>
            <a:prstGeom prst="rect">
              <a:avLst/>
            </a:prstGeom>
          </p:spPr>
        </p:pic>
      </p:grp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17116" y="4402023"/>
            <a:ext cx="2827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Circumstantial</a:t>
            </a:r>
            <a:r>
              <a:rPr sz="22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4337303"/>
            <a:ext cx="6736715" cy="544195"/>
            <a:chOff x="4620640" y="4337303"/>
            <a:chExt cx="6736715" cy="544195"/>
          </a:xfrm>
        </p:grpSpPr>
        <p:sp>
          <p:nvSpPr>
            <p:cNvPr id="39" name="object 39"/>
            <p:cNvSpPr/>
            <p:nvPr/>
          </p:nvSpPr>
          <p:spPr>
            <a:xfrm>
              <a:off x="4623815" y="4340478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640449" y="0"/>
                  </a:moveTo>
                  <a:lnTo>
                    <a:pt x="0" y="0"/>
                  </a:lnTo>
                  <a:lnTo>
                    <a:pt x="0" y="537464"/>
                  </a:lnTo>
                  <a:lnTo>
                    <a:pt x="6640449" y="537464"/>
                  </a:lnTo>
                  <a:lnTo>
                    <a:pt x="6675280" y="530419"/>
                  </a:lnTo>
                  <a:lnTo>
                    <a:pt x="6703742" y="511206"/>
                  </a:lnTo>
                  <a:lnTo>
                    <a:pt x="6722941" y="482707"/>
                  </a:lnTo>
                  <a:lnTo>
                    <a:pt x="6729983" y="447802"/>
                  </a:lnTo>
                  <a:lnTo>
                    <a:pt x="6729983" y="89535"/>
                  </a:lnTo>
                  <a:lnTo>
                    <a:pt x="6722941" y="54649"/>
                  </a:lnTo>
                  <a:lnTo>
                    <a:pt x="6703742" y="26193"/>
                  </a:lnTo>
                  <a:lnTo>
                    <a:pt x="6675280" y="7024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23815" y="4340478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729983" y="89535"/>
                  </a:moveTo>
                  <a:lnTo>
                    <a:pt x="6729983" y="447802"/>
                  </a:lnTo>
                  <a:lnTo>
                    <a:pt x="6722941" y="482707"/>
                  </a:lnTo>
                  <a:lnTo>
                    <a:pt x="6703742" y="511206"/>
                  </a:lnTo>
                  <a:lnTo>
                    <a:pt x="6675280" y="530419"/>
                  </a:lnTo>
                  <a:lnTo>
                    <a:pt x="6640449" y="537464"/>
                  </a:lnTo>
                  <a:lnTo>
                    <a:pt x="0" y="537464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24"/>
                  </a:lnTo>
                  <a:lnTo>
                    <a:pt x="6703742" y="26193"/>
                  </a:lnTo>
                  <a:lnTo>
                    <a:pt x="6722941" y="54649"/>
                  </a:lnTo>
                  <a:lnTo>
                    <a:pt x="6729983" y="89535"/>
                  </a:lnTo>
                  <a:close/>
                </a:path>
              </a:pathLst>
            </a:custGeom>
            <a:ln w="6350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59528" y="4418533"/>
            <a:ext cx="194881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Factual</a:t>
            </a:r>
            <a:r>
              <a:rPr sz="2000" spc="1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inferences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763" y="4937759"/>
            <a:ext cx="3900170" cy="798830"/>
            <a:chOff x="778763" y="4937759"/>
            <a:chExt cx="3900170" cy="79883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8763" y="4937759"/>
              <a:ext cx="3899916" cy="7864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69136" y="4981955"/>
              <a:ext cx="2520695" cy="7543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8199" y="4978653"/>
              <a:ext cx="3785616" cy="671842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698117" y="5107940"/>
            <a:ext cx="2066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Hearsay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5042661"/>
            <a:ext cx="6736715" cy="544195"/>
            <a:chOff x="4620640" y="5042661"/>
            <a:chExt cx="6736715" cy="544195"/>
          </a:xfrm>
        </p:grpSpPr>
        <p:sp>
          <p:nvSpPr>
            <p:cNvPr id="48" name="object 48"/>
            <p:cNvSpPr/>
            <p:nvPr/>
          </p:nvSpPr>
          <p:spPr>
            <a:xfrm>
              <a:off x="4623815" y="5045836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640449" y="0"/>
                  </a:moveTo>
                  <a:lnTo>
                    <a:pt x="0" y="0"/>
                  </a:lnTo>
                  <a:lnTo>
                    <a:pt x="0" y="537464"/>
                  </a:lnTo>
                  <a:lnTo>
                    <a:pt x="6640449" y="537464"/>
                  </a:lnTo>
                  <a:lnTo>
                    <a:pt x="6675280" y="530421"/>
                  </a:lnTo>
                  <a:lnTo>
                    <a:pt x="6703742" y="511222"/>
                  </a:lnTo>
                  <a:lnTo>
                    <a:pt x="6722941" y="482760"/>
                  </a:lnTo>
                  <a:lnTo>
                    <a:pt x="6729983" y="447929"/>
                  </a:lnTo>
                  <a:lnTo>
                    <a:pt x="6729983" y="89535"/>
                  </a:lnTo>
                  <a:lnTo>
                    <a:pt x="6722941" y="54703"/>
                  </a:lnTo>
                  <a:lnTo>
                    <a:pt x="6703742" y="26241"/>
                  </a:lnTo>
                  <a:lnTo>
                    <a:pt x="6675280" y="7042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23815" y="5045836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729983" y="89535"/>
                  </a:moveTo>
                  <a:lnTo>
                    <a:pt x="6729983" y="447929"/>
                  </a:lnTo>
                  <a:lnTo>
                    <a:pt x="6722941" y="482760"/>
                  </a:lnTo>
                  <a:lnTo>
                    <a:pt x="6703742" y="511222"/>
                  </a:lnTo>
                  <a:lnTo>
                    <a:pt x="6675280" y="530421"/>
                  </a:lnTo>
                  <a:lnTo>
                    <a:pt x="6640449" y="537464"/>
                  </a:lnTo>
                  <a:lnTo>
                    <a:pt x="0" y="537464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42"/>
                  </a:lnTo>
                  <a:lnTo>
                    <a:pt x="6703742" y="26241"/>
                  </a:lnTo>
                  <a:lnTo>
                    <a:pt x="6722941" y="54703"/>
                  </a:lnTo>
                  <a:lnTo>
                    <a:pt x="6729983" y="89535"/>
                  </a:lnTo>
                  <a:close/>
                </a:path>
              </a:pathLst>
            </a:custGeom>
            <a:ln w="6350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859528" y="5124450"/>
            <a:ext cx="6217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Statement</a:t>
            </a:r>
            <a:r>
              <a:rPr sz="20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from outside</a:t>
            </a:r>
            <a:r>
              <a:rPr sz="20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interview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presented</a:t>
            </a:r>
            <a:r>
              <a:rPr sz="2000" spc="-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truthful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763" y="5643371"/>
            <a:ext cx="3900170" cy="798830"/>
            <a:chOff x="778763" y="5643371"/>
            <a:chExt cx="3900170" cy="798830"/>
          </a:xfrm>
        </p:grpSpPr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8763" y="5643371"/>
              <a:ext cx="3899916" cy="78640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0076" y="5687567"/>
              <a:ext cx="2718816" cy="7543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199" y="5684100"/>
              <a:ext cx="3785616" cy="67183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599057" y="5813552"/>
            <a:ext cx="2265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Character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20640" y="5748108"/>
            <a:ext cx="6736715" cy="544195"/>
            <a:chOff x="4620640" y="5748108"/>
            <a:chExt cx="6736715" cy="544195"/>
          </a:xfrm>
        </p:grpSpPr>
        <p:sp>
          <p:nvSpPr>
            <p:cNvPr id="57" name="object 57"/>
            <p:cNvSpPr/>
            <p:nvPr/>
          </p:nvSpPr>
          <p:spPr>
            <a:xfrm>
              <a:off x="4623815" y="5751283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640449" y="0"/>
                  </a:moveTo>
                  <a:lnTo>
                    <a:pt x="0" y="0"/>
                  </a:lnTo>
                  <a:lnTo>
                    <a:pt x="0" y="537464"/>
                  </a:lnTo>
                  <a:lnTo>
                    <a:pt x="6640449" y="537464"/>
                  </a:lnTo>
                  <a:lnTo>
                    <a:pt x="6675280" y="530424"/>
                  </a:lnTo>
                  <a:lnTo>
                    <a:pt x="6703742" y="511225"/>
                  </a:lnTo>
                  <a:lnTo>
                    <a:pt x="6722941" y="482750"/>
                  </a:lnTo>
                  <a:lnTo>
                    <a:pt x="6729983" y="447878"/>
                  </a:lnTo>
                  <a:lnTo>
                    <a:pt x="6729983" y="89573"/>
                  </a:lnTo>
                  <a:lnTo>
                    <a:pt x="6722941" y="54708"/>
                  </a:lnTo>
                  <a:lnTo>
                    <a:pt x="6703742" y="26236"/>
                  </a:lnTo>
                  <a:lnTo>
                    <a:pt x="6675280" y="7039"/>
                  </a:lnTo>
                  <a:lnTo>
                    <a:pt x="6640449" y="0"/>
                  </a:lnTo>
                  <a:close/>
                </a:path>
              </a:pathLst>
            </a:custGeom>
            <a:solidFill>
              <a:srgbClr val="CCCF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23815" y="5751283"/>
              <a:ext cx="6730365" cy="537845"/>
            </a:xfrm>
            <a:custGeom>
              <a:avLst/>
              <a:gdLst/>
              <a:ahLst/>
              <a:cxnLst/>
              <a:rect l="l" t="t" r="r" b="b"/>
              <a:pathLst>
                <a:path w="6730365" h="537845">
                  <a:moveTo>
                    <a:pt x="6729983" y="89573"/>
                  </a:moveTo>
                  <a:lnTo>
                    <a:pt x="6729983" y="447878"/>
                  </a:lnTo>
                  <a:lnTo>
                    <a:pt x="6722941" y="482750"/>
                  </a:lnTo>
                  <a:lnTo>
                    <a:pt x="6703742" y="511225"/>
                  </a:lnTo>
                  <a:lnTo>
                    <a:pt x="6675280" y="530424"/>
                  </a:lnTo>
                  <a:lnTo>
                    <a:pt x="6640449" y="537464"/>
                  </a:lnTo>
                  <a:lnTo>
                    <a:pt x="0" y="537464"/>
                  </a:lnTo>
                  <a:lnTo>
                    <a:pt x="0" y="0"/>
                  </a:lnTo>
                  <a:lnTo>
                    <a:pt x="6640449" y="0"/>
                  </a:lnTo>
                  <a:lnTo>
                    <a:pt x="6675280" y="7039"/>
                  </a:lnTo>
                  <a:lnTo>
                    <a:pt x="6703742" y="26236"/>
                  </a:lnTo>
                  <a:lnTo>
                    <a:pt x="6722941" y="54708"/>
                  </a:lnTo>
                  <a:lnTo>
                    <a:pt x="6729983" y="89573"/>
                  </a:lnTo>
                  <a:close/>
                </a:path>
              </a:pathLst>
            </a:custGeom>
            <a:ln w="6350">
              <a:solidFill>
                <a:srgbClr val="CCC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859528" y="5830011"/>
            <a:ext cx="5351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0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0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person’s</a:t>
            </a:r>
            <a:r>
              <a:rPr sz="20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character or</a:t>
            </a:r>
            <a:r>
              <a:rPr sz="20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46C"/>
                </a:solidFill>
                <a:latin typeface="Calibri"/>
                <a:cs typeface="Calibri"/>
              </a:rPr>
              <a:t>character </a:t>
            </a:r>
            <a:r>
              <a:rPr sz="2000" spc="-10" dirty="0">
                <a:solidFill>
                  <a:srgbClr val="00246C"/>
                </a:solidFill>
                <a:latin typeface="Calibri"/>
                <a:cs typeface="Calibri"/>
              </a:rPr>
              <a:t>traits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97</a:t>
            </a:fld>
            <a:endParaRPr spc="-25" dirty="0"/>
          </a:p>
        </p:txBody>
      </p:sp>
      <p:sp>
        <p:nvSpPr>
          <p:cNvPr id="66" name="object 66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14413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215" dirty="0"/>
              <a:t>Privileged</a:t>
            </a:r>
            <a:r>
              <a:rPr spc="-125" dirty="0"/>
              <a:t> </a:t>
            </a:r>
            <a:r>
              <a:rPr spc="155" dirty="0"/>
              <a:t>and </a:t>
            </a:r>
            <a:r>
              <a:rPr spc="80" dirty="0"/>
              <a:t>Medical</a:t>
            </a:r>
            <a:r>
              <a:rPr spc="-120" dirty="0"/>
              <a:t> </a:t>
            </a:r>
            <a:r>
              <a:rPr spc="17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39214"/>
            <a:ext cx="487553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party</a:t>
            </a:r>
            <a:r>
              <a:rPr sz="2400" b="1" spc="-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must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provide</a:t>
            </a:r>
            <a:r>
              <a:rPr sz="2400" b="1" spc="-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00246C"/>
                </a:solidFill>
                <a:latin typeface="Calibri"/>
                <a:cs typeface="Calibri"/>
              </a:rPr>
              <a:t>written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permission</a:t>
            </a:r>
            <a:r>
              <a:rPr sz="2400" b="1" spc="-5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b="1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obtain</a:t>
            </a:r>
            <a:r>
              <a:rPr sz="24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46C"/>
                </a:solidFill>
                <a:latin typeface="Calibri"/>
                <a:cs typeface="Calibri"/>
              </a:rPr>
              <a:t>and/or</a:t>
            </a:r>
            <a:r>
              <a:rPr sz="24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240029" marR="270510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protected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under</a:t>
            </a:r>
            <a:r>
              <a:rPr sz="2400" spc="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legally 	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recognized</a:t>
            </a:r>
            <a:r>
              <a:rPr sz="2400" spc="1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privilege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Records</a:t>
            </a:r>
            <a:r>
              <a:rPr sz="2400" spc="8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made</a:t>
            </a:r>
            <a:r>
              <a:rPr sz="2400" spc="10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10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maintained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Physician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Psychiatrist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Psychologist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" name="object 2" descr="A stethoscope and pen on a medical clipboard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Relevant</a:t>
            </a:r>
            <a:r>
              <a:rPr spc="-114" dirty="0"/>
              <a:t> </a:t>
            </a:r>
            <a:r>
              <a:rPr spc="190" dirty="0"/>
              <a:t>Evidence</a:t>
            </a:r>
            <a:r>
              <a:rPr spc="-135" dirty="0"/>
              <a:t> </a:t>
            </a:r>
            <a:r>
              <a:rPr spc="215" dirty="0"/>
              <a:t>Exclusions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687271"/>
            <a:ext cx="10315575" cy="45218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95"/>
              </a:spcBef>
              <a:buClr>
                <a:srgbClr val="00246C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Complainant’s</a:t>
            </a:r>
            <a:r>
              <a:rPr sz="24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b="1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predisposition</a:t>
            </a:r>
            <a:r>
              <a:rPr sz="2400" b="1" spc="-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never</a:t>
            </a:r>
            <a:r>
              <a:rPr sz="2400" spc="-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Evidence</a:t>
            </a:r>
            <a:r>
              <a:rPr sz="2400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00246C"/>
                </a:solidFill>
                <a:latin typeface="Calibri"/>
                <a:cs typeface="Calibri"/>
              </a:rPr>
              <a:t>Complainant’s</a:t>
            </a:r>
            <a:r>
              <a:rPr sz="2400" b="1" spc="-4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b="1" spc="-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b="1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60" dirty="0">
                <a:solidFill>
                  <a:srgbClr val="00246C"/>
                </a:solidFill>
                <a:latin typeface="Calibri"/>
                <a:cs typeface="Calibri"/>
              </a:rPr>
              <a:t>behavior</a:t>
            </a:r>
            <a:r>
              <a:rPr sz="2400" b="1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is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relevant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except:</a:t>
            </a:r>
            <a:endParaRPr sz="2400">
              <a:latin typeface="Calibri"/>
              <a:cs typeface="Calibri"/>
            </a:endParaRPr>
          </a:p>
          <a:p>
            <a:pPr marL="698500" marR="158115" lvl="1" indent="-22860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offered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prove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that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someone other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than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r>
              <a:rPr sz="2400" spc="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committed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alleged</a:t>
            </a:r>
            <a:r>
              <a:rPr sz="2400" spc="1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conduct;</a:t>
            </a:r>
            <a:r>
              <a:rPr sz="2400" spc="1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698500" marR="1513205" lvl="1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offered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prove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respect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-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with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246C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Respondent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7865" algn="l"/>
              </a:tabLst>
            </a:pP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Any</a:t>
            </a:r>
            <a:r>
              <a:rPr sz="2400" spc="1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consensual</a:t>
            </a:r>
            <a:r>
              <a:rPr sz="2400" spc="2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conduct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between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parties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does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3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itself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demonstrate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imply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8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Complainant’s</a:t>
            </a:r>
            <a:r>
              <a:rPr sz="2400" spc="6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consent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Both</a:t>
            </a:r>
            <a:r>
              <a:rPr sz="2400" spc="6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exclusions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apply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even</a:t>
            </a:r>
            <a:r>
              <a:rPr sz="2400" spc="3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if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admitted/introduced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by</a:t>
            </a:r>
            <a:r>
              <a:rPr sz="2400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the</a:t>
            </a:r>
            <a:r>
              <a:rPr sz="2400" spc="5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Complainant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Exclusions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do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b="1" spc="55" dirty="0">
                <a:solidFill>
                  <a:srgbClr val="00246C"/>
                </a:solidFill>
                <a:latin typeface="Calibri"/>
                <a:cs typeface="Calibri"/>
              </a:rPr>
              <a:t>not</a:t>
            </a:r>
            <a:r>
              <a:rPr sz="2400" b="1" spc="4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apply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to</a:t>
            </a:r>
            <a:r>
              <a:rPr sz="2400" spc="9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Respondent’s</a:t>
            </a:r>
            <a:r>
              <a:rPr sz="2400" spc="70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prior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sexual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behavior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46C"/>
                </a:solidFill>
                <a:latin typeface="Calibri"/>
                <a:cs typeface="Calibri"/>
              </a:rPr>
              <a:t>or</a:t>
            </a:r>
            <a:r>
              <a:rPr sz="2400" spc="75" dirty="0">
                <a:solidFill>
                  <a:srgbClr val="00246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46C"/>
                </a:solidFill>
                <a:latin typeface="Calibri"/>
                <a:cs typeface="Calibri"/>
              </a:rPr>
              <a:t>predisposition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©</a:t>
            </a:r>
            <a:r>
              <a:rPr spc="-20" dirty="0"/>
              <a:t> </a:t>
            </a:r>
            <a:r>
              <a:rPr spc="-30" dirty="0"/>
              <a:t>2025</a:t>
            </a:r>
            <a:r>
              <a:rPr spc="-25" dirty="0"/>
              <a:t> </a:t>
            </a:r>
            <a:r>
              <a:rPr dirty="0"/>
              <a:t>Association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Title</a:t>
            </a:r>
            <a:r>
              <a:rPr spc="5" dirty="0"/>
              <a:t> </a:t>
            </a:r>
            <a:r>
              <a:rPr dirty="0"/>
              <a:t>IX</a:t>
            </a:r>
            <a:r>
              <a:rPr spc="-30" dirty="0"/>
              <a:t> </a:t>
            </a:r>
            <a:r>
              <a:rPr spc="-10" dirty="0"/>
              <a:t>Administrators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5" dirty="0"/>
              <a:t>99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3697219" y="3233110"/>
            <a:ext cx="4810071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NOT</a:t>
            </a:r>
            <a:r>
              <a:rPr sz="3150" spc="60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AAAAAA"/>
                </a:solidFill>
                <a:latin typeface="Arial"/>
                <a:cs typeface="Arial"/>
              </a:rPr>
              <a:t>FOR</a:t>
            </a:r>
            <a:r>
              <a:rPr sz="3150" spc="75" dirty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AAAAAA"/>
                </a:solidFill>
                <a:latin typeface="Arial"/>
                <a:cs typeface="Arial"/>
              </a:rPr>
              <a:t>DISTRIBUTION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8911</Words>
  <Application>Microsoft Office PowerPoint</Application>
  <PresentationFormat>Widescreen</PresentationFormat>
  <Paragraphs>1542</Paragraphs>
  <Slides>129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5" baseType="lpstr">
      <vt:lpstr>Aptos</vt:lpstr>
      <vt:lpstr>Arial</vt:lpstr>
      <vt:lpstr>Calibri</vt:lpstr>
      <vt:lpstr>Times New Roman</vt:lpstr>
      <vt:lpstr>Wingdings</vt:lpstr>
      <vt:lpstr>Office Theme</vt:lpstr>
      <vt:lpstr>Investigation Foundations Level One: Policy, Procedures, and the Resolution Process for</vt:lpstr>
      <vt:lpstr>WELCOME!</vt:lpstr>
      <vt:lpstr>TNG Strategic Risk Management Solutions Cautionary Note </vt:lpstr>
      <vt:lpstr>Content Advisory</vt:lpstr>
      <vt:lpstr>Introduction</vt:lpstr>
      <vt:lpstr>Update on the 2024 Title IX Regulations</vt:lpstr>
      <vt:lpstr>Executive Order re: Sex &amp; Gender</vt:lpstr>
      <vt:lpstr>Rescinded Prior Guidance</vt:lpstr>
      <vt:lpstr>Review: Fairness and Title IX Regulations</vt:lpstr>
      <vt:lpstr>Title IX and Fairness</vt:lpstr>
      <vt:lpstr>Title IX: Scope</vt:lpstr>
      <vt:lpstr>Review: Applicability</vt:lpstr>
      <vt:lpstr>Review: Sex Discrimination Definitions</vt:lpstr>
      <vt:lpstr>Review: Sexual Harassment Definitions</vt:lpstr>
      <vt:lpstr>ATIXA Definitions</vt:lpstr>
      <vt:lpstr>Definitions: Consent</vt:lpstr>
      <vt:lpstr>Civil Rights Investigations Overview</vt:lpstr>
      <vt:lpstr>Civil Rights Investigations Overview</vt:lpstr>
      <vt:lpstr>Bias and Conflicts of Interest</vt:lpstr>
      <vt:lpstr>Required Investigator Training</vt:lpstr>
      <vt:lpstr>Formal Grievance Process</vt:lpstr>
      <vt:lpstr>Formal Grievance Process Overview</vt:lpstr>
      <vt:lpstr>Title IX Grievance Process Overview</vt:lpstr>
      <vt:lpstr>Investigation Oversight and Supervision</vt:lpstr>
      <vt:lpstr>Formal Grievance Process Overview</vt:lpstr>
      <vt:lpstr>Title IX Grievance Process Overview</vt:lpstr>
      <vt:lpstr>Parties’ Rights in the Grievance Process</vt:lpstr>
      <vt:lpstr>Parties’ Rights in the Grievance Process</vt:lpstr>
      <vt:lpstr>Investigation Overview</vt:lpstr>
      <vt:lpstr>Pre-Investigation</vt:lpstr>
      <vt:lpstr>Pre-Investigation Steps</vt:lpstr>
      <vt:lpstr>Step 1: Notice/Complaint</vt:lpstr>
      <vt:lpstr>Step 2: Initial Assessment &amp; Jurisdiction Determination</vt:lpstr>
      <vt:lpstr>Informal Resolution</vt:lpstr>
      <vt:lpstr>Step 3: Determine a Basis for Investigation</vt:lpstr>
      <vt:lpstr>Types of Discrimination</vt:lpstr>
      <vt:lpstr>Investigation Scope</vt:lpstr>
      <vt:lpstr>Who Should Investigate?</vt:lpstr>
      <vt:lpstr>Notice of Investigation and Allegations</vt:lpstr>
      <vt:lpstr>Investigation</vt:lpstr>
      <vt:lpstr>Step 4: Notice of Investigation and Allegations</vt:lpstr>
      <vt:lpstr>Step 4: Notice of Investigation and Allegations</vt:lpstr>
      <vt:lpstr>Updating the NOIA</vt:lpstr>
      <vt:lpstr>Case Study</vt:lpstr>
      <vt:lpstr>Gia and Johnny</vt:lpstr>
      <vt:lpstr>Gia and Johnny</vt:lpstr>
      <vt:lpstr>Gia and Johnny</vt:lpstr>
      <vt:lpstr>Gia and Johnny: Discussion</vt:lpstr>
      <vt:lpstr>Recordkeeping</vt:lpstr>
      <vt:lpstr>Investigation File</vt:lpstr>
      <vt:lpstr>Investigation File</vt:lpstr>
      <vt:lpstr>Contact Log</vt:lpstr>
      <vt:lpstr>Evidence Log</vt:lpstr>
      <vt:lpstr>Evidence Log Example</vt:lpstr>
      <vt:lpstr>Investigation Timeline</vt:lpstr>
      <vt:lpstr>Investigation Strategy</vt:lpstr>
      <vt:lpstr>Step 5: Investigation Strategy</vt:lpstr>
      <vt:lpstr>Strategy Considerations</vt:lpstr>
      <vt:lpstr>Strategy Meeting</vt:lpstr>
      <vt:lpstr>Strategy Meeting</vt:lpstr>
      <vt:lpstr>Counter-Complaints</vt:lpstr>
      <vt:lpstr>Formal Investigation</vt:lpstr>
      <vt:lpstr>Step 6: Formal Comprehensive Investigation</vt:lpstr>
      <vt:lpstr>Pre-Interview Planning</vt:lpstr>
      <vt:lpstr>Interview Scheduling and Sequencing</vt:lpstr>
      <vt:lpstr>Interview Preparation</vt:lpstr>
      <vt:lpstr>Interview Preparation</vt:lpstr>
      <vt:lpstr>Sample Interview Sequences</vt:lpstr>
      <vt:lpstr>Sample Interview Sequences</vt:lpstr>
      <vt:lpstr>Sample Interview Sequences</vt:lpstr>
      <vt:lpstr>Activity: Investigation Strategy</vt:lpstr>
      <vt:lpstr>Activity: Investigation Strategy</vt:lpstr>
      <vt:lpstr>Activity: Investigation Strategy</vt:lpstr>
      <vt:lpstr>Evidence Collection</vt:lpstr>
      <vt:lpstr>Information Sharing</vt:lpstr>
      <vt:lpstr>Party and Witness Investigation Concerns Privacy vs. Confidentiality vs. Privilege</vt:lpstr>
      <vt:lpstr>Working with Advisors</vt:lpstr>
      <vt:lpstr>Building Rapport</vt:lpstr>
      <vt:lpstr>Trauma-Informed Practices</vt:lpstr>
      <vt:lpstr>Impacts of Trauma</vt:lpstr>
      <vt:lpstr>Trauma-Informed Practices</vt:lpstr>
      <vt:lpstr>“The Spiel” The Process and Investigator Role</vt:lpstr>
      <vt:lpstr>Activity: Practicing Your Spiel</vt:lpstr>
      <vt:lpstr>Interviewing Skills</vt:lpstr>
      <vt:lpstr>Interviewing Skills</vt:lpstr>
      <vt:lpstr>Interviewing Considerations</vt:lpstr>
      <vt:lpstr>Questioning Considerations</vt:lpstr>
      <vt:lpstr>Questioning Tips</vt:lpstr>
      <vt:lpstr>Questioning Techniques</vt:lpstr>
      <vt:lpstr>Interview Challenges: Resistance, Reluctance, and Lying</vt:lpstr>
      <vt:lpstr>Final Interview Questions</vt:lpstr>
      <vt:lpstr>Interview Documentation and Review</vt:lpstr>
      <vt:lpstr>Activity: Developing Questions</vt:lpstr>
      <vt:lpstr>Activity: Developing Questions</vt:lpstr>
      <vt:lpstr>Evidence</vt:lpstr>
      <vt:lpstr>Understanding Evidence</vt:lpstr>
      <vt:lpstr>Types of Evidence</vt:lpstr>
      <vt:lpstr>Privileged and Medical Information</vt:lpstr>
      <vt:lpstr>Relevant Evidence Exclusions</vt:lpstr>
      <vt:lpstr>Standard of Evidence</vt:lpstr>
      <vt:lpstr>Standard of Evidence</vt:lpstr>
      <vt:lpstr>Credibility</vt:lpstr>
      <vt:lpstr>Credibility Assessment</vt:lpstr>
      <vt:lpstr>Evidence Authentication</vt:lpstr>
      <vt:lpstr>Additional Considerations</vt:lpstr>
      <vt:lpstr>Coordinating with Law Enforcement</vt:lpstr>
      <vt:lpstr>Complaint Analysis Tools</vt:lpstr>
      <vt:lpstr>Sexual Harassment Charging Rubric</vt:lpstr>
      <vt:lpstr>Evaluating Sexual Harassment Rubric</vt:lpstr>
      <vt:lpstr>Consent Construct: Three Questions</vt:lpstr>
      <vt:lpstr>Investigation Report</vt:lpstr>
      <vt:lpstr>Step 7: Draft Investigation Report</vt:lpstr>
      <vt:lpstr>Possible Investigation Report Sections</vt:lpstr>
      <vt:lpstr>Investigation Report Steps</vt:lpstr>
      <vt:lpstr>Step 8: Internal Report Review</vt:lpstr>
      <vt:lpstr>Step 9: Parties and Advisors Review Draft Investigation Report</vt:lpstr>
      <vt:lpstr>Review and Response</vt:lpstr>
      <vt:lpstr>Step 10: Final Investigation Report</vt:lpstr>
      <vt:lpstr>Post-Investigation: Decision-Making and Hearings</vt:lpstr>
      <vt:lpstr>Decision-Making</vt:lpstr>
      <vt:lpstr>Decision-Making</vt:lpstr>
      <vt:lpstr>Live Hearings</vt:lpstr>
      <vt:lpstr>Written Determinations</vt:lpstr>
      <vt:lpstr>Appeals</vt:lpstr>
      <vt:lpstr>Appeals</vt:lpstr>
      <vt:lpstr>Appeal Grounds</vt:lpstr>
      <vt:lpstr>Appeal Decision-Maker and Outcomes</vt:lpstr>
      <vt:lpstr>Questions?</vt:lpstr>
      <vt:lpstr>Copyright page.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Mandy Hambleton</dc:creator>
  <cp:lastModifiedBy>Krissinda Ellen Slack</cp:lastModifiedBy>
  <cp:revision>2</cp:revision>
  <dcterms:created xsi:type="dcterms:W3CDTF">2026-03-04T19:33:17Z</dcterms:created>
  <dcterms:modified xsi:type="dcterms:W3CDTF">2026-04-14T13:15:15Z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2026-03-04T00:00:00Z</vt:filetime>
  </property>
  <property fmtid="{D5CDD505-2E9C-101B-9397-08002B2CF9AE}" pid="5" name="Producer">
    <vt:lpwstr>Microsoft® PowerPoint® for Microsoft 365</vt:lpwstr>
  </property>
</Properties>
</file>