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6"/>
    <p:restoredTop sz="86416"/>
  </p:normalViewPr>
  <p:slideViewPr>
    <p:cSldViewPr snapToGrid="0">
      <p:cViewPr varScale="1">
        <p:scale>
          <a:sx n="117" d="100"/>
          <a:sy n="117" d="100"/>
        </p:scale>
        <p:origin x="192" y="13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5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281934b10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5281934b10_2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2" name="Google Shape;212;g15281934b10_2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432786eb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8432786eb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5281934b10_2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15281934b10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5281934b10_2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15281934b10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5281934b10_2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15281934b10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5281934b10_2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5281934b10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281934b10_2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5281934b10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281934b10_2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15281934b10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281934b10_2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5281934b10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5281934b10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5281934b10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281934b10_2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5281934b10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281934b10_7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9:45</a:t>
            </a:r>
            <a:endParaRPr/>
          </a:p>
        </p:txBody>
      </p:sp>
      <p:sp>
        <p:nvSpPr>
          <p:cNvPr id="254" name="Google Shape;254;g15281934b10_7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281934b10_2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5281934b10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316" y="319597"/>
            <a:ext cx="2205800" cy="105710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-13123" y="3058958"/>
            <a:ext cx="9157050" cy="2072250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8984" y="3073549"/>
            <a:ext cx="6585013" cy="208221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2752835" y="616710"/>
            <a:ext cx="6197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47332" y="1577393"/>
            <a:ext cx="5369175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55966" t="25160"/>
          <a:stretch/>
        </p:blipFill>
        <p:spPr>
          <a:xfrm>
            <a:off x="-28045" y="3081463"/>
            <a:ext cx="2899584" cy="1558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4"/>
          <p:cNvCxnSpPr/>
          <p:nvPr/>
        </p:nvCxnSpPr>
        <p:spPr>
          <a:xfrm rot="10800000" flipH="1">
            <a:off x="-7107" y="3060554"/>
            <a:ext cx="9157050" cy="16875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2479431" y="104466"/>
            <a:ext cx="6197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2479431" y="1085295"/>
            <a:ext cx="619740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-8739" y="0"/>
            <a:ext cx="1714500" cy="5143500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r="3090"/>
          <a:stretch/>
        </p:blipFill>
        <p:spPr>
          <a:xfrm>
            <a:off x="-9268" y="0"/>
            <a:ext cx="1732032" cy="277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r="4075" b="3484"/>
          <a:stretch/>
        </p:blipFill>
        <p:spPr>
          <a:xfrm>
            <a:off x="-8792" y="2461847"/>
            <a:ext cx="1714499" cy="2681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5"/>
          <p:cNvCxnSpPr/>
          <p:nvPr/>
        </p:nvCxnSpPr>
        <p:spPr>
          <a:xfrm rot="10800000">
            <a:off x="1711140" y="-8775"/>
            <a:ext cx="0" cy="5152275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02466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27281" y="31418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 r="4870" b="3063"/>
          <a:stretch/>
        </p:blipFill>
        <p:spPr>
          <a:xfrm>
            <a:off x="1695442" y="2743579"/>
            <a:ext cx="7448560" cy="239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l="59669" b="53061"/>
          <a:stretch/>
        </p:blipFill>
        <p:spPr>
          <a:xfrm>
            <a:off x="-14287" y="3981449"/>
            <a:ext cx="3157547" cy="116205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527225" y="1361858"/>
            <a:ext cx="7786800" cy="138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25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25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25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725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75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75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6925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725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525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25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7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316" y="319597"/>
            <a:ext cx="2205800" cy="10571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7"/>
          <p:cNvSpPr/>
          <p:nvPr/>
        </p:nvSpPr>
        <p:spPr>
          <a:xfrm>
            <a:off x="-13123" y="3058958"/>
            <a:ext cx="9157123" cy="2072301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8984" y="3073549"/>
            <a:ext cx="6585016" cy="2082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2752835" y="616710"/>
            <a:ext cx="6197312" cy="78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3147332" y="1577393"/>
            <a:ext cx="5369209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 l="55967" t="25160"/>
          <a:stretch/>
        </p:blipFill>
        <p:spPr>
          <a:xfrm>
            <a:off x="-28045" y="3081463"/>
            <a:ext cx="2899583" cy="1558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7"/>
          <p:cNvCxnSpPr/>
          <p:nvPr/>
        </p:nvCxnSpPr>
        <p:spPr>
          <a:xfrm rot="10800000" flipH="1">
            <a:off x="-7107" y="3060609"/>
            <a:ext cx="9157123" cy="16820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02466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427281" y="31418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 r="4867" b="3063"/>
          <a:stretch/>
        </p:blipFill>
        <p:spPr>
          <a:xfrm>
            <a:off x="1695442" y="2743579"/>
            <a:ext cx="7448558" cy="239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8"/>
          <p:cNvPicPr preferRelativeResize="0"/>
          <p:nvPr/>
        </p:nvPicPr>
        <p:blipFill rotWithShape="1">
          <a:blip r:embed="rId2">
            <a:alphaModFix/>
          </a:blip>
          <a:srcRect l="59671" b="53063"/>
          <a:stretch/>
        </p:blipFill>
        <p:spPr>
          <a:xfrm>
            <a:off x="-14287" y="3981449"/>
            <a:ext cx="3157545" cy="116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527225" y="1361858"/>
            <a:ext cx="7786757" cy="138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2479431" y="104466"/>
            <a:ext cx="6197312" cy="78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2479431" y="1085295"/>
            <a:ext cx="6197312" cy="3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9"/>
          <p:cNvSpPr/>
          <p:nvPr/>
        </p:nvSpPr>
        <p:spPr>
          <a:xfrm>
            <a:off x="-8739" y="0"/>
            <a:ext cx="1714447" cy="5143500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9"/>
          <p:cNvPicPr preferRelativeResize="0"/>
          <p:nvPr/>
        </p:nvPicPr>
        <p:blipFill rotWithShape="1">
          <a:blip r:embed="rId2">
            <a:alphaModFix/>
          </a:blip>
          <a:srcRect r="3096"/>
          <a:stretch/>
        </p:blipFill>
        <p:spPr>
          <a:xfrm>
            <a:off x="-9268" y="0"/>
            <a:ext cx="1732031" cy="277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9"/>
          <p:cNvPicPr preferRelativeResize="0"/>
          <p:nvPr/>
        </p:nvPicPr>
        <p:blipFill rotWithShape="1">
          <a:blip r:embed="rId2">
            <a:alphaModFix/>
          </a:blip>
          <a:srcRect r="4079" b="3481"/>
          <a:stretch/>
        </p:blipFill>
        <p:spPr>
          <a:xfrm>
            <a:off x="-8792" y="2461847"/>
            <a:ext cx="1714500" cy="2681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9"/>
          <p:cNvCxnSpPr/>
          <p:nvPr/>
        </p:nvCxnSpPr>
        <p:spPr>
          <a:xfrm rot="10800000">
            <a:off x="1711140" y="-8791"/>
            <a:ext cx="0" cy="5152291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209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209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1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316" y="319597"/>
            <a:ext cx="2205800" cy="105710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1"/>
          <p:cNvSpPr/>
          <p:nvPr/>
        </p:nvSpPr>
        <p:spPr>
          <a:xfrm>
            <a:off x="-13123" y="3058958"/>
            <a:ext cx="9157123" cy="2072301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1"/>
          <p:cNvPicPr preferRelativeResize="0"/>
          <p:nvPr/>
        </p:nvPicPr>
        <p:blipFill rotWithShape="1">
          <a:blip r:embed="rId3">
            <a:alphaModFix/>
          </a:blip>
          <a:srcRect l="17799"/>
          <a:stretch/>
        </p:blipFill>
        <p:spPr>
          <a:xfrm>
            <a:off x="-12247" y="3180249"/>
            <a:ext cx="5155747" cy="1983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31"/>
          <p:cNvCxnSpPr/>
          <p:nvPr/>
        </p:nvCxnSpPr>
        <p:spPr>
          <a:xfrm rot="10800000" flipH="1">
            <a:off x="-13123" y="3066625"/>
            <a:ext cx="9157123" cy="16820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31"/>
          <p:cNvSpPr txBox="1">
            <a:spLocks noGrp="1"/>
          </p:cNvSpPr>
          <p:nvPr>
            <p:ph type="title"/>
          </p:nvPr>
        </p:nvSpPr>
        <p:spPr>
          <a:xfrm>
            <a:off x="2752835" y="616710"/>
            <a:ext cx="6197312" cy="78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body" idx="1"/>
          </p:nvPr>
        </p:nvSpPr>
        <p:spPr>
          <a:xfrm>
            <a:off x="3147332" y="1577393"/>
            <a:ext cx="5369209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8" name="Google Shape;138;p31"/>
          <p:cNvPicPr preferRelativeResize="0"/>
          <p:nvPr/>
        </p:nvPicPr>
        <p:blipFill rotWithShape="1">
          <a:blip r:embed="rId3">
            <a:alphaModFix/>
          </a:blip>
          <a:srcRect t="19746" r="30913"/>
          <a:stretch/>
        </p:blipFill>
        <p:spPr>
          <a:xfrm>
            <a:off x="4839452" y="3086101"/>
            <a:ext cx="4333124" cy="1591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2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316" y="319597"/>
            <a:ext cx="2205800" cy="105710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2"/>
          <p:cNvSpPr/>
          <p:nvPr/>
        </p:nvSpPr>
        <p:spPr>
          <a:xfrm>
            <a:off x="-13123" y="3058958"/>
            <a:ext cx="9157123" cy="2072301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32"/>
          <p:cNvPicPr preferRelativeResize="0"/>
          <p:nvPr/>
        </p:nvPicPr>
        <p:blipFill rotWithShape="1">
          <a:blip r:embed="rId3">
            <a:alphaModFix/>
          </a:blip>
          <a:srcRect l="17799" t="20856"/>
          <a:stretch/>
        </p:blipFill>
        <p:spPr>
          <a:xfrm>
            <a:off x="-12247" y="3086100"/>
            <a:ext cx="6823619" cy="207742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2"/>
          <p:cNvSpPr txBox="1">
            <a:spLocks noGrp="1"/>
          </p:cNvSpPr>
          <p:nvPr>
            <p:ph type="title"/>
          </p:nvPr>
        </p:nvSpPr>
        <p:spPr>
          <a:xfrm>
            <a:off x="2752835" y="616710"/>
            <a:ext cx="6197312" cy="78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1"/>
          </p:nvPr>
        </p:nvSpPr>
        <p:spPr>
          <a:xfrm>
            <a:off x="3147332" y="1577393"/>
            <a:ext cx="5369209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5" name="Google Shape;145;p32"/>
          <p:cNvPicPr preferRelativeResize="0"/>
          <p:nvPr/>
        </p:nvPicPr>
        <p:blipFill rotWithShape="1">
          <a:blip r:embed="rId3">
            <a:alphaModFix/>
          </a:blip>
          <a:srcRect l="17799" r="26176" b="50466"/>
          <a:stretch/>
        </p:blipFill>
        <p:spPr>
          <a:xfrm>
            <a:off x="4503932" y="3851280"/>
            <a:ext cx="4650701" cy="13001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32"/>
          <p:cNvCxnSpPr/>
          <p:nvPr/>
        </p:nvCxnSpPr>
        <p:spPr>
          <a:xfrm rot="10800000" flipH="1">
            <a:off x="-13123" y="3066625"/>
            <a:ext cx="9157123" cy="16820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/>
          <p:nvPr/>
        </p:nvSpPr>
        <p:spPr>
          <a:xfrm>
            <a:off x="-8739" y="0"/>
            <a:ext cx="9157123" cy="1325287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3"/>
          <p:cNvSpPr txBox="1">
            <a:spLocks noGrp="1"/>
          </p:cNvSpPr>
          <p:nvPr>
            <p:ph type="title"/>
          </p:nvPr>
        </p:nvSpPr>
        <p:spPr>
          <a:xfrm>
            <a:off x="623888" y="1554570"/>
            <a:ext cx="7886700" cy="9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body" idx="1"/>
          </p:nvPr>
        </p:nvSpPr>
        <p:spPr>
          <a:xfrm>
            <a:off x="623888" y="2618468"/>
            <a:ext cx="7886700" cy="194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1" name="Google Shape;151;p33"/>
          <p:cNvPicPr preferRelativeResize="0"/>
          <p:nvPr/>
        </p:nvPicPr>
        <p:blipFill rotWithShape="1">
          <a:blip r:embed="rId2">
            <a:alphaModFix/>
          </a:blip>
          <a:srcRect l="29296" t="4921" b="29463"/>
          <a:stretch/>
        </p:blipFill>
        <p:spPr>
          <a:xfrm>
            <a:off x="-8739" y="-12247"/>
            <a:ext cx="4510183" cy="1323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33"/>
          <p:cNvCxnSpPr/>
          <p:nvPr/>
        </p:nvCxnSpPr>
        <p:spPr>
          <a:xfrm rot="10800000" flipH="1">
            <a:off x="-8739" y="1307240"/>
            <a:ext cx="9157123" cy="16820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/>
          <p:nvPr/>
        </p:nvSpPr>
        <p:spPr>
          <a:xfrm>
            <a:off x="-8739" y="0"/>
            <a:ext cx="9157123" cy="1325287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4"/>
          <p:cNvSpPr txBox="1">
            <a:spLocks noGrp="1"/>
          </p:cNvSpPr>
          <p:nvPr>
            <p:ph type="title"/>
          </p:nvPr>
        </p:nvSpPr>
        <p:spPr>
          <a:xfrm>
            <a:off x="623888" y="1554570"/>
            <a:ext cx="7886700" cy="9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body" idx="1"/>
          </p:nvPr>
        </p:nvSpPr>
        <p:spPr>
          <a:xfrm>
            <a:off x="623888" y="2618468"/>
            <a:ext cx="7886700" cy="194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7" name="Google Shape;157;p34"/>
          <p:cNvPicPr preferRelativeResize="0"/>
          <p:nvPr/>
        </p:nvPicPr>
        <p:blipFill rotWithShape="1">
          <a:blip r:embed="rId2">
            <a:alphaModFix/>
          </a:blip>
          <a:srcRect l="19038" t="58272"/>
          <a:stretch/>
        </p:blipFill>
        <p:spPr>
          <a:xfrm>
            <a:off x="-48985" y="-24493"/>
            <a:ext cx="6339008" cy="103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4"/>
          <p:cNvPicPr preferRelativeResize="0"/>
          <p:nvPr/>
        </p:nvPicPr>
        <p:blipFill rotWithShape="1">
          <a:blip r:embed="rId2">
            <a:alphaModFix/>
          </a:blip>
          <a:srcRect t="8272" r="17518" b="37810"/>
          <a:stretch/>
        </p:blipFill>
        <p:spPr>
          <a:xfrm>
            <a:off x="2714615" y="-24494"/>
            <a:ext cx="6457960" cy="1334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4"/>
          <p:cNvCxnSpPr/>
          <p:nvPr/>
        </p:nvCxnSpPr>
        <p:spPr>
          <a:xfrm rot="10800000" flipH="1">
            <a:off x="-8739" y="1307240"/>
            <a:ext cx="9157123" cy="16820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/>
          <p:nvPr/>
        </p:nvSpPr>
        <p:spPr>
          <a:xfrm>
            <a:off x="-8739" y="-22215"/>
            <a:ext cx="9157123" cy="1494463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623888" y="1775011"/>
            <a:ext cx="7886700" cy="9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623888" y="2966798"/>
            <a:ext cx="7886700" cy="160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4" name="Google Shape;164;p35"/>
          <p:cNvCxnSpPr/>
          <p:nvPr/>
        </p:nvCxnSpPr>
        <p:spPr>
          <a:xfrm rot="10800000" flipH="1">
            <a:off x="-8739" y="1472249"/>
            <a:ext cx="9157123" cy="16820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5" name="Google Shape;165;p35"/>
          <p:cNvPicPr preferRelativeResize="0"/>
          <p:nvPr/>
        </p:nvPicPr>
        <p:blipFill rotWithShape="1">
          <a:blip r:embed="rId2">
            <a:alphaModFix/>
          </a:blip>
          <a:srcRect l="16077"/>
          <a:stretch/>
        </p:blipFill>
        <p:spPr>
          <a:xfrm>
            <a:off x="-20782" y="34589"/>
            <a:ext cx="3686187" cy="13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5"/>
          <p:cNvPicPr preferRelativeResize="0"/>
          <p:nvPr/>
        </p:nvPicPr>
        <p:blipFill rotWithShape="1">
          <a:blip r:embed="rId2">
            <a:alphaModFix/>
          </a:blip>
          <a:srcRect t="23684"/>
          <a:stretch/>
        </p:blipFill>
        <p:spPr>
          <a:xfrm>
            <a:off x="3457588" y="0"/>
            <a:ext cx="4392332" cy="105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5"/>
          <p:cNvPicPr preferRelativeResize="0"/>
          <p:nvPr/>
        </p:nvPicPr>
        <p:blipFill rotWithShape="1">
          <a:blip r:embed="rId2">
            <a:alphaModFix/>
          </a:blip>
          <a:srcRect r="52294" b="21579"/>
          <a:stretch/>
        </p:blipFill>
        <p:spPr>
          <a:xfrm>
            <a:off x="7048605" y="365558"/>
            <a:ext cx="2095395" cy="108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/>
          <p:nvPr/>
        </p:nvSpPr>
        <p:spPr>
          <a:xfrm>
            <a:off x="-8739" y="3718510"/>
            <a:ext cx="9157123" cy="1494463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626472" y="216376"/>
            <a:ext cx="7886700" cy="9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626472" y="1314367"/>
            <a:ext cx="7886700" cy="221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2" name="Google Shape;172;p36"/>
          <p:cNvCxnSpPr/>
          <p:nvPr/>
        </p:nvCxnSpPr>
        <p:spPr>
          <a:xfrm rot="10800000" flipH="1">
            <a:off x="-8739" y="3716684"/>
            <a:ext cx="9157123" cy="16820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6"/>
          <p:cNvPicPr preferRelativeResize="0"/>
          <p:nvPr/>
        </p:nvPicPr>
        <p:blipFill rotWithShape="1">
          <a:blip r:embed="rId2">
            <a:alphaModFix/>
          </a:blip>
          <a:srcRect l="16077"/>
          <a:stretch/>
        </p:blipFill>
        <p:spPr>
          <a:xfrm>
            <a:off x="-20782" y="3775315"/>
            <a:ext cx="3686187" cy="13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6"/>
          <p:cNvPicPr preferRelativeResize="0"/>
          <p:nvPr/>
        </p:nvPicPr>
        <p:blipFill rotWithShape="1">
          <a:blip r:embed="rId2">
            <a:alphaModFix/>
          </a:blip>
          <a:srcRect t="23684"/>
          <a:stretch/>
        </p:blipFill>
        <p:spPr>
          <a:xfrm>
            <a:off x="3457588" y="3740725"/>
            <a:ext cx="4392332" cy="105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6"/>
          <p:cNvPicPr preferRelativeResize="0"/>
          <p:nvPr/>
        </p:nvPicPr>
        <p:blipFill rotWithShape="1">
          <a:blip r:embed="rId2">
            <a:alphaModFix/>
          </a:blip>
          <a:srcRect r="52294" b="21579"/>
          <a:stretch/>
        </p:blipFill>
        <p:spPr>
          <a:xfrm>
            <a:off x="7048605" y="4106284"/>
            <a:ext cx="2095395" cy="108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388553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6388553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Google Shape;17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226" y="4285334"/>
            <a:ext cx="772491" cy="7779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2F2F2">
                <a:alpha val="40000"/>
              </a:srgbClr>
            </a:outerShdw>
          </a:effectLst>
        </p:spPr>
      </p:pic>
      <p:sp>
        <p:nvSpPr>
          <p:cNvPr id="180" name="Google Shape;180;p37"/>
          <p:cNvSpPr/>
          <p:nvPr/>
        </p:nvSpPr>
        <p:spPr>
          <a:xfrm>
            <a:off x="7436462" y="0"/>
            <a:ext cx="1714447" cy="5143500"/>
          </a:xfrm>
          <a:prstGeom prst="rect">
            <a:avLst/>
          </a:prstGeom>
          <a:solidFill>
            <a:srgbClr val="02466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7"/>
          <p:cNvPicPr preferRelativeResize="0"/>
          <p:nvPr/>
        </p:nvPicPr>
        <p:blipFill rotWithShape="1">
          <a:blip r:embed="rId3">
            <a:alphaModFix/>
          </a:blip>
          <a:srcRect r="3096"/>
          <a:stretch/>
        </p:blipFill>
        <p:spPr>
          <a:xfrm>
            <a:off x="7436462" y="0"/>
            <a:ext cx="1732031" cy="277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7"/>
          <p:cNvPicPr preferRelativeResize="0"/>
          <p:nvPr/>
        </p:nvPicPr>
        <p:blipFill rotWithShape="1">
          <a:blip r:embed="rId3">
            <a:alphaModFix/>
          </a:blip>
          <a:srcRect r="4079" b="3481"/>
          <a:stretch/>
        </p:blipFill>
        <p:spPr>
          <a:xfrm>
            <a:off x="7427961" y="2465409"/>
            <a:ext cx="1714500" cy="2681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37"/>
          <p:cNvCxnSpPr/>
          <p:nvPr/>
        </p:nvCxnSpPr>
        <p:spPr>
          <a:xfrm rot="10800000">
            <a:off x="7418372" y="-8791"/>
            <a:ext cx="0" cy="5152291"/>
          </a:xfrm>
          <a:prstGeom prst="straightConnector1">
            <a:avLst/>
          </a:prstGeom>
          <a:noFill/>
          <a:ln w="76200" cap="flat" cmpd="sng">
            <a:solidFill>
              <a:srgbClr val="7DA4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32171" y="0"/>
            <a:ext cx="3308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785442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8"/>
          <p:cNvSpPr>
            <a:spLocks noGrp="1"/>
          </p:cNvSpPr>
          <p:nvPr>
            <p:ph type="pic" idx="2"/>
          </p:nvPr>
        </p:nvSpPr>
        <p:spPr>
          <a:xfrm>
            <a:off x="629841" y="1543050"/>
            <a:ext cx="7854428" cy="2856309"/>
          </a:xfrm>
          <a:prstGeom prst="rect">
            <a:avLst/>
          </a:prstGeom>
          <a:noFill/>
          <a:ln>
            <a:noFill/>
          </a:ln>
        </p:spPr>
      </p:sp>
      <p:pic>
        <p:nvPicPr>
          <p:cNvPr id="188" name="Google Shape;18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91" y="4157219"/>
            <a:ext cx="772491" cy="7779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2F2F2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66" y="0"/>
            <a:ext cx="3308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9"/>
          <p:cNvSpPr txBox="1">
            <a:spLocks noGrp="1"/>
          </p:cNvSpPr>
          <p:nvPr>
            <p:ph type="title"/>
          </p:nvPr>
        </p:nvSpPr>
        <p:spPr>
          <a:xfrm>
            <a:off x="2558560" y="273844"/>
            <a:ext cx="595678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39"/>
          <p:cNvSpPr txBox="1">
            <a:spLocks noGrp="1"/>
          </p:cNvSpPr>
          <p:nvPr>
            <p:ph type="body" idx="1"/>
          </p:nvPr>
        </p:nvSpPr>
        <p:spPr>
          <a:xfrm>
            <a:off x="3534508" y="1268015"/>
            <a:ext cx="4980842" cy="344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3" name="Google Shape;19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1292" y="4178001"/>
            <a:ext cx="772491" cy="7779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2F2F2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0"/>
          <p:cNvPicPr preferRelativeResize="0"/>
          <p:nvPr/>
        </p:nvPicPr>
        <p:blipFill rotWithShape="1">
          <a:blip r:embed="rId2">
            <a:alphaModFix/>
          </a:blip>
          <a:srcRect l="50547" t="12535"/>
          <a:stretch/>
        </p:blipFill>
        <p:spPr>
          <a:xfrm>
            <a:off x="0" y="-20782"/>
            <a:ext cx="1878445" cy="516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0"/>
          <p:cNvPicPr preferRelativeResize="0"/>
          <p:nvPr/>
        </p:nvPicPr>
        <p:blipFill rotWithShape="1">
          <a:blip r:embed="rId3">
            <a:alphaModFix/>
          </a:blip>
          <a:srcRect l="16653" b="26715"/>
          <a:stretch/>
        </p:blipFill>
        <p:spPr>
          <a:xfrm rot="-5400000">
            <a:off x="7437383" y="3426491"/>
            <a:ext cx="1459745" cy="199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328" y="4240346"/>
            <a:ext cx="772491" cy="7779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2F2F2">
                <a:alpha val="40000"/>
              </a:srgbClr>
            </a:outerShdw>
          </a:effectLst>
        </p:spPr>
      </p:pic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1661746" y="273844"/>
            <a:ext cx="685360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2265443" y="1268016"/>
            <a:ext cx="5115700" cy="344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rgbClr val="02466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>
            <a:spLocks noGrp="1"/>
          </p:cNvSpPr>
          <p:nvPr>
            <p:ph type="title"/>
          </p:nvPr>
        </p:nvSpPr>
        <p:spPr>
          <a:xfrm>
            <a:off x="3147332" y="273844"/>
            <a:ext cx="536920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1"/>
          </p:nvPr>
        </p:nvSpPr>
        <p:spPr>
          <a:xfrm>
            <a:off x="3147332" y="1260872"/>
            <a:ext cx="5369209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body" idx="2"/>
          </p:nvPr>
        </p:nvSpPr>
        <p:spPr>
          <a:xfrm>
            <a:off x="3147332" y="1878806"/>
            <a:ext cx="5369209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4" name="Google Shape;204;p41"/>
          <p:cNvPicPr preferRelativeResize="0"/>
          <p:nvPr/>
        </p:nvPicPr>
        <p:blipFill rotWithShape="1">
          <a:blip r:embed="rId2">
            <a:alphaModFix/>
          </a:blip>
          <a:srcRect l="8508"/>
          <a:stretch/>
        </p:blipFill>
        <p:spPr>
          <a:xfrm>
            <a:off x="0" y="0"/>
            <a:ext cx="30274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solidFill>
          <a:srgbClr val="02466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492162" y="342900"/>
            <a:ext cx="513946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body" idx="1"/>
          </p:nvPr>
        </p:nvSpPr>
        <p:spPr>
          <a:xfrm>
            <a:off x="492162" y="1726602"/>
            <a:ext cx="5139467" cy="2669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8" name="Google Shape;20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35043" y="0"/>
            <a:ext cx="33089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EmpTynWjBA1UZ92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ums.mc@maine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s@maine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maine.edu/student-success/micro-credential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ecd/sites/maine.gov.decd/files/inline-files/DECD_120919_sm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aine.gov/future/sites/maine.gov.future/files/inline-files/Maine%20ERC%20Report_FINAL_1124202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ecd/sites/maine.gov.decd/files/inline-files/DECD_120919_sm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aine.gov/future/sites/maine.gov.future/files/inline-files/Maine%20ERC%20Report_FINAL_11242020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title"/>
          </p:nvPr>
        </p:nvSpPr>
        <p:spPr>
          <a:xfrm>
            <a:off x="2950725" y="441863"/>
            <a:ext cx="5958450" cy="125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Calibri"/>
              <a:buNone/>
            </a:pPr>
            <a:r>
              <a:rPr lang="en" b="1" dirty="0"/>
              <a:t>UMS Micro-Credential Development Mini-Grants</a:t>
            </a:r>
            <a:endParaRPr b="1" dirty="0"/>
          </a:p>
        </p:txBody>
      </p:sp>
      <p:sp>
        <p:nvSpPr>
          <p:cNvPr id="215" name="Google Shape;215;p43"/>
          <p:cNvSpPr txBox="1"/>
          <p:nvPr/>
        </p:nvSpPr>
        <p:spPr>
          <a:xfrm>
            <a:off x="1507950" y="1829231"/>
            <a:ext cx="6128100" cy="113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Claire Sullivan, Ph.D.</a:t>
            </a:r>
            <a:r>
              <a:rPr lang="en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Vice Chancellor for Innovation in Digital Badges and Micro-Credentials, University of Maine System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"/>
          <p:cNvSpPr txBox="1">
            <a:spLocks noGrp="1"/>
          </p:cNvSpPr>
          <p:nvPr>
            <p:ph type="title"/>
          </p:nvPr>
        </p:nvSpPr>
        <p:spPr>
          <a:xfrm>
            <a:off x="2024075" y="104475"/>
            <a:ext cx="6652800" cy="785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Financial Accounts - (selected teams)</a:t>
            </a:r>
            <a:r>
              <a:rPr lang="en"/>
              <a:t>: </a:t>
            </a:r>
            <a:endParaRPr/>
          </a:p>
        </p:txBody>
      </p:sp>
      <p:sp>
        <p:nvSpPr>
          <p:cNvPr id="280" name="Google Shape;280;p52"/>
          <p:cNvSpPr txBox="1">
            <a:spLocks noGrp="1"/>
          </p:cNvSpPr>
          <p:nvPr>
            <p:ph type="body" idx="1"/>
          </p:nvPr>
        </p:nvSpPr>
        <p:spPr>
          <a:xfrm>
            <a:off x="2024075" y="666750"/>
            <a:ext cx="6917400" cy="41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The primary contact will identify a person to set up the account.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Funds must be used by </a:t>
            </a:r>
            <a:r>
              <a:rPr lang="en" sz="2500" b="1">
                <a:latin typeface="Arial"/>
                <a:ea typeface="Arial"/>
                <a:cs typeface="Arial"/>
                <a:sym typeface="Arial"/>
              </a:rPr>
              <a:t>June 14, 2024</a:t>
            </a:r>
            <a:r>
              <a:rPr lang="en" sz="2500">
                <a:latin typeface="Arial"/>
                <a:ea typeface="Arial"/>
                <a:cs typeface="Arial"/>
                <a:sym typeface="Arial"/>
              </a:rPr>
              <a:t>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Changes to the budget must be approved.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No-cost Extensions/Carryovers require a formal process &amp; rationale; approval is handled on a case-by-case basis.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Any unused funds will be returned.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>
            <a:spLocks noGrp="1"/>
          </p:cNvSpPr>
          <p:nvPr>
            <p:ph type="title"/>
          </p:nvPr>
        </p:nvSpPr>
        <p:spPr>
          <a:xfrm>
            <a:off x="1934681" y="96666"/>
            <a:ext cx="6197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Selection Criteria:</a:t>
            </a:r>
            <a:br>
              <a:rPr lang="en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3"/>
          <p:cNvSpPr txBox="1">
            <a:spLocks noGrp="1"/>
          </p:cNvSpPr>
          <p:nvPr>
            <p:ph type="body" idx="1"/>
          </p:nvPr>
        </p:nvSpPr>
        <p:spPr>
          <a:xfrm>
            <a:off x="1934675" y="882375"/>
            <a:ext cx="7066500" cy="4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648"/>
              <a:buFont typeface="Arial"/>
              <a:buNone/>
            </a:pPr>
            <a:r>
              <a:rPr lang="en" sz="1908">
                <a:latin typeface="Arial"/>
                <a:ea typeface="Arial"/>
                <a:cs typeface="Arial"/>
                <a:sym typeface="Arial"/>
              </a:rPr>
              <a:t> </a:t>
            </a:r>
            <a:endParaRPr sz="1908">
              <a:latin typeface="Arial"/>
              <a:ea typeface="Arial"/>
              <a:cs typeface="Arial"/>
              <a:sym typeface="Arial"/>
            </a:endParaRPr>
          </a:p>
          <a:p>
            <a:pPr marL="457200" lvl="0" indent="-35370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7880">
                <a:latin typeface="Arial"/>
                <a:ea typeface="Arial"/>
                <a:cs typeface="Arial"/>
                <a:sym typeface="Arial"/>
              </a:rPr>
              <a:t>Priority area; workforce development, benefits to earners.</a:t>
            </a: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-35370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7880">
                <a:latin typeface="Arial"/>
                <a:ea typeface="Arial"/>
                <a:cs typeface="Arial"/>
                <a:sym typeface="Arial"/>
              </a:rPr>
              <a:t>Target audience and recruitment strategy.</a:t>
            </a: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-35370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7880">
                <a:latin typeface="Arial"/>
                <a:ea typeface="Arial"/>
                <a:cs typeface="Arial"/>
                <a:sym typeface="Arial"/>
              </a:rPr>
              <a:t>Competency-based approach. </a:t>
            </a: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-35370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7880">
                <a:latin typeface="Arial"/>
                <a:ea typeface="Arial"/>
                <a:cs typeface="Arial"/>
                <a:sym typeface="Arial"/>
              </a:rPr>
              <a:t>Budget and rationale </a:t>
            </a: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-35370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7880">
                <a:latin typeface="Arial"/>
                <a:ea typeface="Arial"/>
                <a:cs typeface="Arial"/>
                <a:sym typeface="Arial"/>
              </a:rPr>
              <a:t>Development team</a:t>
            </a: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-35370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7880">
                <a:latin typeface="Arial"/>
                <a:ea typeface="Arial"/>
                <a:cs typeface="Arial"/>
                <a:sym typeface="Arial"/>
              </a:rPr>
              <a:t>Application meets all requirements.</a:t>
            </a: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457200" lvl="0" indent="-35370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7880">
                <a:latin typeface="Arial"/>
                <a:ea typeface="Arial"/>
                <a:cs typeface="Arial"/>
                <a:sym typeface="Arial"/>
              </a:rPr>
              <a:t>Overall need for the micro-credential without duplication</a:t>
            </a:r>
            <a:endParaRPr sz="788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4"/>
          <p:cNvSpPr txBox="1">
            <a:spLocks noGrp="1"/>
          </p:cNvSpPr>
          <p:nvPr>
            <p:ph type="title"/>
          </p:nvPr>
        </p:nvSpPr>
        <p:spPr>
          <a:xfrm>
            <a:off x="1942456" y="81116"/>
            <a:ext cx="6197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Apply:</a:t>
            </a:r>
            <a:br>
              <a:rPr lang="en" sz="3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54"/>
          <p:cNvSpPr txBox="1">
            <a:spLocks noGrp="1"/>
          </p:cNvSpPr>
          <p:nvPr>
            <p:ph type="body" idx="1"/>
          </p:nvPr>
        </p:nvSpPr>
        <p:spPr>
          <a:xfrm>
            <a:off x="2007704" y="1085295"/>
            <a:ext cx="6669127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Submit your completed proposal via our</a:t>
            </a:r>
            <a:r>
              <a:rPr lang="en" sz="270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" sz="2700" b="1"/>
              <a:t>Google Form </a:t>
            </a:r>
            <a:r>
              <a:rPr lang="en" sz="2700" b="1">
                <a:latin typeface="Calibri"/>
                <a:ea typeface="Calibri"/>
                <a:cs typeface="Calibri"/>
                <a:sym typeface="Calibri"/>
              </a:rPr>
              <a:t>on or before 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3500" b="1"/>
              <a:t> p.m.</a:t>
            </a:r>
            <a:r>
              <a:rPr lang="en" sz="3500" b="1">
                <a:latin typeface="Calibri"/>
                <a:ea typeface="Calibri"/>
                <a:cs typeface="Calibri"/>
                <a:sym typeface="Calibri"/>
              </a:rPr>
              <a:t>, October </a:t>
            </a:r>
            <a:r>
              <a:rPr lang="en" sz="3500" b="1"/>
              <a:t>30</a:t>
            </a:r>
            <a:r>
              <a:rPr lang="en" sz="3500" b="1"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n" sz="3500" b="1"/>
              <a:t>3</a:t>
            </a:r>
            <a:r>
              <a:rPr lang="en" sz="3500" b="1"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" sz="2700"/>
              <a:t>C</a:t>
            </a: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ontact </a:t>
            </a:r>
            <a:r>
              <a:rPr lang="en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ums.mc@maine.edu</a:t>
            </a: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 with any questions you have.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5"/>
          <p:cNvSpPr txBox="1">
            <a:spLocks noGrp="1"/>
          </p:cNvSpPr>
          <p:nvPr>
            <p:ph type="body" idx="1"/>
          </p:nvPr>
        </p:nvSpPr>
        <p:spPr>
          <a:xfrm>
            <a:off x="120950" y="1162500"/>
            <a:ext cx="8833800" cy="18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" sz="2400" dirty="0"/>
              <a:t>Claire Sullivan, PhD -  </a:t>
            </a:r>
            <a:r>
              <a:rPr lang="en" sz="2400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ums.mc@maine.edu</a:t>
            </a:r>
            <a:r>
              <a:rPr lang="en" sz="2400" dirty="0">
                <a:solidFill>
                  <a:schemeClr val="accent4"/>
                </a:solidFill>
              </a:rPr>
              <a:t> </a:t>
            </a:r>
            <a:endParaRPr sz="24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" sz="2400" dirty="0"/>
              <a:t>UMS </a:t>
            </a:r>
            <a:r>
              <a:rPr lang="en" sz="2400" dirty="0" err="1"/>
              <a:t>Badgr</a:t>
            </a:r>
            <a:r>
              <a:rPr lang="en" sz="2400" dirty="0"/>
              <a:t> Pro Public Page - </a:t>
            </a:r>
            <a:r>
              <a:rPr lang="en" sz="2400" u="sng" dirty="0" err="1">
                <a:solidFill>
                  <a:schemeClr val="accent4"/>
                </a:solidFill>
              </a:rPr>
              <a:t>ums.badgr.com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D966"/>
              </a:buClr>
              <a:buSzPts val="2700"/>
              <a:buFont typeface="Arial"/>
              <a:buNone/>
            </a:pPr>
            <a:r>
              <a:rPr lang="en" sz="2400" dirty="0"/>
              <a:t>UMS Micro-Credential website - </a:t>
            </a:r>
            <a:r>
              <a:rPr lang="en" sz="2400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https://www.maine.edu/student-success/micro-credentials/</a:t>
            </a:r>
            <a:endParaRPr sz="24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D966"/>
              </a:buClr>
              <a:buSzPts val="2700"/>
              <a:buNone/>
            </a:pPr>
            <a:endParaRPr sz="27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D966"/>
              </a:buClr>
              <a:buSzPts val="2700"/>
              <a:buNone/>
            </a:pPr>
            <a:endParaRPr dirty="0"/>
          </a:p>
        </p:txBody>
      </p:sp>
      <p:sp>
        <p:nvSpPr>
          <p:cNvPr id="298" name="Google Shape;298;p55"/>
          <p:cNvSpPr txBox="1">
            <a:spLocks noGrp="1"/>
          </p:cNvSpPr>
          <p:nvPr>
            <p:ph type="title" idx="4294967295"/>
          </p:nvPr>
        </p:nvSpPr>
        <p:spPr>
          <a:xfrm>
            <a:off x="208375" y="131600"/>
            <a:ext cx="8740800" cy="75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1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>
            <a:spLocks noGrp="1"/>
          </p:cNvSpPr>
          <p:nvPr>
            <p:ph type="title"/>
          </p:nvPr>
        </p:nvSpPr>
        <p:spPr>
          <a:xfrm>
            <a:off x="1950225" y="104475"/>
            <a:ext cx="6197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Mini-Grant Proposals </a:t>
            </a:r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body" idx="1"/>
          </p:nvPr>
        </p:nvSpPr>
        <p:spPr>
          <a:xfrm>
            <a:off x="1950225" y="666750"/>
            <a:ext cx="7110300" cy="4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/>
              <a:t>Due: 5 p.m., Monday, October 30, 2023</a:t>
            </a:r>
            <a:endParaRPr sz="3300" b="1"/>
          </a:p>
          <a:p>
            <a:pPr marL="342900" marR="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Up to $10,000 awarded.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Complete the Proposal Form with a Budget and Budget Rationale.</a:t>
            </a:r>
            <a:endParaRPr sz="2500"/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lang="en" sz="2500"/>
              <a:t>Development team </a:t>
            </a:r>
            <a:endParaRPr sz="2500"/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" sz="2500" b="1">
                <a:solidFill>
                  <a:srgbClr val="000000"/>
                </a:solidFill>
              </a:rPr>
              <a:t>No late submissions will be accepted.</a:t>
            </a:r>
            <a:endParaRPr sz="2500" b="1">
              <a:solidFill>
                <a:srgbClr val="000000"/>
              </a:solidFill>
            </a:endParaRPr>
          </a:p>
          <a:p>
            <a:pPr marL="342900" lvl="0" indent="-32385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" sz="2000" b="1"/>
              <a:t>SUGGESTION:</a:t>
            </a:r>
            <a:r>
              <a:rPr lang="en" sz="2000"/>
              <a:t> Email us your topic area before you submit. There may be others working on similar topics. </a:t>
            </a:r>
            <a:endParaRPr sz="25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5"/>
          <p:cNvSpPr txBox="1">
            <a:spLocks noGrp="1"/>
          </p:cNvSpPr>
          <p:nvPr>
            <p:ph type="title"/>
          </p:nvPr>
        </p:nvSpPr>
        <p:spPr>
          <a:xfrm>
            <a:off x="1944051" y="143391"/>
            <a:ext cx="68481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 b="1">
                <a:latin typeface="Calibri"/>
                <a:ea typeface="Calibri"/>
                <a:cs typeface="Calibri"/>
                <a:sym typeface="Calibri"/>
              </a:rPr>
              <a:t>All Mini-Grant Micro-Credentials: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5"/>
          <p:cNvSpPr txBox="1">
            <a:spLocks noGrp="1"/>
          </p:cNvSpPr>
          <p:nvPr>
            <p:ph type="body" idx="1"/>
          </p:nvPr>
        </p:nvSpPr>
        <p:spPr>
          <a:xfrm>
            <a:off x="2207331" y="890170"/>
            <a:ext cx="619740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32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366"/>
              <a:buNone/>
            </a:pPr>
            <a:endParaRPr sz="496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Follow the same </a:t>
            </a:r>
            <a:r>
              <a:rPr lang="en" sz="9600" b="1">
                <a:latin typeface="Calibri"/>
                <a:ea typeface="Calibri"/>
                <a:cs typeface="Calibri"/>
                <a:sym typeface="Calibri"/>
              </a:rPr>
              <a:t>three leveled framework</a:t>
            </a: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9600"/>
          </a:p>
          <a:p>
            <a:pPr marL="6858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200"/>
              <a:t>Level 1: F</a:t>
            </a:r>
            <a:r>
              <a:rPr lang="en" sz="7200">
                <a:latin typeface="Calibri"/>
                <a:ea typeface="Calibri"/>
                <a:cs typeface="Calibri"/>
                <a:sym typeface="Calibri"/>
              </a:rPr>
              <a:t>oundational knowledge</a:t>
            </a:r>
            <a:endParaRPr sz="7200"/>
          </a:p>
          <a:p>
            <a:pPr marL="6858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200"/>
              <a:t>Level 2: R</a:t>
            </a:r>
            <a:r>
              <a:rPr lang="en" sz="7200">
                <a:latin typeface="Calibri"/>
                <a:ea typeface="Calibri"/>
                <a:cs typeface="Calibri"/>
                <a:sym typeface="Calibri"/>
              </a:rPr>
              <a:t>igorous training</a:t>
            </a:r>
            <a:endParaRPr sz="7200"/>
          </a:p>
          <a:p>
            <a:pPr marL="6858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200"/>
              <a:t>Level 3: A</a:t>
            </a:r>
            <a:r>
              <a:rPr lang="en" sz="7200">
                <a:latin typeface="Calibri"/>
                <a:ea typeface="Calibri"/>
                <a:cs typeface="Calibri"/>
                <a:sym typeface="Calibri"/>
              </a:rPr>
              <a:t>pplication in a real-world setting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en" sz="9600" b="1">
                <a:latin typeface="Calibri"/>
                <a:ea typeface="Calibri"/>
                <a:cs typeface="Calibri"/>
                <a:sym typeface="Calibri"/>
              </a:rPr>
              <a:t>Workforce Development </a:t>
            </a: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Focused</a:t>
            </a:r>
            <a:endParaRPr sz="9600"/>
          </a:p>
          <a:p>
            <a:pPr marL="3429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en" sz="9600" b="1">
                <a:latin typeface="Calibri"/>
                <a:ea typeface="Calibri"/>
                <a:cs typeface="Calibri"/>
                <a:sym typeface="Calibri"/>
              </a:rPr>
              <a:t>Competency-based</a:t>
            </a:r>
            <a:r>
              <a:rPr lang="en" sz="9600"/>
              <a:t>:</a:t>
            </a: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 Assessm</a:t>
            </a:r>
            <a:r>
              <a:rPr lang="en" sz="9600"/>
              <a:t>ent</a:t>
            </a: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sz="9600"/>
              <a:t>A</a:t>
            </a:r>
            <a:r>
              <a:rPr lang="en" sz="9600">
                <a:latin typeface="Calibri"/>
                <a:ea typeface="Calibri"/>
                <a:cs typeface="Calibri"/>
                <a:sym typeface="Calibri"/>
              </a:rPr>
              <a:t>ligned to standards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9600"/>
          </a:p>
          <a:p>
            <a:pPr marL="381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9523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6"/>
          <p:cNvSpPr txBox="1">
            <a:spLocks noGrp="1"/>
          </p:cNvSpPr>
          <p:nvPr>
            <p:ph type="title"/>
          </p:nvPr>
        </p:nvSpPr>
        <p:spPr>
          <a:xfrm>
            <a:off x="1950256" y="96691"/>
            <a:ext cx="6197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Priority Topic Areas:</a:t>
            </a:r>
            <a:br>
              <a:rPr lang="en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6"/>
          <p:cNvSpPr txBox="1">
            <a:spLocks noGrp="1"/>
          </p:cNvSpPr>
          <p:nvPr>
            <p:ph type="body" idx="1"/>
          </p:nvPr>
        </p:nvSpPr>
        <p:spPr>
          <a:xfrm>
            <a:off x="1833575" y="583400"/>
            <a:ext cx="7191300" cy="44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 u="none" strike="noStrike">
                <a:latin typeface="Calibri"/>
                <a:ea typeface="Calibri"/>
                <a:cs typeface="Calibri"/>
                <a:sym typeface="Calibri"/>
              </a:rPr>
              <a:t>Renewable/Clean Energy/Climate Change, Environmental Sustainability</a:t>
            </a:r>
            <a:endParaRPr sz="2300"/>
          </a:p>
          <a:p>
            <a:pPr marL="342900" marR="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 u="none" strike="noStrike">
                <a:latin typeface="Calibri"/>
                <a:ea typeface="Calibri"/>
                <a:cs typeface="Calibri"/>
                <a:sym typeface="Calibri"/>
              </a:rPr>
              <a:t>Business/E-Commerce/Creative Economy </a:t>
            </a:r>
            <a:endParaRPr sz="2300"/>
          </a:p>
          <a:p>
            <a:pPr marL="342900" marR="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 u="none" strike="noStrike">
                <a:latin typeface="Calibri"/>
                <a:ea typeface="Calibri"/>
                <a:cs typeface="Calibri"/>
                <a:sym typeface="Calibri"/>
              </a:rPr>
              <a:t>Diversity, Equity, and Inclusion in Businesses </a:t>
            </a:r>
            <a:endParaRPr sz="2300"/>
          </a:p>
          <a:p>
            <a:pPr marL="342900" marR="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 u="none" strike="noStrike">
                <a:latin typeface="Calibri"/>
                <a:ea typeface="Calibri"/>
                <a:cs typeface="Calibri"/>
                <a:sym typeface="Calibri"/>
              </a:rPr>
              <a:t>Teacher Education, Professional Development </a:t>
            </a:r>
            <a:endParaRPr sz="2300"/>
          </a:p>
          <a:p>
            <a:pPr marL="342900" marR="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 u="none" strike="noStrike">
                <a:latin typeface="Calibri"/>
                <a:ea typeface="Calibri"/>
                <a:cs typeface="Calibri"/>
                <a:sym typeface="Calibri"/>
              </a:rPr>
              <a:t>Entrepreneurship </a:t>
            </a:r>
            <a:endParaRPr sz="2300"/>
          </a:p>
          <a:p>
            <a:pPr marL="342900" marR="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/>
              <a:t>I</a:t>
            </a:r>
            <a:r>
              <a:rPr lang="en" sz="2300" u="none" strike="noStrike">
                <a:latin typeface="Calibri"/>
                <a:ea typeface="Calibri"/>
                <a:cs typeface="Calibri"/>
                <a:sym typeface="Calibri"/>
              </a:rPr>
              <a:t>nnovation in key industry sectors (e.g., Health Care, Aquaculture (beyond the one developed), Agriculture, Forestry, Manufacturing, Marine Sciences, Biological and Life Sciences, etc.); Health care</a:t>
            </a:r>
            <a:endParaRPr sz="2300"/>
          </a:p>
          <a:p>
            <a:pPr marL="342900" marR="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 b="1" u="none" strike="noStrike">
                <a:latin typeface="Calibri"/>
                <a:ea typeface="Calibri"/>
                <a:cs typeface="Calibri"/>
                <a:sym typeface="Calibri"/>
              </a:rPr>
              <a:t>Other topic areas</a:t>
            </a:r>
            <a:r>
              <a:rPr lang="en" sz="2300" u="none" strike="noStrike">
                <a:latin typeface="Calibri"/>
                <a:ea typeface="Calibri"/>
                <a:cs typeface="Calibri"/>
                <a:sym typeface="Calibri"/>
              </a:rPr>
              <a:t> considered with a strong workforce development justification and appropriate Maine labor market data.</a:t>
            </a:r>
            <a:endParaRPr sz="23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Maine Economic Development Strategy: A Focus on Talent and Innovation, 2020-2029</a:t>
            </a:r>
            <a:r>
              <a:rPr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endParaRPr sz="1200" u="sng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Governor’s Economic Recovery Committee Recommendations to Sustain and Grow Maine’s Economy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>
            <a:spLocks noGrp="1"/>
          </p:cNvSpPr>
          <p:nvPr>
            <p:ph type="title"/>
          </p:nvPr>
        </p:nvSpPr>
        <p:spPr>
          <a:xfrm>
            <a:off x="1951750" y="135600"/>
            <a:ext cx="67695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Workforce Development R</a:t>
            </a:r>
            <a:r>
              <a:rPr lang="en" sz="2700" b="1">
                <a:solidFill>
                  <a:srgbClr val="000000"/>
                </a:solidFill>
              </a:rPr>
              <a:t>ationale</a:t>
            </a:r>
            <a:r>
              <a:rPr lang="en" sz="2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Employer/Industry Needs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7"/>
          <p:cNvSpPr txBox="1">
            <a:spLocks noGrp="1"/>
          </p:cNvSpPr>
          <p:nvPr>
            <p:ph type="body" idx="1"/>
          </p:nvPr>
        </p:nvSpPr>
        <p:spPr>
          <a:xfrm>
            <a:off x="1996300" y="1059650"/>
            <a:ext cx="66804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40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2857"/>
              <a:buNone/>
            </a:pPr>
            <a:r>
              <a:rPr lang="en" sz="4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 to the State reports and plans: </a:t>
            </a:r>
            <a:endParaRPr sz="49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387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490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 Maine Economic Development Strategy: A Focus on Talent and Innovation, 2020-2029</a:t>
            </a:r>
            <a:r>
              <a:rPr lang="en" sz="4900" u="none" strike="noStrike">
                <a:latin typeface="Calibri"/>
                <a:ea typeface="Calibri"/>
                <a:cs typeface="Calibri"/>
                <a:sym typeface="Calibri"/>
              </a:rPr>
              <a:t> (Economic Development Strategy – External Link)</a:t>
            </a:r>
            <a:endParaRPr sz="4900"/>
          </a:p>
          <a:p>
            <a:pPr marL="254000" marR="0" lvl="0" indent="-2387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490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Governor’s Economic Recovery Committee Recommendations to Sustain and Grow Maine’s Economy</a:t>
            </a:r>
            <a:r>
              <a:rPr lang="en" sz="4900" u="none" strike="noStrike">
                <a:latin typeface="Calibri"/>
                <a:ea typeface="Calibri"/>
                <a:cs typeface="Calibri"/>
                <a:sym typeface="Calibri"/>
              </a:rPr>
              <a:t> (Recovery Plan – External Link)</a:t>
            </a:r>
            <a:endParaRPr sz="49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900"/>
          </a:p>
          <a:p>
            <a:pPr marL="457200" marR="0" lvl="0" indent="-35306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lang="en" sz="4900" u="none" strike="noStrike">
                <a:latin typeface="Calibri"/>
                <a:ea typeface="Calibri"/>
                <a:cs typeface="Calibri"/>
                <a:sym typeface="Calibri"/>
              </a:rPr>
              <a:t>Add your own labor market facts and statistics. </a:t>
            </a:r>
            <a:endParaRPr sz="4900"/>
          </a:p>
          <a:p>
            <a:pPr marL="457200" lvl="0" indent="-353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lang="en" sz="4900" b="1">
                <a:latin typeface="Calibri"/>
                <a:ea typeface="Calibri"/>
                <a:cs typeface="Calibri"/>
                <a:sym typeface="Calibri"/>
              </a:rPr>
              <a:t>Take a look at the other </a:t>
            </a:r>
            <a:r>
              <a:rPr lang="en" sz="4900">
                <a:latin typeface="Calibri"/>
                <a:ea typeface="Calibri"/>
                <a:cs typeface="Calibri"/>
                <a:sym typeface="Calibri"/>
              </a:rPr>
              <a:t>M-Cs already developed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3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4900"/>
              <a:t>We encourage you to discuss your idea with employers/industry members &amp; submit a letter of support </a:t>
            </a:r>
            <a:endParaRPr sz="4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>
            <a:spLocks noGrp="1"/>
          </p:cNvSpPr>
          <p:nvPr>
            <p:ph type="title"/>
          </p:nvPr>
        </p:nvSpPr>
        <p:spPr>
          <a:xfrm>
            <a:off x="1950231" y="120016"/>
            <a:ext cx="65652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 b="1">
                <a:latin typeface="Calibri"/>
                <a:ea typeface="Calibri"/>
                <a:cs typeface="Calibri"/>
                <a:sym typeface="Calibri"/>
              </a:rPr>
              <a:t>Development Team </a:t>
            </a:r>
            <a:r>
              <a:rPr lang="en" b="1"/>
              <a:t>&amp; </a:t>
            </a:r>
            <a:r>
              <a:rPr lang="en" sz="3300" b="1">
                <a:latin typeface="Calibri"/>
                <a:ea typeface="Calibri"/>
                <a:cs typeface="Calibri"/>
                <a:sym typeface="Calibri"/>
              </a:rPr>
              <a:t>Advisors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8"/>
          <p:cNvSpPr txBox="1">
            <a:spLocks noGrp="1"/>
          </p:cNvSpPr>
          <p:nvPr>
            <p:ph type="body" idx="1"/>
          </p:nvPr>
        </p:nvSpPr>
        <p:spPr>
          <a:xfrm>
            <a:off x="2066975" y="726275"/>
            <a:ext cx="6862800" cy="4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Development Team</a:t>
            </a:r>
            <a:r>
              <a:rPr lang="en" sz="2400"/>
              <a:t>: 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Must agree to complete training (Appendix A)</a:t>
            </a:r>
            <a:endParaRPr sz="2400" b="1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 b="1"/>
              <a:t>Primary Contact</a:t>
            </a:r>
            <a:r>
              <a:rPr lang="en" sz="2400"/>
              <a:t> identified (see RFP)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 b="1"/>
              <a:t>Collaborate</a:t>
            </a:r>
            <a:r>
              <a:rPr lang="en" sz="2400"/>
              <a:t> across the system or send us an email to discuss (unique;  serves multiple campuses)</a:t>
            </a:r>
            <a:endParaRPr sz="24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Advisors</a:t>
            </a:r>
            <a:r>
              <a:rPr lang="en" sz="2400"/>
              <a:t>: Optional - Not required to complete training (L1 is helpful)- Employers, students, state agencies, community organizations) </a:t>
            </a:r>
            <a:endParaRPr sz="1800"/>
          </a:p>
          <a:p>
            <a:pPr marL="266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>
            <a:spLocks noGrp="1"/>
          </p:cNvSpPr>
          <p:nvPr>
            <p:ph type="title"/>
          </p:nvPr>
        </p:nvSpPr>
        <p:spPr>
          <a:xfrm>
            <a:off x="1942456" y="112241"/>
            <a:ext cx="6197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Target Audience</a:t>
            </a:r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body" idx="1"/>
          </p:nvPr>
        </p:nvSpPr>
        <p:spPr>
          <a:xfrm>
            <a:off x="2096300" y="1077525"/>
            <a:ext cx="666000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381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700" b="1">
                <a:latin typeface="Calibri"/>
                <a:ea typeface="Calibri"/>
                <a:cs typeface="Calibri"/>
                <a:sym typeface="Calibri"/>
              </a:rPr>
              <a:t>Your team will select your target audience</a:t>
            </a:r>
            <a:r>
              <a:rPr lang="en" sz="2700"/>
              <a:t>.</a:t>
            </a:r>
            <a:endParaRPr/>
          </a:p>
          <a:p>
            <a:pPr marL="3429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Adults/community members</a:t>
            </a:r>
            <a:endParaRPr/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Youth (14 years or older)</a:t>
            </a:r>
            <a:endParaRPr/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UMS students/employees/alumni</a:t>
            </a:r>
            <a:endParaRPr/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Other targeted sub-populations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7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 b="1"/>
              <a:t>Consider ways to recruit learners/cohorts.</a:t>
            </a:r>
            <a:endParaRPr sz="2700" b="1"/>
          </a:p>
          <a:p>
            <a:pPr marL="457200" marR="0" lvl="0" indent="-400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Learner Interest: Who will be interested in completing your micro-credential? </a:t>
            </a:r>
            <a:endParaRPr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 title="Decorative Arrow"/>
          <p:cNvSpPr/>
          <p:nvPr/>
        </p:nvSpPr>
        <p:spPr>
          <a:xfrm>
            <a:off x="6924731" y="2839513"/>
            <a:ext cx="2190600" cy="409500"/>
          </a:xfrm>
          <a:prstGeom prst="homePlate">
            <a:avLst>
              <a:gd name="adj" fmla="val 50000"/>
            </a:avLst>
          </a:prstGeom>
          <a:solidFill>
            <a:srgbClr val="0346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Macro Badge</a:t>
            </a:r>
            <a:endParaRPr sz="16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8" name="Google Shape;268;p50" title="Micro-Badge UMS Micro-Credential Development Bad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481" y="1415925"/>
            <a:ext cx="1423589" cy="14235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0"/>
          <p:cNvSpPr txBox="1"/>
          <p:nvPr/>
        </p:nvSpPr>
        <p:spPr>
          <a:xfrm>
            <a:off x="5311950" y="3368850"/>
            <a:ext cx="1984275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Issuing &amp; Marketing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Communication Plan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Infographic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Campus/Organization Website Assignments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0" title="Decorative Arrow"/>
          <p:cNvSpPr/>
          <p:nvPr/>
        </p:nvSpPr>
        <p:spPr>
          <a:xfrm>
            <a:off x="5254756" y="2839388"/>
            <a:ext cx="2041425" cy="409500"/>
          </a:xfrm>
          <a:prstGeom prst="chevron">
            <a:avLst>
              <a:gd name="adj" fmla="val 50000"/>
            </a:avLst>
          </a:prstGeom>
          <a:solidFill>
            <a:srgbClr val="076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Level 3</a:t>
            </a:r>
            <a:endParaRPr sz="16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7" name="Google Shape;267;p50" title="Level 3 UMS Micro-Credential Development Bad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3682" y="1415925"/>
            <a:ext cx="1423594" cy="142359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0"/>
          <p:cNvSpPr txBox="1"/>
          <p:nvPr/>
        </p:nvSpPr>
        <p:spPr>
          <a:xfrm>
            <a:off x="3787950" y="3368850"/>
            <a:ext cx="1514025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Worksheets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Assignments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Meta-Data Template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0" title="Decorative Arrow"/>
          <p:cNvSpPr/>
          <p:nvPr/>
        </p:nvSpPr>
        <p:spPr>
          <a:xfrm>
            <a:off x="3594645" y="2839388"/>
            <a:ext cx="2041425" cy="409500"/>
          </a:xfrm>
          <a:prstGeom prst="chevron">
            <a:avLst>
              <a:gd name="adj" fmla="val 50000"/>
            </a:avLst>
          </a:prstGeom>
          <a:solidFill>
            <a:srgbClr val="5C7F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Level 2</a:t>
            </a:r>
            <a:endParaRPr sz="16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6" name="Google Shape;266;p50" title="Level 2 UMS Micro-Credential Development Bad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0372" y="1367966"/>
            <a:ext cx="1519519" cy="151951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0"/>
          <p:cNvSpPr txBox="1"/>
          <p:nvPr/>
        </p:nvSpPr>
        <p:spPr>
          <a:xfrm>
            <a:off x="2149650" y="3368850"/>
            <a:ext cx="1514025" cy="6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Quiz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0" title="Decorative Arrow"/>
          <p:cNvSpPr/>
          <p:nvPr/>
        </p:nvSpPr>
        <p:spPr>
          <a:xfrm>
            <a:off x="1776378" y="2839519"/>
            <a:ext cx="2190375" cy="409500"/>
          </a:xfrm>
          <a:prstGeom prst="homePlate">
            <a:avLst>
              <a:gd name="adj" fmla="val 50000"/>
            </a:avLst>
          </a:prstGeom>
          <a:solidFill>
            <a:srgbClr val="4271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Level 1</a:t>
            </a:r>
            <a:endParaRPr sz="16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50" title="Level 1 UMS Micro-Credential Development Bad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8819" y="1353834"/>
            <a:ext cx="1547779" cy="154777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0"/>
          <p:cNvSpPr txBox="1">
            <a:spLocks noGrp="1"/>
          </p:cNvSpPr>
          <p:nvPr>
            <p:ph type="title" idx="4294967295"/>
          </p:nvPr>
        </p:nvSpPr>
        <p:spPr>
          <a:xfrm>
            <a:off x="1948238" y="107275"/>
            <a:ext cx="7338900" cy="1023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UMS Micro-Credential Development Training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 txBox="1">
            <a:spLocks noGrp="1"/>
          </p:cNvSpPr>
          <p:nvPr>
            <p:ph type="title"/>
          </p:nvPr>
        </p:nvSpPr>
        <p:spPr>
          <a:xfrm>
            <a:off x="1950256" y="112241"/>
            <a:ext cx="6197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Requirements/Expectations:</a:t>
            </a:r>
            <a:br>
              <a:rPr lang="en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1"/>
          <p:cNvSpPr txBox="1">
            <a:spLocks noGrp="1"/>
          </p:cNvSpPr>
          <p:nvPr>
            <p:ph type="body" idx="1"/>
          </p:nvPr>
        </p:nvSpPr>
        <p:spPr>
          <a:xfrm>
            <a:off x="1950250" y="595325"/>
            <a:ext cx="6765000" cy="4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54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en" sz="3000" u="none" strike="noStrike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3000" b="1" u="none" strike="noStrike"/>
              <a:t>Level 1</a:t>
            </a:r>
            <a:r>
              <a:rPr lang="en" sz="3000" u="none" strike="noStrike">
                <a:latin typeface="Calibri"/>
                <a:ea typeface="Calibri"/>
                <a:cs typeface="Calibri"/>
                <a:sym typeface="Calibri"/>
              </a:rPr>
              <a:t> training must be completed by all Development Team members </a:t>
            </a:r>
            <a:r>
              <a:rPr lang="en" sz="3000" b="1" u="none" strike="noStrike"/>
              <a:t>before funding is released </a:t>
            </a:r>
            <a:r>
              <a:rPr lang="en" sz="3000" u="none" strike="noStrike">
                <a:latin typeface="Calibri"/>
                <a:ea typeface="Calibri"/>
                <a:cs typeface="Calibri"/>
                <a:sym typeface="Calibri"/>
              </a:rPr>
              <a:t>(1 hr.)</a:t>
            </a:r>
            <a:endParaRPr sz="3000"/>
          </a:p>
          <a:p>
            <a:pPr marL="254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en" sz="3000" u="none" strike="noStrike">
                <a:latin typeface="Calibri"/>
                <a:ea typeface="Calibri"/>
                <a:cs typeface="Calibri"/>
                <a:sym typeface="Calibri"/>
              </a:rPr>
              <a:t>Funded teams will be called upon to provide updates, feedback, and outcome data</a:t>
            </a:r>
            <a:r>
              <a:rPr lang="en" sz="3000"/>
              <a:t>.</a:t>
            </a:r>
            <a:endParaRPr/>
          </a:p>
          <a:p>
            <a:pPr marL="254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en" sz="3000" u="none" strike="noStrike">
                <a:latin typeface="Calibri"/>
                <a:ea typeface="Calibri"/>
                <a:cs typeface="Calibri"/>
                <a:sym typeface="Calibri"/>
              </a:rPr>
              <a:t>UMS Brightspace</a:t>
            </a:r>
            <a:r>
              <a:rPr lang="en" sz="3000"/>
              <a:t> when possible.</a:t>
            </a:r>
            <a:endParaRPr sz="3000"/>
          </a:p>
          <a:p>
            <a:pPr marL="2540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Implement by </a:t>
            </a:r>
            <a:r>
              <a:rPr lang="en" sz="3000" b="1"/>
              <a:t>Fall 2024</a:t>
            </a:r>
            <a:r>
              <a:rPr lang="en" sz="3000"/>
              <a:t>.</a:t>
            </a:r>
            <a:endParaRPr sz="3000"/>
          </a:p>
          <a:p>
            <a:pPr marL="342900" marR="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Macintosh PowerPoint</Application>
  <PresentationFormat>On-screen Show (16:9)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Roboto</vt:lpstr>
      <vt:lpstr>Calibri</vt:lpstr>
      <vt:lpstr>Simple Light</vt:lpstr>
      <vt:lpstr>Simple Light</vt:lpstr>
      <vt:lpstr>Office Theme</vt:lpstr>
      <vt:lpstr>UMS Micro-Credential Development Mini-Grants</vt:lpstr>
      <vt:lpstr>Mini-Grant Proposals </vt:lpstr>
      <vt:lpstr>All Mini-Grant Micro-Credentials:</vt:lpstr>
      <vt:lpstr>Priority Topic Areas: </vt:lpstr>
      <vt:lpstr>Workforce Development Rationale: Employer/Industry Needs</vt:lpstr>
      <vt:lpstr>Development Team &amp; Advisors</vt:lpstr>
      <vt:lpstr>Target Audience</vt:lpstr>
      <vt:lpstr>UMS Micro-Credential Development Training</vt:lpstr>
      <vt:lpstr>Other Requirements/Expectations: </vt:lpstr>
      <vt:lpstr>Financial Accounts - (selected teams): </vt:lpstr>
      <vt:lpstr>Selection Criteria: </vt:lpstr>
      <vt:lpstr>How to Apply: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UMS Micro-Credential Development Mini-Grants</dc:title>
  <cp:lastModifiedBy>Brandi Doane McCann</cp:lastModifiedBy>
  <cp:revision>1</cp:revision>
  <dcterms:modified xsi:type="dcterms:W3CDTF">2023-09-28T20:37:31Z</dcterms:modified>
</cp:coreProperties>
</file>