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notesSlides/notesSlide5.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drawings/drawing1.xml" ContentType="application/vnd.openxmlformats-officedocument.drawingml.chartshapes+xml"/>
  <Override PartName="/ppt/notesSlides/notesSlide6.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5.xml" ContentType="application/vnd.openxmlformats-officedocument.themeOverride+xml"/>
  <Override PartName="/ppt/drawings/drawing2.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2" r:id="rId1"/>
    <p:sldMasterId id="2147483695" r:id="rId2"/>
    <p:sldMasterId id="2147483707" r:id="rId3"/>
    <p:sldMasterId id="2147483670" r:id="rId4"/>
  </p:sldMasterIdLst>
  <p:notesMasterIdLst>
    <p:notesMasterId r:id="rId18"/>
  </p:notesMasterIdLst>
  <p:sldIdLst>
    <p:sldId id="272" r:id="rId5"/>
    <p:sldId id="263" r:id="rId6"/>
    <p:sldId id="269" r:id="rId7"/>
    <p:sldId id="257" r:id="rId8"/>
    <p:sldId id="258" r:id="rId9"/>
    <p:sldId id="260" r:id="rId10"/>
    <p:sldId id="261" r:id="rId11"/>
    <p:sldId id="262" r:id="rId12"/>
    <p:sldId id="270" r:id="rId13"/>
    <p:sldId id="264" r:id="rId14"/>
    <p:sldId id="265" r:id="rId15"/>
    <p:sldId id="271" r:id="rId16"/>
    <p:sldId id="267" r:id="rId17"/>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ynolds, Darla" initials="RD" lastIdx="39" clrIdx="0">
    <p:extLst>
      <p:ext uri="{19B8F6BF-5375-455C-9EA6-DF929625EA0E}">
        <p15:presenceInfo xmlns:p15="http://schemas.microsoft.com/office/powerpoint/2012/main" userId="Reynolds, Darla" providerId="None"/>
      </p:ext>
    </p:extLst>
  </p:cmAuthor>
  <p:cmAuthor id="2" name="Emily Bragg" initials="EB" lastIdx="24" clrIdx="1">
    <p:extLst>
      <p:ext uri="{19B8F6BF-5375-455C-9EA6-DF929625EA0E}">
        <p15:presenceInfo xmlns:p15="http://schemas.microsoft.com/office/powerpoint/2012/main" userId="S-1-5-21-4074538294-106155480-2293570176-403194" providerId="AD"/>
      </p:ext>
    </p:extLst>
  </p:cmAuthor>
  <p:cmAuthor id="3" name="Darla G. Reynolds" initials="DGR" lastIdx="8" clrIdx="2">
    <p:extLst>
      <p:ext uri="{19B8F6BF-5375-455C-9EA6-DF929625EA0E}">
        <p15:presenceInfo xmlns:p15="http://schemas.microsoft.com/office/powerpoint/2012/main" userId="S-1-5-21-4074538294-106155480-2293570176-119402" providerId="AD"/>
      </p:ext>
    </p:extLst>
  </p:cmAuthor>
  <p:cmAuthor id="4" name="Emily Bragg" initials="EB [2]" lastIdx="8" clrIdx="3">
    <p:extLst>
      <p:ext uri="{19B8F6BF-5375-455C-9EA6-DF929625EA0E}">
        <p15:presenceInfo xmlns:p15="http://schemas.microsoft.com/office/powerpoint/2012/main" userId="S::emily.bragg@maine.edu::545dba75-4253-4cb5-ac4a-a34969c782b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648A"/>
    <a:srgbClr val="355C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5597" autoAdjust="0"/>
  </p:normalViewPr>
  <p:slideViewPr>
    <p:cSldViewPr snapToGrid="0">
      <p:cViewPr varScale="1">
        <p:scale>
          <a:sx n="106" d="100"/>
          <a:sy n="106" d="100"/>
        </p:scale>
        <p:origin x="888" y="12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94"/>
    </p:cViewPr>
  </p:sorterViewPr>
  <p:notesViewPr>
    <p:cSldViewPr snapToGrid="0">
      <p:cViewPr varScale="1">
        <p:scale>
          <a:sx n="83" d="100"/>
          <a:sy n="83" d="100"/>
        </p:scale>
        <p:origin x="13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wv-o-fs-sws1.sws.ad.maine.edu\groupshares\McMahan\ACCTG%20DEPT%20-%20WRKG\ENDOWMENT%20and%20GIFTS\Annual%20Report%20on%20Gifts\2024%20Annual%20Report%20on%20Gifts\Report\Charts%20for%20Report%20FY24.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wv-o-fs-sws1.sws.ad.maine.edu\groupshares\McMahan\ACCTG%20DEPT%20-%20WRKG\ENDOWMENT%20and%20GIFTS\Annual%20Report%20on%20Gifts\2024%20Annual%20Report%20on%20Gifts\Report\Charts%20for%20Report%20FY2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wv-o-fs-sws1.sws.ad.maine.edu\groupshares\McMahan\ACCTG%20DEPT%20-%20WRKG\ENDOWMENT%20and%20GIFTS\Annual%20Report%20on%20Gifts\2024%20Annual%20Report%20on%20Gifts\Report\Charts%20for%20Report%20FY24.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wv-o-fs-sws1.sws.ad.maine.edu\groupshares\McMahan\ACCTG%20DEPT%20-%20WRKG\ENDOWMENT%20and%20GIFTS\Annual%20Report%20on%20Gifts\2024%20Annual%20Report%20on%20Gifts\Report\Charts%20for%20Report%20FY24.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1.xml"/><Relationship Id="rId4" Type="http://schemas.openxmlformats.org/officeDocument/2006/relationships/oleObject" Target="file:///\\wv-o-fs-sws1.sws.ad.maine.edu\groupshares\McMahan\ACCTG%20DEPT%20-%20WRKG\ENDOWMENT%20and%20GIFTS\Annual%20Report%20on%20Gifts\2024%20Annual%20Report%20on%20Gifts\Report\Charts%20for%20Report%20FY24.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2.xml"/><Relationship Id="rId4" Type="http://schemas.openxmlformats.org/officeDocument/2006/relationships/oleObject" Target="file:///\\wv-o-fs-sws1.sws.ad.maine.edu\groupshares\McMahan\ACCTG%20DEPT%20-%20WRKG\ENDOWMENT%20and%20GIFTS\Annual%20Report%20on%20Gifts\2024%20Annual%20Report%20on%20Gifts\Report\Charts%20for%20Report%20FY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'Slide 3'!$C$29</c:f>
              <c:strCache>
                <c:ptCount val="1"/>
                <c:pt idx="0">
                  <c:v>Alumni &amp; Alumni Assoc.</c:v>
                </c:pt>
              </c:strCache>
            </c:strRef>
          </c:tx>
          <c:spPr>
            <a:solidFill>
              <a:schemeClr val="accent1"/>
            </a:solidFill>
            <a:ln>
              <a:noFill/>
            </a:ln>
            <a:effectLst/>
            <a:scene3d>
              <a:camera prst="orthographicFront"/>
              <a:lightRig rig="threePt" dir="t"/>
            </a:scene3d>
            <a:sp3d>
              <a:bevelT/>
            </a:sp3d>
          </c:spPr>
          <c:invertIfNegative val="0"/>
          <c:cat>
            <c:strRef>
              <c:f>'Slide 3'!$B$31:$B$35</c:f>
              <c:strCache>
                <c:ptCount val="5"/>
                <c:pt idx="0">
                  <c:v> FY20 </c:v>
                </c:pt>
                <c:pt idx="1">
                  <c:v>FY21</c:v>
                </c:pt>
                <c:pt idx="2">
                  <c:v>FY22</c:v>
                </c:pt>
                <c:pt idx="3">
                  <c:v>FY23</c:v>
                </c:pt>
                <c:pt idx="4">
                  <c:v>FY24</c:v>
                </c:pt>
              </c:strCache>
            </c:strRef>
          </c:cat>
          <c:val>
            <c:numRef>
              <c:f>'Slide 3'!$C$31:$C$35</c:f>
              <c:numCache>
                <c:formatCode>_("$"* #,##0.00_);_("$"* \(#,##0.00\);_("$"* "-"??_);_(@_)</c:formatCode>
                <c:ptCount val="5"/>
                <c:pt idx="0" formatCode="_(&quot;$&quot;* #,##0.0_);_(&quot;$&quot;* \(#,##0.0\);_(&quot;$&quot;* &quot;-&quot;??_);_(@_)">
                  <c:v>0.2</c:v>
                </c:pt>
                <c:pt idx="1">
                  <c:v>2.1473300000000002</c:v>
                </c:pt>
                <c:pt idx="2">
                  <c:v>2.13</c:v>
                </c:pt>
                <c:pt idx="3">
                  <c:v>0.2</c:v>
                </c:pt>
                <c:pt idx="4">
                  <c:v>0.3</c:v>
                </c:pt>
              </c:numCache>
            </c:numRef>
          </c:val>
          <c:extLst>
            <c:ext xmlns:c16="http://schemas.microsoft.com/office/drawing/2014/chart" uri="{C3380CC4-5D6E-409C-BE32-E72D297353CC}">
              <c16:uniqueId val="{00000000-EE1C-49BB-ACE7-BC66B654C234}"/>
            </c:ext>
          </c:extLst>
        </c:ser>
        <c:ser>
          <c:idx val="1"/>
          <c:order val="1"/>
          <c:tx>
            <c:strRef>
              <c:f>'Slide 3'!$D$29</c:f>
              <c:strCache>
                <c:ptCount val="1"/>
                <c:pt idx="0">
                  <c:v>Individuals</c:v>
                </c:pt>
              </c:strCache>
            </c:strRef>
          </c:tx>
          <c:spPr>
            <a:solidFill>
              <a:schemeClr val="accent2"/>
            </a:solidFill>
            <a:ln>
              <a:noFill/>
            </a:ln>
            <a:effectLst/>
            <a:scene3d>
              <a:camera prst="orthographicFront"/>
              <a:lightRig rig="threePt" dir="t"/>
            </a:scene3d>
            <a:sp3d>
              <a:bevelT/>
            </a:sp3d>
          </c:spPr>
          <c:invertIfNegative val="0"/>
          <c:cat>
            <c:strRef>
              <c:f>'Slide 3'!$B$31:$B$35</c:f>
              <c:strCache>
                <c:ptCount val="5"/>
                <c:pt idx="0">
                  <c:v> FY20 </c:v>
                </c:pt>
                <c:pt idx="1">
                  <c:v>FY21</c:v>
                </c:pt>
                <c:pt idx="2">
                  <c:v>FY22</c:v>
                </c:pt>
                <c:pt idx="3">
                  <c:v>FY23</c:v>
                </c:pt>
                <c:pt idx="4">
                  <c:v>FY24</c:v>
                </c:pt>
              </c:strCache>
            </c:strRef>
          </c:cat>
          <c:val>
            <c:numRef>
              <c:f>'Slide 3'!$D$31:$D$35</c:f>
              <c:numCache>
                <c:formatCode>_("$"* #,##0.00_);_("$"* \(#,##0.00\);_("$"* "-"??_);_(@_)</c:formatCode>
                <c:ptCount val="5"/>
                <c:pt idx="0" formatCode="_(&quot;$&quot;* #,##0.0_);_(&quot;$&quot;* \(#,##0.0\);_(&quot;$&quot;* &quot;-&quot;??_);_(@_)">
                  <c:v>2</c:v>
                </c:pt>
                <c:pt idx="1">
                  <c:v>2.4457620000000002</c:v>
                </c:pt>
                <c:pt idx="2">
                  <c:v>1.56</c:v>
                </c:pt>
                <c:pt idx="3">
                  <c:v>6.1</c:v>
                </c:pt>
                <c:pt idx="4">
                  <c:v>1.6</c:v>
                </c:pt>
              </c:numCache>
            </c:numRef>
          </c:val>
          <c:extLst>
            <c:ext xmlns:c16="http://schemas.microsoft.com/office/drawing/2014/chart" uri="{C3380CC4-5D6E-409C-BE32-E72D297353CC}">
              <c16:uniqueId val="{00000001-EE1C-49BB-ACE7-BC66B654C234}"/>
            </c:ext>
          </c:extLst>
        </c:ser>
        <c:ser>
          <c:idx val="2"/>
          <c:order val="2"/>
          <c:tx>
            <c:strRef>
              <c:f>'Slide 3'!$E$29</c:f>
              <c:strCache>
                <c:ptCount val="1"/>
                <c:pt idx="0">
                  <c:v>Corporations</c:v>
                </c:pt>
              </c:strCache>
            </c:strRef>
          </c:tx>
          <c:spPr>
            <a:solidFill>
              <a:schemeClr val="accent3"/>
            </a:solidFill>
            <a:ln>
              <a:noFill/>
            </a:ln>
            <a:effectLst/>
            <a:scene3d>
              <a:camera prst="orthographicFront"/>
              <a:lightRig rig="threePt" dir="t"/>
            </a:scene3d>
            <a:sp3d>
              <a:bevelT/>
            </a:sp3d>
          </c:spPr>
          <c:invertIfNegative val="0"/>
          <c:cat>
            <c:strRef>
              <c:f>'Slide 3'!$B$31:$B$35</c:f>
              <c:strCache>
                <c:ptCount val="5"/>
                <c:pt idx="0">
                  <c:v> FY20 </c:v>
                </c:pt>
                <c:pt idx="1">
                  <c:v>FY21</c:v>
                </c:pt>
                <c:pt idx="2">
                  <c:v>FY22</c:v>
                </c:pt>
                <c:pt idx="3">
                  <c:v>FY23</c:v>
                </c:pt>
                <c:pt idx="4">
                  <c:v>FY24</c:v>
                </c:pt>
              </c:strCache>
            </c:strRef>
          </c:cat>
          <c:val>
            <c:numRef>
              <c:f>'Slide 3'!$E$31:$E$35</c:f>
              <c:numCache>
                <c:formatCode>_("$"* #,##0.00_);_("$"* \(#,##0.00\);_("$"* "-"??_);_(@_)</c:formatCode>
                <c:ptCount val="5"/>
                <c:pt idx="0" formatCode="_(&quot;$&quot;* #,##0.0_);_(&quot;$&quot;* \(#,##0.0\);_(&quot;$&quot;* &quot;-&quot;??_);_(@_)">
                  <c:v>1</c:v>
                </c:pt>
                <c:pt idx="1">
                  <c:v>1.4727790000000001</c:v>
                </c:pt>
                <c:pt idx="2">
                  <c:v>1.52</c:v>
                </c:pt>
                <c:pt idx="3">
                  <c:v>1.9</c:v>
                </c:pt>
                <c:pt idx="4">
                  <c:v>1.4</c:v>
                </c:pt>
              </c:numCache>
            </c:numRef>
          </c:val>
          <c:extLst>
            <c:ext xmlns:c16="http://schemas.microsoft.com/office/drawing/2014/chart" uri="{C3380CC4-5D6E-409C-BE32-E72D297353CC}">
              <c16:uniqueId val="{00000002-EE1C-49BB-ACE7-BC66B654C234}"/>
            </c:ext>
          </c:extLst>
        </c:ser>
        <c:ser>
          <c:idx val="4"/>
          <c:order val="4"/>
          <c:tx>
            <c:strRef>
              <c:f>'Slide 3'!$F$29</c:f>
              <c:strCache>
                <c:ptCount val="1"/>
                <c:pt idx="0">
                  <c:v>University Foundations</c:v>
                </c:pt>
              </c:strCache>
            </c:strRef>
          </c:tx>
          <c:spPr>
            <a:solidFill>
              <a:schemeClr val="accent5"/>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0" tIns="0" rIns="0" bIns="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'Slide 3'!$B$31:$B$35</c:f>
              <c:strCache>
                <c:ptCount val="5"/>
                <c:pt idx="0">
                  <c:v> FY20 </c:v>
                </c:pt>
                <c:pt idx="1">
                  <c:v>FY21</c:v>
                </c:pt>
                <c:pt idx="2">
                  <c:v>FY22</c:v>
                </c:pt>
                <c:pt idx="3">
                  <c:v>FY23</c:v>
                </c:pt>
                <c:pt idx="4">
                  <c:v>FY24</c:v>
                </c:pt>
              </c:strCache>
            </c:strRef>
          </c:cat>
          <c:val>
            <c:numRef>
              <c:f>'Slide 3'!$F$31:$F$35</c:f>
              <c:numCache>
                <c:formatCode>_("$"* #,##0.0_);_("$"* \(#,##0.0\);_("$"* "-"??_);_(@_)</c:formatCode>
                <c:ptCount val="5"/>
                <c:pt idx="0">
                  <c:v>15.6</c:v>
                </c:pt>
                <c:pt idx="1">
                  <c:v>15.4</c:v>
                </c:pt>
                <c:pt idx="2">
                  <c:v>38.4</c:v>
                </c:pt>
                <c:pt idx="3">
                  <c:v>21.8</c:v>
                </c:pt>
                <c:pt idx="4">
                  <c:v>38</c:v>
                </c:pt>
              </c:numCache>
            </c:numRef>
          </c:val>
          <c:extLst>
            <c:ext xmlns:c16="http://schemas.microsoft.com/office/drawing/2014/chart" uri="{C3380CC4-5D6E-409C-BE32-E72D297353CC}">
              <c16:uniqueId val="{00000003-EE1C-49BB-ACE7-BC66B654C234}"/>
            </c:ext>
          </c:extLst>
        </c:ser>
        <c:ser>
          <c:idx val="5"/>
          <c:order val="5"/>
          <c:tx>
            <c:strRef>
              <c:f>'Slide 3'!$G$29</c:f>
              <c:strCache>
                <c:ptCount val="1"/>
                <c:pt idx="0">
                  <c:v>Non-Profits &amp; Other</c:v>
                </c:pt>
              </c:strCache>
            </c:strRef>
          </c:tx>
          <c:spPr>
            <a:solidFill>
              <a:schemeClr val="accent6"/>
            </a:solidFill>
            <a:ln>
              <a:noFill/>
            </a:ln>
            <a:effectLst/>
            <a:scene3d>
              <a:camera prst="orthographicFront"/>
              <a:lightRig rig="threePt" dir="t"/>
            </a:scene3d>
            <a:sp3d>
              <a:bevelT/>
            </a:sp3d>
          </c:spPr>
          <c:invertIfNegative val="0"/>
          <c:cat>
            <c:strRef>
              <c:f>'Slide 3'!$B$31:$B$35</c:f>
              <c:strCache>
                <c:ptCount val="5"/>
                <c:pt idx="0">
                  <c:v> FY20 </c:v>
                </c:pt>
                <c:pt idx="1">
                  <c:v>FY21</c:v>
                </c:pt>
                <c:pt idx="2">
                  <c:v>FY22</c:v>
                </c:pt>
                <c:pt idx="3">
                  <c:v>FY23</c:v>
                </c:pt>
                <c:pt idx="4">
                  <c:v>FY24</c:v>
                </c:pt>
              </c:strCache>
            </c:strRef>
          </c:cat>
          <c:val>
            <c:numRef>
              <c:f>'Slide 3'!$G$31:$G$35</c:f>
              <c:numCache>
                <c:formatCode>_("$"* #,##0.00_);_("$"* \(#,##0.00\);_("$"* "-"??_);_(@_)</c:formatCode>
                <c:ptCount val="5"/>
                <c:pt idx="0" formatCode="_(&quot;$&quot;* #,##0.0_);_(&quot;$&quot;* \(#,##0.0\);_(&quot;$&quot;* &quot;-&quot;??_);_(@_)">
                  <c:v>2.6</c:v>
                </c:pt>
                <c:pt idx="1">
                  <c:v>4.1630000000000003</c:v>
                </c:pt>
                <c:pt idx="2">
                  <c:v>3.089</c:v>
                </c:pt>
                <c:pt idx="3" formatCode="_(&quot;$&quot;* #,##0.0_);_(&quot;$&quot;* \(#,##0.0\);_(&quot;$&quot;* &quot;-&quot;??_);_(@_)">
                  <c:v>4.9000000000000004</c:v>
                </c:pt>
                <c:pt idx="4" formatCode="_(&quot;$&quot;* #,##0.0_);_(&quot;$&quot;* \(#,##0.0\);_(&quot;$&quot;* &quot;-&quot;??_);_(@_)">
                  <c:v>4</c:v>
                </c:pt>
              </c:numCache>
            </c:numRef>
          </c:val>
          <c:extLst>
            <c:ext xmlns:c16="http://schemas.microsoft.com/office/drawing/2014/chart" uri="{C3380CC4-5D6E-409C-BE32-E72D297353CC}">
              <c16:uniqueId val="{00000004-EE1C-49BB-ACE7-BC66B654C234}"/>
            </c:ext>
          </c:extLst>
        </c:ser>
        <c:dLbls>
          <c:showLegendKey val="0"/>
          <c:showVal val="0"/>
          <c:showCatName val="0"/>
          <c:showSerName val="0"/>
          <c:showPercent val="0"/>
          <c:showBubbleSize val="0"/>
        </c:dLbls>
        <c:gapWidth val="50"/>
        <c:axId val="754963144"/>
        <c:axId val="754966096"/>
        <c:extLst>
          <c:ext xmlns:c15="http://schemas.microsoft.com/office/drawing/2012/chart" uri="{02D57815-91ED-43cb-92C2-25804820EDAC}">
            <c15:filteredBarSeries>
              <c15:ser>
                <c:idx val="3"/>
                <c:order val="3"/>
                <c:tx>
                  <c:strRef>
                    <c:extLst>
                      <c:ext uri="{02D57815-91ED-43cb-92C2-25804820EDAC}">
                        <c15:formulaRef>
                          <c15:sqref>'Slide 2'!#REF!</c15:sqref>
                        </c15:formulaRef>
                      </c:ext>
                    </c:extLst>
                    <c:strCache>
                      <c:ptCount val="1"/>
                      <c:pt idx="0">
                        <c:v>#REF!</c:v>
                      </c:pt>
                    </c:strCache>
                  </c:strRef>
                </c:tx>
                <c:spPr>
                  <a:solidFill>
                    <a:schemeClr val="accent4"/>
                  </a:solidFill>
                  <a:ln>
                    <a:noFill/>
                  </a:ln>
                  <a:effectLst/>
                </c:spPr>
                <c:invertIfNegative val="0"/>
                <c:cat>
                  <c:strRef>
                    <c:extLst>
                      <c:ext uri="{02D57815-91ED-43cb-92C2-25804820EDAC}">
                        <c15:formulaRef>
                          <c15:sqref>'Slide 3'!$B$31:$B$35</c15:sqref>
                        </c15:formulaRef>
                      </c:ext>
                    </c:extLst>
                    <c:strCache>
                      <c:ptCount val="5"/>
                      <c:pt idx="0">
                        <c:v> FY20 </c:v>
                      </c:pt>
                      <c:pt idx="1">
                        <c:v>FY21</c:v>
                      </c:pt>
                      <c:pt idx="2">
                        <c:v>FY22</c:v>
                      </c:pt>
                      <c:pt idx="3">
                        <c:v>FY23</c:v>
                      </c:pt>
                      <c:pt idx="4">
                        <c:v>FY24</c:v>
                      </c:pt>
                    </c:strCache>
                  </c:strRef>
                </c:cat>
                <c:val>
                  <c:numRef>
                    <c:extLst>
                      <c:ext uri="{02D57815-91ED-43cb-92C2-25804820EDAC}">
                        <c15:formulaRef>
                          <c15:sqref>'Slide 2'!#REF!</c15:sqref>
                        </c15:formulaRef>
                      </c:ext>
                    </c:extLst>
                    <c:numCache>
                      <c:formatCode>General</c:formatCode>
                      <c:ptCount val="1"/>
                      <c:pt idx="0">
                        <c:v>1</c:v>
                      </c:pt>
                    </c:numCache>
                  </c:numRef>
                </c:val>
                <c:extLst>
                  <c:ext xmlns:c16="http://schemas.microsoft.com/office/drawing/2014/chart" uri="{C3380CC4-5D6E-409C-BE32-E72D297353CC}">
                    <c16:uniqueId val="{00000007-EE1C-49BB-ACE7-BC66B654C234}"/>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'Slide 3'!$I$29</c15:sqref>
                        </c15:formulaRef>
                      </c:ext>
                    </c:extLst>
                    <c:strCache>
                      <c:ptCount val="1"/>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'Slide 3'!$B$31:$B$35</c15:sqref>
                        </c15:formulaRef>
                      </c:ext>
                    </c:extLst>
                    <c:strCache>
                      <c:ptCount val="5"/>
                      <c:pt idx="0">
                        <c:v> FY20 </c:v>
                      </c:pt>
                      <c:pt idx="1">
                        <c:v>FY21</c:v>
                      </c:pt>
                      <c:pt idx="2">
                        <c:v>FY22</c:v>
                      </c:pt>
                      <c:pt idx="3">
                        <c:v>FY23</c:v>
                      </c:pt>
                      <c:pt idx="4">
                        <c:v>FY24</c:v>
                      </c:pt>
                    </c:strCache>
                  </c:strRef>
                </c:cat>
                <c:val>
                  <c:numRef>
                    <c:extLst xmlns:c15="http://schemas.microsoft.com/office/drawing/2012/chart">
                      <c:ext xmlns:c15="http://schemas.microsoft.com/office/drawing/2012/chart" uri="{02D57815-91ED-43cb-92C2-25804820EDAC}">
                        <c15:formulaRef>
                          <c15:sqref>'Slide 3'!$I$31:$I$35</c15:sqref>
                        </c15:formulaRef>
                      </c:ext>
                    </c:extLst>
                    <c:numCache>
                      <c:formatCode>General</c:formatCode>
                      <c:ptCount val="5"/>
                    </c:numCache>
                  </c:numRef>
                </c:val>
                <c:extLst xmlns:c15="http://schemas.microsoft.com/office/drawing/2012/chart">
                  <c:ext xmlns:c16="http://schemas.microsoft.com/office/drawing/2014/chart" uri="{C3380CC4-5D6E-409C-BE32-E72D297353CC}">
                    <c16:uniqueId val="{00000008-EE1C-49BB-ACE7-BC66B654C234}"/>
                  </c:ext>
                </c:extLst>
              </c15:ser>
            </c15:filteredBarSeries>
          </c:ext>
        </c:extLst>
      </c:barChart>
      <c:lineChart>
        <c:grouping val="standard"/>
        <c:varyColors val="0"/>
        <c:ser>
          <c:idx val="7"/>
          <c:order val="7"/>
          <c:tx>
            <c:strRef>
              <c:f>'Slide 3'!$H$29</c:f>
              <c:strCache>
                <c:ptCount val="1"/>
                <c:pt idx="0">
                  <c:v>   Total</c:v>
                </c:pt>
              </c:strCache>
            </c:strRef>
          </c:tx>
          <c:spPr>
            <a:ln w="28575" cap="rnd">
              <a:solidFill>
                <a:schemeClr val="accent2">
                  <a:lumMod val="60000"/>
                </a:schemeClr>
              </a:solidFill>
              <a:round/>
            </a:ln>
            <a:effectLst/>
          </c:spPr>
          <c:marker>
            <c:symbol val="diamond"/>
            <c:size val="5"/>
            <c:spPr>
              <a:solidFill>
                <a:schemeClr val="accent2">
                  <a:lumMod val="60000"/>
                </a:schemeClr>
              </a:solidFill>
              <a:ln w="9525">
                <a:solidFill>
                  <a:schemeClr val="accent2">
                    <a:lumMod val="60000"/>
                  </a:schemeClr>
                </a:solidFill>
              </a:ln>
              <a:effectLst/>
              <a:scene3d>
                <a:camera prst="orthographicFront"/>
                <a:lightRig rig="threePt" dir="t"/>
              </a:scene3d>
              <a:sp3d>
                <a:bevelT/>
              </a:sp3d>
            </c:spPr>
          </c:marker>
          <c:dLbls>
            <c:dLbl>
              <c:idx val="1"/>
              <c:layout>
                <c:manualLayout>
                  <c:x val="-4.8259166467827921E-2"/>
                  <c:y val="-7.7005009261916571E-2"/>
                </c:manualLayout>
              </c:layout>
              <c:dLblPos val="r"/>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0CA5-4AB0-954D-89B43FA2EF67}"/>
                </c:ext>
              </c:extLst>
            </c:dLbl>
            <c:dLbl>
              <c:idx val="2"/>
              <c:layout>
                <c:manualLayout>
                  <c:x val="-6.2989806198467613E-2"/>
                  <c:y val="-4.5827571812465759E-2"/>
                </c:manualLayout>
              </c:layout>
              <c:dLblPos val="r"/>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0CA5-4AB0-954D-89B43FA2EF67}"/>
                </c:ext>
              </c:extLst>
            </c:dLbl>
            <c:dLbl>
              <c:idx val="3"/>
              <c:layout>
                <c:manualLayout>
                  <c:x val="-4.2206679657467133E-2"/>
                  <c:y val="-8.0819679615956583E-2"/>
                </c:manualLayout>
              </c:layout>
              <c:dLblPos val="r"/>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EE1C-49BB-ACE7-BC66B654C234}"/>
                </c:ext>
              </c:extLst>
            </c:dLbl>
            <c:spPr>
              <a:noFill/>
              <a:ln>
                <a:noFill/>
              </a:ln>
              <a:effectLst/>
            </c:spPr>
            <c:txPr>
              <a:bodyPr rot="0" spcFirstLastPara="1" vertOverflow="ellipsis" vert="horz" wrap="square" lIns="0" tIns="0" rIns="0" bIns="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1"/>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'Slide 3'!$B$31:$B$35</c:f>
              <c:strCache>
                <c:ptCount val="5"/>
                <c:pt idx="0">
                  <c:v> FY20 </c:v>
                </c:pt>
                <c:pt idx="1">
                  <c:v>FY21</c:v>
                </c:pt>
                <c:pt idx="2">
                  <c:v>FY22</c:v>
                </c:pt>
                <c:pt idx="3">
                  <c:v>FY23</c:v>
                </c:pt>
                <c:pt idx="4">
                  <c:v>FY24</c:v>
                </c:pt>
              </c:strCache>
            </c:strRef>
          </c:cat>
          <c:val>
            <c:numRef>
              <c:f>'Slide 3'!$H$31:$H$35</c:f>
              <c:numCache>
                <c:formatCode>_("$"* #,##0.0_);_("$"* \(#,##0.0\);_("$"* "-"??_);_(@_)</c:formatCode>
                <c:ptCount val="5"/>
                <c:pt idx="0">
                  <c:v>21.400000000000002</c:v>
                </c:pt>
                <c:pt idx="1">
                  <c:v>25.628871</c:v>
                </c:pt>
                <c:pt idx="2">
                  <c:v>46.698999999999998</c:v>
                </c:pt>
                <c:pt idx="3">
                  <c:v>34.9</c:v>
                </c:pt>
                <c:pt idx="4">
                  <c:v>45.3</c:v>
                </c:pt>
              </c:numCache>
            </c:numRef>
          </c:val>
          <c:smooth val="0"/>
          <c:extLst>
            <c:ext xmlns:c16="http://schemas.microsoft.com/office/drawing/2014/chart" uri="{C3380CC4-5D6E-409C-BE32-E72D297353CC}">
              <c16:uniqueId val="{00000006-EE1C-49BB-ACE7-BC66B654C234}"/>
            </c:ext>
          </c:extLst>
        </c:ser>
        <c:dLbls>
          <c:showLegendKey val="0"/>
          <c:showVal val="0"/>
          <c:showCatName val="0"/>
          <c:showSerName val="0"/>
          <c:showPercent val="0"/>
          <c:showBubbleSize val="0"/>
        </c:dLbls>
        <c:marker val="1"/>
        <c:smooth val="0"/>
        <c:axId val="754963144"/>
        <c:axId val="754966096"/>
      </c:lineChart>
      <c:catAx>
        <c:axId val="754963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754966096"/>
        <c:crosses val="autoZero"/>
        <c:auto val="1"/>
        <c:lblAlgn val="ctr"/>
        <c:lblOffset val="100"/>
        <c:noMultiLvlLbl val="0"/>
      </c:catAx>
      <c:valAx>
        <c:axId val="754966096"/>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_);_(&quot;$&quot;* \(#,##0.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754963144"/>
        <c:crosses val="autoZero"/>
        <c:crossBetween val="between"/>
        <c:majorUnit val="2.5"/>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1996702256480236"/>
          <c:y val="8.2863212289105107E-2"/>
          <c:w val="0.62986222250673962"/>
          <c:h val="0.78988257768182202"/>
        </c:manualLayout>
      </c:layout>
      <c:barChart>
        <c:barDir val="col"/>
        <c:grouping val="clustered"/>
        <c:varyColors val="0"/>
        <c:ser>
          <c:idx val="2"/>
          <c:order val="0"/>
          <c:tx>
            <c:strRef>
              <c:f>'Slide 4'!$Q$13</c:f>
              <c:strCache>
                <c:ptCount val="1"/>
                <c:pt idx="0">
                  <c:v>Restricted</c:v>
                </c:pt>
              </c:strCache>
            </c:strRef>
          </c:tx>
          <c:spPr>
            <a:solidFill>
              <a:schemeClr val="accent3"/>
            </a:solidFill>
            <a:ln>
              <a:noFill/>
            </a:ln>
            <a:effectLst/>
            <a:scene3d>
              <a:camera prst="orthographicFront"/>
              <a:lightRig rig="threePt" dir="t"/>
            </a:scene3d>
            <a:sp3d>
              <a:bevelT w="88900" h="44450"/>
            </a:sp3d>
          </c:spPr>
          <c:invertIfNegative val="0"/>
          <c:dLbls>
            <c:numFmt formatCode="_(&quot;$&quot;* #,##0.0_);_(&quot;$&quot;* \(#,##0.0\);_(&quot;$&quot;* &quot;-&quot;?_);_(@_)" sourceLinked="0"/>
            <c:spPr>
              <a:noFill/>
              <a:ln>
                <a:noFill/>
              </a:ln>
              <a:effectLst/>
            </c:spPr>
            <c:txPr>
              <a:bodyPr rot="-2700000" spcFirstLastPara="1" vertOverflow="ellipsis" wrap="square" lIns="0" tIns="0" rIns="0" bIns="0" anchor="ctr" anchorCtr="1">
                <a:spAutoFit/>
              </a:bodyPr>
              <a:lstStyle/>
              <a:p>
                <a:pPr>
                  <a:defRPr sz="900" b="1" i="0" u="none" strike="noStrike" kern="1200" baseline="0">
                    <a:solidFill>
                      <a:srgbClr val="000000"/>
                    </a:solidFill>
                    <a:latin typeface="+mn-lt"/>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'Slide 4'!$R$11:$V$11</c:f>
              <c:strCache>
                <c:ptCount val="5"/>
                <c:pt idx="0">
                  <c:v>FY20</c:v>
                </c:pt>
                <c:pt idx="1">
                  <c:v>FY21</c:v>
                </c:pt>
                <c:pt idx="2">
                  <c:v>FY22</c:v>
                </c:pt>
                <c:pt idx="3">
                  <c:v>FY23</c:v>
                </c:pt>
                <c:pt idx="4">
                  <c:v>FY24</c:v>
                </c:pt>
              </c:strCache>
            </c:strRef>
          </c:cat>
          <c:val>
            <c:numRef>
              <c:f>'Slide 4'!$R$13:$V$13</c:f>
              <c:numCache>
                <c:formatCode>0.0</c:formatCode>
                <c:ptCount val="5"/>
                <c:pt idx="0" formatCode="General">
                  <c:v>18.3</c:v>
                </c:pt>
                <c:pt idx="1">
                  <c:v>21.821462</c:v>
                </c:pt>
                <c:pt idx="2">
                  <c:v>43.6</c:v>
                </c:pt>
                <c:pt idx="3">
                  <c:v>31.3</c:v>
                </c:pt>
                <c:pt idx="4">
                  <c:v>43.7</c:v>
                </c:pt>
              </c:numCache>
            </c:numRef>
          </c:val>
          <c:extLst>
            <c:ext xmlns:c16="http://schemas.microsoft.com/office/drawing/2014/chart" uri="{C3380CC4-5D6E-409C-BE32-E72D297353CC}">
              <c16:uniqueId val="{00000000-709D-4414-9E57-CBEE765FC94B}"/>
            </c:ext>
          </c:extLst>
        </c:ser>
        <c:ser>
          <c:idx val="0"/>
          <c:order val="1"/>
          <c:tx>
            <c:strRef>
              <c:f>'Slide 4'!$Q$12</c:f>
              <c:strCache>
                <c:ptCount val="1"/>
                <c:pt idx="0">
                  <c:v>Endowed</c:v>
                </c:pt>
              </c:strCache>
            </c:strRef>
          </c:tx>
          <c:spPr>
            <a:solidFill>
              <a:schemeClr val="accent1"/>
            </a:solidFill>
            <a:ln>
              <a:noFill/>
            </a:ln>
            <a:effectLst/>
            <a:scene3d>
              <a:camera prst="orthographicFront"/>
              <a:lightRig rig="threePt" dir="t"/>
            </a:scene3d>
            <a:sp3d>
              <a:bevelT w="88900" h="44450"/>
            </a:sp3d>
          </c:spPr>
          <c:invertIfNegative val="0"/>
          <c:dLbls>
            <c:numFmt formatCode="_(&quot;$&quot;* #,##0.0_);_(&quot;$&quot;* \(#,##0.0\);_(&quot;$&quot;* &quot;-&quot;?_);_(@_)" sourceLinked="0"/>
            <c:spPr>
              <a:noFill/>
              <a:ln>
                <a:noFill/>
              </a:ln>
              <a:effectLst/>
            </c:spPr>
            <c:txPr>
              <a:bodyPr rot="-2700000" spcFirstLastPara="1" vertOverflow="ellipsis" wrap="square" lIns="0" tIns="0" rIns="0" bIns="0" anchor="ctr" anchorCtr="0">
                <a:spAutoFit/>
              </a:bodyPr>
              <a:lstStyle/>
              <a:p>
                <a:pPr algn="ctr">
                  <a:defRPr lang="en-US" sz="900" b="1" i="0" u="none" strike="noStrike" kern="1200" baseline="0">
                    <a:solidFill>
                      <a:srgbClr val="000000"/>
                    </a:solidFill>
                    <a:latin typeface="+mn-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'Slide 4'!$R$11:$V$11</c:f>
              <c:strCache>
                <c:ptCount val="5"/>
                <c:pt idx="0">
                  <c:v>FY20</c:v>
                </c:pt>
                <c:pt idx="1">
                  <c:v>FY21</c:v>
                </c:pt>
                <c:pt idx="2">
                  <c:v>FY22</c:v>
                </c:pt>
                <c:pt idx="3">
                  <c:v>FY23</c:v>
                </c:pt>
                <c:pt idx="4">
                  <c:v>FY24</c:v>
                </c:pt>
              </c:strCache>
            </c:strRef>
          </c:cat>
          <c:val>
            <c:numRef>
              <c:f>'Slide 4'!$R$12:$V$12</c:f>
              <c:numCache>
                <c:formatCode>0.0</c:formatCode>
                <c:ptCount val="5"/>
                <c:pt idx="0" formatCode="General">
                  <c:v>2.8</c:v>
                </c:pt>
                <c:pt idx="1">
                  <c:v>2.5823109999999998</c:v>
                </c:pt>
                <c:pt idx="2">
                  <c:v>2.8</c:v>
                </c:pt>
                <c:pt idx="3">
                  <c:v>3.4</c:v>
                </c:pt>
                <c:pt idx="4">
                  <c:v>1.3</c:v>
                </c:pt>
              </c:numCache>
            </c:numRef>
          </c:val>
          <c:extLst>
            <c:ext xmlns:c16="http://schemas.microsoft.com/office/drawing/2014/chart" uri="{C3380CC4-5D6E-409C-BE32-E72D297353CC}">
              <c16:uniqueId val="{00000001-709D-4414-9E57-CBEE765FC94B}"/>
            </c:ext>
          </c:extLst>
        </c:ser>
        <c:ser>
          <c:idx val="1"/>
          <c:order val="2"/>
          <c:tx>
            <c:strRef>
              <c:f>'Slide 4'!$Q$14</c:f>
              <c:strCache>
                <c:ptCount val="1"/>
                <c:pt idx="0">
                  <c:v>Unrestricted</c:v>
                </c:pt>
              </c:strCache>
            </c:strRef>
          </c:tx>
          <c:spPr>
            <a:solidFill>
              <a:schemeClr val="accent2"/>
            </a:solidFill>
            <a:ln>
              <a:noFill/>
            </a:ln>
            <a:effectLst/>
            <a:scene3d>
              <a:camera prst="orthographicFront"/>
              <a:lightRig rig="threePt" dir="t"/>
            </a:scene3d>
            <a:sp3d>
              <a:bevelT w="88900" h="44450"/>
            </a:sp3d>
          </c:spPr>
          <c:invertIfNegative val="0"/>
          <c:dLbls>
            <c:dLbl>
              <c:idx val="1"/>
              <c:layout>
                <c:manualLayout>
                  <c:x val="0"/>
                  <c:y val="-9.55794863844391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9D-4414-9E57-CBEE765FC94B}"/>
                </c:ext>
              </c:extLst>
            </c:dLbl>
            <c:dLbl>
              <c:idx val="2"/>
              <c:layout>
                <c:manualLayout>
                  <c:x val="0"/>
                  <c:y val="-1.43369229576658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9D-4414-9E57-CBEE765FC94B}"/>
                </c:ext>
              </c:extLst>
            </c:dLbl>
            <c:dLbl>
              <c:idx val="3"/>
              <c:layout>
                <c:manualLayout>
                  <c:x val="0"/>
                  <c:y val="-9.55794863844387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9D-4414-9E57-CBEE765FC94B}"/>
                </c:ext>
              </c:extLst>
            </c:dLbl>
            <c:dLbl>
              <c:idx val="4"/>
              <c:layout>
                <c:manualLayout>
                  <c:x val="8.2442367836082252E-17"/>
                  <c:y val="-9.55794863844391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09D-4414-9E57-CBEE765FC94B}"/>
                </c:ext>
              </c:extLst>
            </c:dLbl>
            <c:numFmt formatCode="_(&quot;$&quot;* #,##0.0_);_(&quot;$&quot;* \(#,##0.0\);_(&quot;$&quot;* &quot;-&quot;?_);_(@_)" sourceLinked="0"/>
            <c:spPr>
              <a:noFill/>
              <a:ln>
                <a:noFill/>
              </a:ln>
              <a:effectLst/>
            </c:spPr>
            <c:txPr>
              <a:bodyPr rot="-2700000" spcFirstLastPara="1" vertOverflow="ellipsis" wrap="square" lIns="0" tIns="0" rIns="0" bIns="0" anchor="ctr" anchorCtr="1">
                <a:spAutoFit/>
              </a:bodyPr>
              <a:lstStyle/>
              <a:p>
                <a:pPr>
                  <a:defRPr sz="900" b="1" i="0" u="none" strike="noStrike" kern="1200" baseline="0">
                    <a:solidFill>
                      <a:srgbClr val="000000"/>
                    </a:solidFill>
                    <a:latin typeface="+mn-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'Slide 4'!$R$11:$V$11</c:f>
              <c:strCache>
                <c:ptCount val="5"/>
                <c:pt idx="0">
                  <c:v>FY20</c:v>
                </c:pt>
                <c:pt idx="1">
                  <c:v>FY21</c:v>
                </c:pt>
                <c:pt idx="2">
                  <c:v>FY22</c:v>
                </c:pt>
                <c:pt idx="3">
                  <c:v>FY23</c:v>
                </c:pt>
                <c:pt idx="4">
                  <c:v>FY24</c:v>
                </c:pt>
              </c:strCache>
            </c:strRef>
          </c:cat>
          <c:val>
            <c:numRef>
              <c:f>'Slide 4'!$R$14:$V$14</c:f>
              <c:numCache>
                <c:formatCode>0.0</c:formatCode>
                <c:ptCount val="5"/>
                <c:pt idx="0" formatCode="General">
                  <c:v>0.3</c:v>
                </c:pt>
                <c:pt idx="1">
                  <c:v>1.2157549999999999</c:v>
                </c:pt>
                <c:pt idx="2">
                  <c:v>0.3</c:v>
                </c:pt>
                <c:pt idx="3">
                  <c:v>0.2</c:v>
                </c:pt>
                <c:pt idx="4">
                  <c:v>0.3</c:v>
                </c:pt>
              </c:numCache>
            </c:numRef>
          </c:val>
          <c:extLst>
            <c:ext xmlns:c16="http://schemas.microsoft.com/office/drawing/2014/chart" uri="{C3380CC4-5D6E-409C-BE32-E72D297353CC}">
              <c16:uniqueId val="{00000006-709D-4414-9E57-CBEE765FC94B}"/>
            </c:ext>
          </c:extLst>
        </c:ser>
        <c:dLbls>
          <c:showLegendKey val="0"/>
          <c:showVal val="0"/>
          <c:showCatName val="0"/>
          <c:showSerName val="0"/>
          <c:showPercent val="0"/>
          <c:showBubbleSize val="0"/>
        </c:dLbls>
        <c:gapWidth val="4"/>
        <c:overlap val="8"/>
        <c:axId val="1268050464"/>
        <c:axId val="1268045024"/>
      </c:barChart>
      <c:barChart>
        <c:barDir val="col"/>
        <c:grouping val="clustered"/>
        <c:varyColors val="0"/>
        <c:ser>
          <c:idx val="3"/>
          <c:order val="3"/>
          <c:tx>
            <c:strRef>
              <c:f>'Slide 4'!$Q$15</c:f>
              <c:strCache>
                <c:ptCount val="1"/>
                <c:pt idx="0">
                  <c:v>Total</c:v>
                </c:pt>
              </c:strCache>
            </c:strRef>
          </c:tx>
          <c:spPr>
            <a:solidFill>
              <a:schemeClr val="accent1">
                <a:alpha val="20000"/>
              </a:schemeClr>
            </a:solidFill>
            <a:ln>
              <a:noFill/>
            </a:ln>
            <a:effectLst/>
            <a:scene3d>
              <a:camera prst="orthographicFront"/>
              <a:lightRig rig="threePt" dir="t"/>
            </a:scene3d>
            <a:sp3d>
              <a:bevelT w="88900" h="44450"/>
            </a:sp3d>
          </c:spPr>
          <c:invertIfNegative val="0"/>
          <c:dLbls>
            <c:numFmt formatCode="&quot;$&quot;#,##0.0" sourceLinked="0"/>
            <c:spPr>
              <a:noFill/>
              <a:ln>
                <a:noFill/>
              </a:ln>
              <a:effectLst/>
            </c:spPr>
            <c:txPr>
              <a:bodyPr rot="0" spcFirstLastPara="1" vertOverflow="ellipsis" vert="horz" wrap="square" lIns="0" tIns="0" rIns="0" bIns="0" anchor="ctr" anchorCtr="1">
                <a:spAutoFit/>
              </a:bodyPr>
              <a:lstStyle/>
              <a:p>
                <a:pPr>
                  <a:defRPr sz="1000" b="1" i="0" u="none" strike="noStrike" kern="1200" baseline="0">
                    <a:solidFill>
                      <a:srgbClr val="000000"/>
                    </a:solidFill>
                    <a:latin typeface="+mn-lt"/>
                    <a:ea typeface="Arial"/>
                    <a:cs typeface="Arial"/>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'Slide 4'!$R$11:$V$11</c:f>
              <c:strCache>
                <c:ptCount val="5"/>
                <c:pt idx="0">
                  <c:v>FY20</c:v>
                </c:pt>
                <c:pt idx="1">
                  <c:v>FY21</c:v>
                </c:pt>
                <c:pt idx="2">
                  <c:v>FY22</c:v>
                </c:pt>
                <c:pt idx="3">
                  <c:v>FY23</c:v>
                </c:pt>
                <c:pt idx="4">
                  <c:v>FY24</c:v>
                </c:pt>
              </c:strCache>
            </c:strRef>
          </c:cat>
          <c:val>
            <c:numRef>
              <c:f>'Slide 4'!$R$15:$V$15</c:f>
              <c:numCache>
                <c:formatCode>_("$"* #,##0.0_);_("$"* \(#,##0.0\);_("$"* "-"?_);_(@_)</c:formatCode>
                <c:ptCount val="5"/>
                <c:pt idx="0">
                  <c:v>21.400000000000002</c:v>
                </c:pt>
                <c:pt idx="1">
                  <c:v>25.619528000000003</c:v>
                </c:pt>
                <c:pt idx="2">
                  <c:v>46.699999999999996</c:v>
                </c:pt>
                <c:pt idx="3">
                  <c:v>34.900000000000006</c:v>
                </c:pt>
                <c:pt idx="4">
                  <c:v>45.3</c:v>
                </c:pt>
              </c:numCache>
            </c:numRef>
          </c:val>
          <c:extLst>
            <c:ext xmlns:c16="http://schemas.microsoft.com/office/drawing/2014/chart" uri="{C3380CC4-5D6E-409C-BE32-E72D297353CC}">
              <c16:uniqueId val="{00000007-709D-4414-9E57-CBEE765FC94B}"/>
            </c:ext>
          </c:extLst>
        </c:ser>
        <c:dLbls>
          <c:showLegendKey val="0"/>
          <c:showVal val="0"/>
          <c:showCatName val="0"/>
          <c:showSerName val="0"/>
          <c:showPercent val="0"/>
          <c:showBubbleSize val="0"/>
        </c:dLbls>
        <c:gapWidth val="4"/>
        <c:overlap val="8"/>
        <c:axId val="1268047744"/>
        <c:axId val="1268055904"/>
      </c:barChart>
      <c:catAx>
        <c:axId val="1268050464"/>
        <c:scaling>
          <c:orientation val="minMax"/>
        </c:scaling>
        <c:delete val="0"/>
        <c:axPos val="b"/>
        <c:numFmt formatCode="General" sourceLinked="1"/>
        <c:majorTickMark val="out"/>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050" b="1" i="0" u="none" strike="noStrike" kern="1200" baseline="0">
                <a:solidFill>
                  <a:srgbClr val="000000"/>
                </a:solidFill>
                <a:latin typeface="+mn-lt"/>
                <a:ea typeface="Arial"/>
                <a:cs typeface="Arial"/>
              </a:defRPr>
            </a:pPr>
            <a:endParaRPr lang="en-US"/>
          </a:p>
        </c:txPr>
        <c:crossAx val="1268045024"/>
        <c:crosses val="autoZero"/>
        <c:auto val="1"/>
        <c:lblAlgn val="ctr"/>
        <c:lblOffset val="100"/>
        <c:noMultiLvlLbl val="0"/>
      </c:catAx>
      <c:valAx>
        <c:axId val="1268045024"/>
        <c:scaling>
          <c:orientation val="minMax"/>
          <c:max val="50"/>
          <c:min val="0"/>
        </c:scaling>
        <c:delete val="0"/>
        <c:axPos val="l"/>
        <c:title>
          <c:tx>
            <c:rich>
              <a:bodyPr rot="-5400000" spcFirstLastPara="1" vertOverflow="ellipsis" vert="horz" wrap="square" anchor="ctr" anchorCtr="1"/>
              <a:lstStyle/>
              <a:p>
                <a:pPr>
                  <a:defRPr sz="800" b="0" i="0" u="none" strike="noStrike" kern="1200" baseline="0">
                    <a:solidFill>
                      <a:schemeClr val="tx1"/>
                    </a:solidFill>
                    <a:latin typeface="+mn-lt"/>
                    <a:ea typeface="Arial"/>
                    <a:cs typeface="Arial"/>
                  </a:defRPr>
                </a:pPr>
                <a:r>
                  <a:rPr lang="en-US">
                    <a:solidFill>
                      <a:schemeClr val="tx1"/>
                    </a:solidFill>
                    <a:latin typeface="+mn-lt"/>
                  </a:rPr>
                  <a:t>($ in millions)</a:t>
                </a:r>
              </a:p>
            </c:rich>
          </c:tx>
          <c:layout>
            <c:manualLayout>
              <c:xMode val="edge"/>
              <c:yMode val="edge"/>
              <c:x val="9.9956984543598734E-2"/>
              <c:y val="0.42879811898512687"/>
            </c:manualLayout>
          </c:layout>
          <c:overlay val="0"/>
          <c:spPr>
            <a:noFill/>
            <a:ln w="25400">
              <a:noFill/>
            </a:ln>
            <a:effectLst/>
          </c:spPr>
          <c:txPr>
            <a:bodyPr rot="-5400000" spcFirstLastPara="1" vertOverflow="ellipsis" vert="horz" wrap="square" anchor="ctr" anchorCtr="1"/>
            <a:lstStyle/>
            <a:p>
              <a:pPr>
                <a:defRPr sz="800" b="0" i="0" u="none" strike="noStrike" kern="1200" baseline="0">
                  <a:solidFill>
                    <a:schemeClr val="tx1"/>
                  </a:solidFill>
                  <a:latin typeface="+mn-lt"/>
                  <a:ea typeface="Arial"/>
                  <a:cs typeface="Arial"/>
                </a:defRPr>
              </a:pPr>
              <a:endParaRPr lang="en-US"/>
            </a:p>
          </c:txPr>
        </c:title>
        <c:numFmt formatCode="&quot;$&quot;#,##0.0" sourceLinked="0"/>
        <c:majorTickMark val="out"/>
        <c:minorTickMark val="out"/>
        <c:tickLblPos val="nextTo"/>
        <c:spPr>
          <a:noFill/>
          <a:ln w="3175" cap="flat" cmpd="sng" algn="ctr">
            <a:solidFill>
              <a:srgbClr val="000000"/>
            </a:solidFill>
            <a:prstDash val="solid"/>
            <a:round/>
          </a:ln>
          <a:effectLst/>
        </c:spPr>
        <c:txPr>
          <a:bodyPr rot="0" spcFirstLastPara="1" vertOverflow="ellipsis" wrap="square" anchor="ctr" anchorCtr="1"/>
          <a:lstStyle/>
          <a:p>
            <a:pPr>
              <a:defRPr sz="1050" b="0" i="0" u="none" strike="noStrike" kern="1200" baseline="0">
                <a:solidFill>
                  <a:schemeClr val="tx1"/>
                </a:solidFill>
                <a:latin typeface="+mn-lt"/>
                <a:ea typeface="Arial"/>
                <a:cs typeface="Arial"/>
              </a:defRPr>
            </a:pPr>
            <a:endParaRPr lang="en-US"/>
          </a:p>
        </c:txPr>
        <c:crossAx val="1268050464"/>
        <c:crosses val="autoZero"/>
        <c:crossBetween val="between"/>
        <c:majorUnit val="5"/>
        <c:minorUnit val="0.5"/>
      </c:valAx>
      <c:valAx>
        <c:axId val="1268055904"/>
        <c:scaling>
          <c:orientation val="minMax"/>
        </c:scaling>
        <c:delete val="1"/>
        <c:axPos val="r"/>
        <c:numFmt formatCode="_(&quot;$&quot;* #,##0.0_);_(&quot;$&quot;* \(#,##0.0\);_(&quot;$&quot;* &quot;-&quot;?_);_(@_)" sourceLinked="1"/>
        <c:majorTickMark val="out"/>
        <c:minorTickMark val="none"/>
        <c:tickLblPos val="nextTo"/>
        <c:crossAx val="1268047744"/>
        <c:crosses val="max"/>
        <c:crossBetween val="between"/>
      </c:valAx>
      <c:catAx>
        <c:axId val="1268047744"/>
        <c:scaling>
          <c:orientation val="minMax"/>
        </c:scaling>
        <c:delete val="1"/>
        <c:axPos val="b"/>
        <c:numFmt formatCode="General" sourceLinked="1"/>
        <c:majorTickMark val="out"/>
        <c:minorTickMark val="none"/>
        <c:tickLblPos val="nextTo"/>
        <c:crossAx val="1268055904"/>
        <c:crosses val="autoZero"/>
        <c:auto val="1"/>
        <c:lblAlgn val="ctr"/>
        <c:lblOffset val="100"/>
        <c:noMultiLvlLbl val="0"/>
      </c:catAx>
      <c:spPr>
        <a:noFill/>
        <a:ln>
          <a:noFill/>
        </a:ln>
        <a:effectLst/>
      </c:spPr>
    </c:plotArea>
    <c:legend>
      <c:legendPos val="b"/>
      <c:layout>
        <c:manualLayout>
          <c:xMode val="edge"/>
          <c:yMode val="edge"/>
          <c:x val="0.19132831953698096"/>
          <c:y val="0.93464712744240297"/>
          <c:w val="0.64512130695201564"/>
          <c:h val="6.4195720730805136E-2"/>
        </c:manualLayout>
      </c:layout>
      <c:overlay val="0"/>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n-lt"/>
              <a:ea typeface="Arial"/>
              <a:cs typeface="Arial"/>
            </a:defRPr>
          </a:pPr>
          <a:endParaRPr lang="en-US"/>
        </a:p>
      </c:txPr>
    </c:legend>
    <c:plotVisOnly val="1"/>
    <c:dispBlanksAs val="gap"/>
    <c:showDLblsOverMax val="0"/>
  </c:chart>
  <c:spPr>
    <a:solidFill>
      <a:srgbClr val="FFFFFF"/>
    </a:solidFill>
    <a:ln w="3175" cap="flat" cmpd="sng" algn="ctr">
      <a:noFill/>
      <a:prstDash val="solid"/>
      <a:round/>
    </a:ln>
    <a:effectLst/>
  </c:spPr>
  <c:txPr>
    <a:bodyPr/>
    <a:lstStyle/>
    <a:p>
      <a:pPr>
        <a:defRPr sz="825" b="0" i="0" u="none" strike="noStrike" baseline="0">
          <a:solidFill>
            <a:srgbClr val="000000"/>
          </a:solidFill>
          <a:latin typeface="Arial"/>
          <a:ea typeface="Arial"/>
          <a:cs typeface="Aria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US" sz="2000">
                <a:latin typeface="+mn-lt"/>
              </a:rPr>
              <a:t>Total $45.3</a:t>
            </a:r>
          </a:p>
        </c:rich>
      </c:tx>
      <c:layout>
        <c:manualLayout>
          <c:xMode val="edge"/>
          <c:yMode val="edge"/>
          <c:x val="0.46345585128855094"/>
          <c:y val="0"/>
        </c:manualLayout>
      </c:layout>
      <c:overlay val="0"/>
    </c:title>
    <c:autoTitleDeleted val="0"/>
    <c:plotArea>
      <c:layout>
        <c:manualLayout>
          <c:layoutTarget val="inner"/>
          <c:xMode val="edge"/>
          <c:yMode val="edge"/>
          <c:x val="0.15213706326910142"/>
          <c:y val="5.8907506013445445E-2"/>
          <c:w val="0.82735180847991563"/>
          <c:h val="0.81879373513032883"/>
        </c:manualLayout>
      </c:layout>
      <c:barChart>
        <c:barDir val="col"/>
        <c:grouping val="clustered"/>
        <c:varyColors val="0"/>
        <c:ser>
          <c:idx val="0"/>
          <c:order val="0"/>
          <c:spPr>
            <a:solidFill>
              <a:srgbClr val="9999FF"/>
            </a:solidFill>
            <a:ln w="12700">
              <a:solidFill>
                <a:srgbClr val="000000"/>
              </a:solidFill>
              <a:prstDash val="solid"/>
            </a:ln>
          </c:spPr>
          <c:invertIfNegative val="0"/>
          <c:dLbls>
            <c:delete val="1"/>
          </c:dLbls>
          <c:cat>
            <c:strRef>
              <c:f>'Slide 5'!$O$2:$O$10</c:f>
              <c:strCache>
                <c:ptCount val="9"/>
                <c:pt idx="0">
                  <c:v>Student Aid</c:v>
                </c:pt>
                <c:pt idx="1">
                  <c:v>Academic Divisions</c:v>
                </c:pt>
                <c:pt idx="2">
                  <c:v>Facilities</c:v>
                </c:pt>
                <c:pt idx="3">
                  <c:v>Research</c:v>
                </c:pt>
                <c:pt idx="4">
                  <c:v>Public Service &amp; Extension</c:v>
                </c:pt>
                <c:pt idx="5">
                  <c:v>Athletics</c:v>
                </c:pt>
                <c:pt idx="6">
                  <c:v>Other</c:v>
                </c:pt>
                <c:pt idx="7">
                  <c:v>Library</c:v>
                </c:pt>
                <c:pt idx="8">
                  <c:v>Unrestricted</c:v>
                </c:pt>
              </c:strCache>
            </c:strRef>
          </c:cat>
          <c:val>
            <c:numRef>
              <c:f>'Slide 5'!$O$2:$O$10</c:f>
              <c:numCache>
                <c:formatCode>General</c:formatCode>
                <c:ptCount val="9"/>
                <c:pt idx="0">
                  <c:v>0</c:v>
                </c:pt>
                <c:pt idx="1">
                  <c:v>0</c:v>
                </c:pt>
                <c:pt idx="2">
                  <c:v>0</c:v>
                </c:pt>
                <c:pt idx="3">
                  <c:v>0</c:v>
                </c:pt>
                <c:pt idx="4">
                  <c:v>0</c:v>
                </c:pt>
                <c:pt idx="5">
                  <c:v>0</c:v>
                </c:pt>
                <c:pt idx="6">
                  <c:v>0</c:v>
                </c:pt>
                <c:pt idx="7">
                  <c:v>0</c:v>
                </c:pt>
                <c:pt idx="8">
                  <c:v>0</c:v>
                </c:pt>
              </c:numCache>
            </c:numRef>
          </c:val>
          <c:extLst>
            <c:ext xmlns:c16="http://schemas.microsoft.com/office/drawing/2014/chart" uri="{C3380CC4-5D6E-409C-BE32-E72D297353CC}">
              <c16:uniqueId val="{00000000-144A-4961-BD38-3CFDBB422AB0}"/>
            </c:ext>
          </c:extLst>
        </c:ser>
        <c:ser>
          <c:idx val="1"/>
          <c:order val="1"/>
          <c:spPr>
            <a:solidFill>
              <a:srgbClr val="00688D"/>
            </a:solidFill>
            <a:ln w="12700">
              <a:noFill/>
              <a:prstDash val="solid"/>
            </a:ln>
            <a:effectLst/>
            <a:scene3d>
              <a:camera prst="orthographicFront"/>
              <a:lightRig rig="threePt" dir="t"/>
            </a:scene3d>
            <a:sp3d>
              <a:bevelT w="88900" h="44450"/>
            </a:sp3d>
          </c:spPr>
          <c:invertIfNegative val="0"/>
          <c:dLbls>
            <c:numFmt formatCode="_(&quot;$&quot;* #,##0.0_);_(&quot;$&quot;* \(#,##0.0\);_(&quot;$&quot;* &quot;-&quot;?_);_(@_)" sourceLinked="0"/>
            <c:spPr>
              <a:noFill/>
              <a:ln>
                <a:noFill/>
              </a:ln>
              <a:effectLst/>
            </c:spPr>
            <c:txPr>
              <a:bodyPr wrap="square" lIns="0" tIns="0" rIns="0" bIns="0" anchor="ctr">
                <a:spAutoFit/>
              </a:bodyPr>
              <a:lstStyle/>
              <a:p>
                <a:pPr>
                  <a:defRPr sz="1100" b="1">
                    <a:latin typeface="+mn-lt"/>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'Slide 5'!$O$2:$O$10</c:f>
              <c:strCache>
                <c:ptCount val="9"/>
                <c:pt idx="0">
                  <c:v>Student Aid</c:v>
                </c:pt>
                <c:pt idx="1">
                  <c:v>Academic Divisions</c:v>
                </c:pt>
                <c:pt idx="2">
                  <c:v>Facilities</c:v>
                </c:pt>
                <c:pt idx="3">
                  <c:v>Research</c:v>
                </c:pt>
                <c:pt idx="4">
                  <c:v>Public Service &amp; Extension</c:v>
                </c:pt>
                <c:pt idx="5">
                  <c:v>Athletics</c:v>
                </c:pt>
                <c:pt idx="6">
                  <c:v>Other</c:v>
                </c:pt>
                <c:pt idx="7">
                  <c:v>Library</c:v>
                </c:pt>
                <c:pt idx="8">
                  <c:v>Unrestricted</c:v>
                </c:pt>
              </c:strCache>
            </c:strRef>
          </c:cat>
          <c:val>
            <c:numRef>
              <c:f>'Slide 5'!$P$2:$P$10</c:f>
              <c:numCache>
                <c:formatCode>0.0</c:formatCode>
                <c:ptCount val="9"/>
                <c:pt idx="0">
                  <c:v>11.2</c:v>
                </c:pt>
                <c:pt idx="1">
                  <c:v>5.7</c:v>
                </c:pt>
                <c:pt idx="2">
                  <c:v>17.899999999999999</c:v>
                </c:pt>
                <c:pt idx="3">
                  <c:v>4.0999999999999996</c:v>
                </c:pt>
                <c:pt idx="4">
                  <c:v>3.1</c:v>
                </c:pt>
                <c:pt idx="5">
                  <c:v>1.3</c:v>
                </c:pt>
                <c:pt idx="6">
                  <c:v>1.1000000000000001</c:v>
                </c:pt>
                <c:pt idx="7">
                  <c:v>0.6</c:v>
                </c:pt>
                <c:pt idx="8">
                  <c:v>0.3</c:v>
                </c:pt>
              </c:numCache>
            </c:numRef>
          </c:val>
          <c:extLst>
            <c:ext xmlns:c16="http://schemas.microsoft.com/office/drawing/2014/chart" uri="{C3380CC4-5D6E-409C-BE32-E72D297353CC}">
              <c16:uniqueId val="{00000001-144A-4961-BD38-3CFDBB422AB0}"/>
            </c:ext>
          </c:extLst>
        </c:ser>
        <c:dLbls>
          <c:dLblPos val="outEnd"/>
          <c:showLegendKey val="0"/>
          <c:showVal val="1"/>
          <c:showCatName val="0"/>
          <c:showSerName val="0"/>
          <c:showPercent val="0"/>
          <c:showBubbleSize val="0"/>
        </c:dLbls>
        <c:gapWidth val="70"/>
        <c:overlap val="90"/>
        <c:axId val="1268059712"/>
        <c:axId val="1268052096"/>
      </c:barChart>
      <c:catAx>
        <c:axId val="1268059712"/>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mn-lt"/>
                <a:ea typeface="Arial"/>
                <a:cs typeface="Arial" panose="020B0604020202020204" pitchFamily="34" charset="0"/>
              </a:defRPr>
            </a:pPr>
            <a:endParaRPr lang="en-US"/>
          </a:p>
        </c:txPr>
        <c:crossAx val="1268052096"/>
        <c:crosses val="autoZero"/>
        <c:auto val="0"/>
        <c:lblAlgn val="ctr"/>
        <c:lblOffset val="100"/>
        <c:tickLblSkip val="1"/>
        <c:tickMarkSkip val="1"/>
        <c:noMultiLvlLbl val="0"/>
      </c:catAx>
      <c:valAx>
        <c:axId val="1268052096"/>
        <c:scaling>
          <c:orientation val="minMax"/>
          <c:max val="30"/>
          <c:min val="0"/>
        </c:scaling>
        <c:delete val="0"/>
        <c:axPos val="l"/>
        <c:title>
          <c:tx>
            <c:rich>
              <a:bodyPr/>
              <a:lstStyle/>
              <a:p>
                <a:pPr>
                  <a:defRPr sz="800" b="0" i="0" u="none" strike="noStrike" baseline="0">
                    <a:solidFill>
                      <a:srgbClr val="000000"/>
                    </a:solidFill>
                    <a:latin typeface="+mn-lt"/>
                    <a:ea typeface="Arial"/>
                    <a:cs typeface="Arial"/>
                  </a:defRPr>
                </a:pPr>
                <a:r>
                  <a:rPr lang="en-US">
                    <a:latin typeface="+mn-lt"/>
                  </a:rPr>
                  <a:t>($ in millions)</a:t>
                </a:r>
              </a:p>
            </c:rich>
          </c:tx>
          <c:layout>
            <c:manualLayout>
              <c:xMode val="edge"/>
              <c:yMode val="edge"/>
              <c:x val="6.3247986858785521E-2"/>
              <c:y val="0.40492274385879373"/>
            </c:manualLayout>
          </c:layout>
          <c:overlay val="0"/>
          <c:spPr>
            <a:noFill/>
            <a:ln w="25400">
              <a:noFill/>
            </a:ln>
          </c:spPr>
        </c:title>
        <c:numFmt formatCode="\$#,##0.0" sourceLinked="0"/>
        <c:majorTickMark val="out"/>
        <c:minorTickMark val="in"/>
        <c:tickLblPos val="nextTo"/>
        <c:spPr>
          <a:ln w="3175">
            <a:solidFill>
              <a:srgbClr val="000000"/>
            </a:solidFill>
            <a:prstDash val="solid"/>
          </a:ln>
        </c:spPr>
        <c:txPr>
          <a:bodyPr rot="0" vert="horz"/>
          <a:lstStyle/>
          <a:p>
            <a:pPr>
              <a:defRPr sz="1000" b="0" i="0" u="none" strike="noStrike" baseline="0">
                <a:solidFill>
                  <a:srgbClr val="000000"/>
                </a:solidFill>
                <a:latin typeface="+mn-lt"/>
                <a:ea typeface="Arial"/>
                <a:cs typeface="Arial" panose="020B0604020202020204" pitchFamily="34" charset="0"/>
              </a:defRPr>
            </a:pPr>
            <a:endParaRPr lang="en-US"/>
          </a:p>
        </c:txPr>
        <c:crossAx val="1268059712"/>
        <c:crosses val="autoZero"/>
        <c:crossBetween val="between"/>
        <c:majorUnit val="5"/>
        <c:minorUnit val="0.5"/>
      </c:valAx>
      <c:spPr>
        <a:noFill/>
        <a:ln w="25400">
          <a:noFill/>
        </a:ln>
      </c:spPr>
    </c:plotArea>
    <c:plotVisOnly val="1"/>
    <c:dispBlanksAs val="gap"/>
    <c:showDLblsOverMax val="0"/>
  </c:chart>
  <c:spPr>
    <a:solidFill>
      <a:srgbClr val="FFFFFF"/>
    </a:solidFill>
    <a:ln w="3175">
      <a:noFill/>
      <a:prstDash val="solid"/>
    </a:ln>
  </c:spPr>
  <c:txPr>
    <a:bodyPr/>
    <a:lstStyle/>
    <a:p>
      <a:pPr>
        <a:defRPr sz="1800"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0" i="0" u="none" strike="noStrike" kern="1200" baseline="0">
                <a:solidFill>
                  <a:srgbClr val="000000"/>
                </a:solidFill>
                <a:latin typeface="Arial"/>
                <a:ea typeface="Arial"/>
                <a:cs typeface="Arial"/>
              </a:defRPr>
            </a:pPr>
            <a:r>
              <a:rPr lang="en-US" sz="1200" b="1">
                <a:latin typeface="+mn-lt"/>
              </a:rPr>
              <a:t>FY23 $34.9</a:t>
            </a:r>
          </a:p>
          <a:p>
            <a:pPr>
              <a:defRPr/>
            </a:pPr>
            <a:r>
              <a:rPr lang="en-US" sz="1200" b="1">
                <a:latin typeface="+mn-lt"/>
              </a:rPr>
              <a:t>FY24 $45.3</a:t>
            </a:r>
          </a:p>
        </c:rich>
      </c:tx>
      <c:layout>
        <c:manualLayout>
          <c:xMode val="edge"/>
          <c:yMode val="edge"/>
          <c:x val="0.4419525958238702"/>
          <c:y val="6.6666666666666671E-3"/>
        </c:manualLayout>
      </c:layout>
      <c:overlay val="0"/>
      <c:spPr>
        <a:noFill/>
        <a:ln>
          <a:noFill/>
        </a:ln>
        <a:effectLst/>
      </c:spPr>
      <c:txPr>
        <a:bodyPr rot="0" spcFirstLastPara="1" vertOverflow="ellipsis" vert="horz" wrap="square" anchor="ctr" anchorCtr="1"/>
        <a:lstStyle/>
        <a:p>
          <a:pPr>
            <a:defRPr sz="1440" b="0" i="0" u="none" strike="noStrike" kern="1200" baseline="0">
              <a:solidFill>
                <a:srgbClr val="000000"/>
              </a:solidFill>
              <a:latin typeface="Arial"/>
              <a:ea typeface="Arial"/>
              <a:cs typeface="Arial"/>
            </a:defRPr>
          </a:pPr>
          <a:endParaRPr lang="en-US"/>
        </a:p>
      </c:txPr>
    </c:title>
    <c:autoTitleDeleted val="0"/>
    <c:plotArea>
      <c:layout>
        <c:manualLayout>
          <c:layoutTarget val="inner"/>
          <c:xMode val="edge"/>
          <c:yMode val="edge"/>
          <c:x val="0.14188392563096913"/>
          <c:y val="0.14034173228346455"/>
          <c:w val="0.85811607436903081"/>
          <c:h val="0.79281942257217852"/>
        </c:manualLayout>
      </c:layout>
      <c:barChart>
        <c:barDir val="col"/>
        <c:grouping val="clustered"/>
        <c:varyColors val="0"/>
        <c:ser>
          <c:idx val="0"/>
          <c:order val="0"/>
          <c:tx>
            <c:strRef>
              <c:f>'Slide 6'!$O$1</c:f>
              <c:strCache>
                <c:ptCount val="1"/>
                <c:pt idx="0">
                  <c:v>FY23</c:v>
                </c:pt>
              </c:strCache>
            </c:strRef>
          </c:tx>
          <c:spPr>
            <a:solidFill>
              <a:schemeClr val="accent1"/>
            </a:solidFill>
            <a:ln>
              <a:noFill/>
            </a:ln>
            <a:effectLst/>
            <a:scene3d>
              <a:camera prst="orthographicFront"/>
              <a:lightRig rig="threePt" dir="t"/>
            </a:scene3d>
            <a:sp3d>
              <a:bevelT/>
            </a:sp3d>
          </c:spPr>
          <c:invertIfNegative val="0"/>
          <c:dLbls>
            <c:dLbl>
              <c:idx val="0"/>
              <c:layout>
                <c:manualLayout>
                  <c:x val="-5.0269302274715657E-3"/>
                  <c:y val="3.59701565082142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BBB-489B-AA29-35B4483C351A}"/>
                </c:ext>
              </c:extLst>
            </c:dLbl>
            <c:dLbl>
              <c:idx val="2"/>
              <c:layout>
                <c:manualLayout>
                  <c:x val="0"/>
                  <c:y val="-3.646308113035551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BBB-489B-AA29-35B4483C351A}"/>
                </c:ext>
              </c:extLst>
            </c:dLbl>
            <c:dLbl>
              <c:idx val="5"/>
              <c:layout>
                <c:manualLayout>
                  <c:x val="-7.670182166826461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BBB-489B-AA29-35B4483C351A}"/>
                </c:ext>
              </c:extLst>
            </c:dLbl>
            <c:dLbl>
              <c:idx val="6"/>
              <c:layout>
                <c:manualLayout>
                  <c:x val="-3.8350910834132309E-3"/>
                  <c:y val="0"/>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3-FBBB-489B-AA29-35B4483C351A}"/>
                </c:ext>
              </c:extLst>
            </c:dLbl>
            <c:numFmt formatCode="&quot;$&quot;#,##0.0" sourceLinked="0"/>
            <c:spPr>
              <a:noFill/>
              <a:ln>
                <a:noFill/>
              </a:ln>
              <a:effectLst/>
            </c:spPr>
            <c:txPr>
              <a:bodyPr rot="0" spcFirstLastPara="1" vertOverflow="ellipsis" vert="horz" wrap="square" lIns="0" tIns="0" rIns="0" bIns="0" anchor="ctr" anchorCtr="1"/>
              <a:lstStyle/>
              <a:p>
                <a:pPr>
                  <a:defRPr sz="1000" b="1" i="0" u="none" strike="noStrike" kern="1200" baseline="0">
                    <a:solidFill>
                      <a:srgbClr val="000000"/>
                    </a:solidFill>
                    <a:latin typeface="+mn-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('Slide 6'!$N$2:$N$5,'Slide 6'!$N$7:$N$10)</c:f>
              <c:strCache>
                <c:ptCount val="8"/>
                <c:pt idx="0">
                  <c:v>UM</c:v>
                </c:pt>
                <c:pt idx="1">
                  <c:v>UMA</c:v>
                </c:pt>
                <c:pt idx="2">
                  <c:v>UMF</c:v>
                </c:pt>
                <c:pt idx="3">
                  <c:v>UMFK</c:v>
                </c:pt>
                <c:pt idx="4">
                  <c:v>UMPI </c:v>
                </c:pt>
                <c:pt idx="5">
                  <c:v>USM</c:v>
                </c:pt>
                <c:pt idx="6">
                  <c:v>Law School</c:v>
                </c:pt>
                <c:pt idx="7">
                  <c:v>Multi</c:v>
                </c:pt>
              </c:strCache>
              <c:extLst/>
            </c:strRef>
          </c:cat>
          <c:val>
            <c:numRef>
              <c:f>('Slide 6'!$O$2:$O$5,'Slide 6'!$O$7:$O$10)</c:f>
              <c:numCache>
                <c:formatCode>"$"#,##0.0</c:formatCode>
                <c:ptCount val="8"/>
                <c:pt idx="0">
                  <c:v>20</c:v>
                </c:pt>
                <c:pt idx="1">
                  <c:v>0.7</c:v>
                </c:pt>
                <c:pt idx="2">
                  <c:v>0.3</c:v>
                </c:pt>
                <c:pt idx="3">
                  <c:v>0.6</c:v>
                </c:pt>
                <c:pt idx="4">
                  <c:v>0.3</c:v>
                </c:pt>
                <c:pt idx="5">
                  <c:v>9.6999999999999993</c:v>
                </c:pt>
                <c:pt idx="6">
                  <c:v>1.2</c:v>
                </c:pt>
                <c:pt idx="7">
                  <c:v>2.1</c:v>
                </c:pt>
              </c:numCache>
              <c:extLst/>
            </c:numRef>
          </c:val>
          <c:extLst>
            <c:ext xmlns:c16="http://schemas.microsoft.com/office/drawing/2014/chart" uri="{C3380CC4-5D6E-409C-BE32-E72D297353CC}">
              <c16:uniqueId val="{00000004-FBBB-489B-AA29-35B4483C351A}"/>
            </c:ext>
          </c:extLst>
        </c:ser>
        <c:ser>
          <c:idx val="1"/>
          <c:order val="1"/>
          <c:tx>
            <c:strRef>
              <c:f>'Slide 6'!$Q$1</c:f>
              <c:strCache>
                <c:ptCount val="1"/>
                <c:pt idx="0">
                  <c:v>FY24</c:v>
                </c:pt>
              </c:strCache>
            </c:strRef>
          </c:tx>
          <c:spPr>
            <a:solidFill>
              <a:schemeClr val="accent3"/>
            </a:solidFill>
            <a:ln>
              <a:noFill/>
            </a:ln>
            <a:effectLst/>
            <a:scene3d>
              <a:camera prst="orthographicFront"/>
              <a:lightRig rig="threePt" dir="t"/>
            </a:scene3d>
            <a:sp3d>
              <a:bevelT/>
            </a:sp3d>
          </c:spPr>
          <c:invertIfNegative val="0"/>
          <c:dLbls>
            <c:dLbl>
              <c:idx val="0"/>
              <c:layout>
                <c:manualLayout>
                  <c:x val="7.670182166826461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BBB-489B-AA29-35B4483C351A}"/>
                </c:ext>
              </c:extLst>
            </c:dLbl>
            <c:dLbl>
              <c:idx val="2"/>
              <c:layout>
                <c:manualLayout>
                  <c:x val="3.8350644597791353E-3"/>
                  <c:y val="-7.292616226071102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BBB-489B-AA29-35B4483C351A}"/>
                </c:ext>
              </c:extLst>
            </c:dLbl>
            <c:dLbl>
              <c:idx val="3"/>
              <c:layout>
                <c:manualLayout>
                  <c:x val="1.9166267369429102E-3"/>
                  <c:y val="7.292616226071102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BBB-489B-AA29-35B4483C351A}"/>
                </c:ext>
              </c:extLst>
            </c:dLbl>
            <c:dLbl>
              <c:idx val="4"/>
              <c:layout>
                <c:manualLayout>
                  <c:x val="0"/>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BBB-489B-AA29-35B4483C351A}"/>
                </c:ext>
              </c:extLst>
            </c:dLbl>
            <c:dLbl>
              <c:idx val="5"/>
              <c:layout>
                <c:manualLayout>
                  <c:x val="3.835091083413230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BBB-489B-AA29-35B4483C351A}"/>
                </c:ext>
              </c:extLst>
            </c:dLbl>
            <c:dLbl>
              <c:idx val="6"/>
              <c:layout>
                <c:manualLayout>
                  <c:x val="1.9175455417066154E-3"/>
                  <c:y val="0"/>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A-FBBB-489B-AA29-35B4483C351A}"/>
                </c:ext>
              </c:extLst>
            </c:dLbl>
            <c:numFmt formatCode="&quot;$&quot;#,##0.0" sourceLinked="0"/>
            <c:spPr>
              <a:noFill/>
              <a:ln>
                <a:noFill/>
              </a:ln>
              <a:effectLst/>
            </c:spPr>
            <c:txPr>
              <a:bodyPr rot="0" spcFirstLastPara="1" vertOverflow="ellipsis" vert="horz" wrap="square" lIns="0" tIns="0" rIns="0" bIns="0" anchor="ctr" anchorCtr="1"/>
              <a:lstStyle/>
              <a:p>
                <a:pPr>
                  <a:defRPr sz="1000" b="1" i="0" u="none" strike="noStrike" kern="1200" baseline="0">
                    <a:solidFill>
                      <a:srgbClr val="000000"/>
                    </a:solidFill>
                    <a:latin typeface="+mn-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('Slide 6'!$N$2:$N$5,'Slide 6'!$N$7:$N$10)</c:f>
              <c:strCache>
                <c:ptCount val="8"/>
                <c:pt idx="0">
                  <c:v>UM</c:v>
                </c:pt>
                <c:pt idx="1">
                  <c:v>UMA</c:v>
                </c:pt>
                <c:pt idx="2">
                  <c:v>UMF</c:v>
                </c:pt>
                <c:pt idx="3">
                  <c:v>UMFK</c:v>
                </c:pt>
                <c:pt idx="4">
                  <c:v>UMPI </c:v>
                </c:pt>
                <c:pt idx="5">
                  <c:v>USM</c:v>
                </c:pt>
                <c:pt idx="6">
                  <c:v>Law School</c:v>
                </c:pt>
                <c:pt idx="7">
                  <c:v>Multi</c:v>
                </c:pt>
              </c:strCache>
              <c:extLst/>
            </c:strRef>
          </c:cat>
          <c:val>
            <c:numRef>
              <c:f>('Slide 6'!$Q$2:$Q$5,'Slide 6'!$Q$7:$Q$10)</c:f>
              <c:numCache>
                <c:formatCode>"$"#,##0.0</c:formatCode>
                <c:ptCount val="8"/>
                <c:pt idx="0">
                  <c:v>24</c:v>
                </c:pt>
                <c:pt idx="1">
                  <c:v>0.5</c:v>
                </c:pt>
                <c:pt idx="2">
                  <c:v>0.7</c:v>
                </c:pt>
                <c:pt idx="3">
                  <c:v>0.2</c:v>
                </c:pt>
                <c:pt idx="4">
                  <c:v>0.2</c:v>
                </c:pt>
                <c:pt idx="5">
                  <c:v>18.399999999999999</c:v>
                </c:pt>
                <c:pt idx="6">
                  <c:v>1.2</c:v>
                </c:pt>
                <c:pt idx="7">
                  <c:v>0.1</c:v>
                </c:pt>
              </c:numCache>
              <c:extLst/>
            </c:numRef>
          </c:val>
          <c:extLst>
            <c:ext xmlns:c16="http://schemas.microsoft.com/office/drawing/2014/chart" uri="{C3380CC4-5D6E-409C-BE32-E72D297353CC}">
              <c16:uniqueId val="{0000000B-FBBB-489B-AA29-35B4483C351A}"/>
            </c:ext>
          </c:extLst>
        </c:ser>
        <c:dLbls>
          <c:showLegendKey val="0"/>
          <c:showVal val="1"/>
          <c:showCatName val="0"/>
          <c:showSerName val="0"/>
          <c:showPercent val="0"/>
          <c:showBubbleSize val="0"/>
        </c:dLbls>
        <c:gapWidth val="70"/>
        <c:axId val="1268059168"/>
        <c:axId val="1268056992"/>
      </c:barChart>
      <c:catAx>
        <c:axId val="1268059168"/>
        <c:scaling>
          <c:orientation val="minMax"/>
        </c:scaling>
        <c:delete val="0"/>
        <c:axPos val="b"/>
        <c:numFmt formatCode="General" sourceLinked="1"/>
        <c:majorTickMark val="cross"/>
        <c:minorTickMark val="in"/>
        <c:tickLblPos val="nextTo"/>
        <c:spPr>
          <a:noFill/>
          <a:ln w="3175" cap="flat" cmpd="sng" algn="ctr">
            <a:solidFill>
              <a:srgbClr val="000000"/>
            </a:solidFill>
            <a:prstDash val="solid"/>
            <a:round/>
          </a:ln>
          <a:effectLst/>
        </c:spPr>
        <c:txPr>
          <a:bodyPr rot="0" spcFirstLastPara="1" vertOverflow="ellipsis" wrap="square" anchor="ctr" anchorCtr="1"/>
          <a:lstStyle/>
          <a:p>
            <a:pPr>
              <a:defRPr sz="1000" b="0" i="0" u="none" strike="noStrike" kern="1200" baseline="0">
                <a:solidFill>
                  <a:srgbClr val="000000"/>
                </a:solidFill>
                <a:latin typeface="+mn-lt"/>
                <a:ea typeface="Arial"/>
                <a:cs typeface="Arial"/>
              </a:defRPr>
            </a:pPr>
            <a:endParaRPr lang="en-US"/>
          </a:p>
        </c:txPr>
        <c:crossAx val="1268056992"/>
        <c:crosses val="autoZero"/>
        <c:auto val="0"/>
        <c:lblAlgn val="ctr"/>
        <c:lblOffset val="100"/>
        <c:tickLblSkip val="1"/>
        <c:tickMarkSkip val="1"/>
        <c:noMultiLvlLbl val="0"/>
      </c:catAx>
      <c:valAx>
        <c:axId val="1268056992"/>
        <c:scaling>
          <c:orientation val="minMax"/>
          <c:max val="45"/>
          <c:min val="0"/>
        </c:scaling>
        <c:delete val="0"/>
        <c:axPos val="l"/>
        <c:minorGridlines>
          <c:spPr>
            <a:ln w="9525" cap="flat" cmpd="sng" algn="ctr">
              <a:solidFill>
                <a:schemeClr val="tx1">
                  <a:tint val="50000"/>
                  <a:shade val="95000"/>
                  <a:satMod val="105000"/>
                </a:schemeClr>
              </a:solidFill>
              <a:prstDash val="solid"/>
              <a:round/>
            </a:ln>
            <a:effectLst/>
          </c:spPr>
        </c:minorGridlines>
        <c:title>
          <c:tx>
            <c:rich>
              <a:bodyPr rot="-5400000" spcFirstLastPara="1" vertOverflow="ellipsis" vert="horz" wrap="square" anchor="ctr" anchorCtr="1"/>
              <a:lstStyle/>
              <a:p>
                <a:pPr>
                  <a:defRPr sz="800" b="0" i="0" u="none" strike="noStrike" kern="1200" baseline="0">
                    <a:solidFill>
                      <a:srgbClr val="000000"/>
                    </a:solidFill>
                    <a:latin typeface="+mn-lt"/>
                    <a:ea typeface="Arial"/>
                    <a:cs typeface="Arial"/>
                  </a:defRPr>
                </a:pPr>
                <a:r>
                  <a:rPr lang="en-US">
                    <a:latin typeface="+mn-lt"/>
                  </a:rPr>
                  <a:t>($ in millions)</a:t>
                </a:r>
              </a:p>
            </c:rich>
          </c:tx>
          <c:layout>
            <c:manualLayout>
              <c:xMode val="edge"/>
              <c:yMode val="edge"/>
              <c:x val="4.8316517469536843E-2"/>
              <c:y val="0.38845262014661958"/>
            </c:manualLayout>
          </c:layout>
          <c:overlay val="0"/>
          <c:spPr>
            <a:noFill/>
            <a:ln w="25400">
              <a:noFill/>
            </a:ln>
            <a:effectLst/>
          </c:spPr>
          <c:txPr>
            <a:bodyPr rot="-5400000" spcFirstLastPara="1" vertOverflow="ellipsis" vert="horz" wrap="square" anchor="ctr" anchorCtr="1"/>
            <a:lstStyle/>
            <a:p>
              <a:pPr>
                <a:defRPr sz="800" b="0" i="0" u="none" strike="noStrike" kern="1200" baseline="0">
                  <a:solidFill>
                    <a:srgbClr val="000000"/>
                  </a:solidFill>
                  <a:latin typeface="+mn-lt"/>
                  <a:ea typeface="Arial"/>
                  <a:cs typeface="Arial"/>
                </a:defRPr>
              </a:pPr>
              <a:endParaRPr lang="en-US"/>
            </a:p>
          </c:txPr>
        </c:title>
        <c:numFmt formatCode="&quot;$&quot;#,##0.0" sourceLinked="0"/>
        <c:majorTickMark val="out"/>
        <c:minorTickMark val="in"/>
        <c:tickLblPos val="nextTo"/>
        <c:spPr>
          <a:noFill/>
          <a:ln w="3175" cap="flat" cmpd="sng" algn="ctr">
            <a:solidFill>
              <a:srgbClr val="000000"/>
            </a:solidFill>
            <a:prstDash val="solid"/>
            <a:round/>
          </a:ln>
          <a:effectLst/>
        </c:spPr>
        <c:txPr>
          <a:bodyPr rot="0" spcFirstLastPara="1" vertOverflow="ellipsis" wrap="square" anchor="ctr" anchorCtr="1"/>
          <a:lstStyle/>
          <a:p>
            <a:pPr>
              <a:defRPr sz="1000" b="0" i="0" u="none" strike="noStrike" kern="1200" baseline="0">
                <a:solidFill>
                  <a:srgbClr val="000000"/>
                </a:solidFill>
                <a:latin typeface="+mn-lt"/>
                <a:ea typeface="Arial"/>
                <a:cs typeface="Arial"/>
              </a:defRPr>
            </a:pPr>
            <a:endParaRPr lang="en-US"/>
          </a:p>
        </c:txPr>
        <c:crossAx val="1268059168"/>
        <c:crosses val="autoZero"/>
        <c:crossBetween val="between"/>
        <c:majorUnit val="5"/>
        <c:minorUnit val="2.5"/>
      </c:valAx>
      <c:spPr>
        <a:noFill/>
        <a:ln>
          <a:noFill/>
        </a:ln>
        <a:effectLst/>
      </c:spPr>
    </c:plotArea>
    <c:legend>
      <c:legendPos val="tr"/>
      <c:layout>
        <c:manualLayout>
          <c:xMode val="edge"/>
          <c:yMode val="edge"/>
          <c:x val="0.92021270778652664"/>
          <c:y val="1.8518518518518517E-2"/>
          <c:w val="6.9370625546806647E-2"/>
          <c:h val="0.10532857003985613"/>
        </c:manualLayout>
      </c:layout>
      <c:overlay val="1"/>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n-lt"/>
              <a:ea typeface="Arial"/>
              <a:cs typeface="Arial"/>
            </a:defRPr>
          </a:pPr>
          <a:endParaRPr lang="en-US"/>
        </a:p>
      </c:txPr>
    </c:legend>
    <c:plotVisOnly val="1"/>
    <c:dispBlanksAs val="gap"/>
    <c:showDLblsOverMax val="0"/>
  </c:chart>
  <c:spPr>
    <a:solidFill>
      <a:srgbClr val="FFFFFF"/>
    </a:solidFill>
    <a:ln w="3175" cap="flat" cmpd="sng" algn="ctr">
      <a:noFill/>
      <a:prstDash val="solid"/>
      <a:round/>
    </a:ln>
    <a:effectLst/>
  </c:spPr>
  <c:txPr>
    <a:bodyPr/>
    <a:lstStyle/>
    <a:p>
      <a:pPr>
        <a:defRPr sz="1200" b="0" i="0" u="none" strike="noStrike" baseline="0">
          <a:solidFill>
            <a:srgbClr val="000000"/>
          </a:solidFill>
          <a:latin typeface="Arial"/>
          <a:ea typeface="Arial"/>
          <a:cs typeface="Arial"/>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011203896415418"/>
          <c:y val="0.13246573542633888"/>
          <c:w val="0.77228588800768594"/>
          <c:h val="0.73341201330365136"/>
        </c:manualLayout>
      </c:layout>
      <c:barChart>
        <c:barDir val="col"/>
        <c:grouping val="clustered"/>
        <c:varyColors val="0"/>
        <c:ser>
          <c:idx val="2"/>
          <c:order val="0"/>
          <c:tx>
            <c:strRef>
              <c:f>'Slide 7 &amp; 8'!$A$49</c:f>
              <c:strCache>
                <c:ptCount val="1"/>
                <c:pt idx="0">
                  <c:v>Endowment MV</c:v>
                </c:pt>
              </c:strCache>
            </c:strRef>
          </c:tx>
          <c:spPr>
            <a:solidFill>
              <a:schemeClr val="accent3"/>
            </a:solidFill>
            <a:ln>
              <a:noFill/>
            </a:ln>
            <a:effectLst/>
            <a:scene3d>
              <a:camera prst="orthographicFront"/>
              <a:lightRig rig="threePt" dir="t"/>
            </a:scene3d>
            <a:sp3d>
              <a:bevelT w="88900" h="44450"/>
            </a:sp3d>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'Slide 7 &amp; 8'!$B$48:$F$48</c:f>
              <c:strCache>
                <c:ptCount val="5"/>
                <c:pt idx="0">
                  <c:v>FY20</c:v>
                </c:pt>
                <c:pt idx="1">
                  <c:v> FY21 </c:v>
                </c:pt>
                <c:pt idx="2">
                  <c:v> FY22 </c:v>
                </c:pt>
                <c:pt idx="3">
                  <c:v> FY23 </c:v>
                </c:pt>
                <c:pt idx="4">
                  <c:v> FY24 </c:v>
                </c:pt>
              </c:strCache>
            </c:strRef>
          </c:cat>
          <c:val>
            <c:numRef>
              <c:f>'Slide 7 &amp; 8'!$B$49:$F$49</c:f>
              <c:numCache>
                <c:formatCode>_("$"* #,##0_);_("$"* \(#,##0\);_("$"* "-"??_);_(@_)</c:formatCode>
                <c:ptCount val="5"/>
                <c:pt idx="0" formatCode="&quot;$&quot;#,##0">
                  <c:v>134</c:v>
                </c:pt>
                <c:pt idx="1">
                  <c:v>165.59644635999993</c:v>
                </c:pt>
                <c:pt idx="2">
                  <c:v>141</c:v>
                </c:pt>
                <c:pt idx="3">
                  <c:v>150</c:v>
                </c:pt>
                <c:pt idx="4">
                  <c:v>162</c:v>
                </c:pt>
              </c:numCache>
            </c:numRef>
          </c:val>
          <c:extLst>
            <c:ext xmlns:c16="http://schemas.microsoft.com/office/drawing/2014/chart" uri="{C3380CC4-5D6E-409C-BE32-E72D297353CC}">
              <c16:uniqueId val="{00000000-611F-45B0-AB73-57A3DC7E8B93}"/>
            </c:ext>
          </c:extLst>
        </c:ser>
        <c:ser>
          <c:idx val="1"/>
          <c:order val="1"/>
          <c:tx>
            <c:strRef>
              <c:f>'Slide 7 &amp; 8'!$A$50</c:f>
              <c:strCache>
                <c:ptCount val="1"/>
                <c:pt idx="0">
                  <c:v>Gift Balances</c:v>
                </c:pt>
              </c:strCache>
            </c:strRef>
          </c:tx>
          <c:spPr>
            <a:solidFill>
              <a:schemeClr val="accent2"/>
            </a:solidFill>
            <a:ln>
              <a:noFill/>
            </a:ln>
            <a:effectLst/>
            <a:scene3d>
              <a:camera prst="orthographicFront"/>
              <a:lightRig rig="threePt" dir="t"/>
            </a:scene3d>
            <a:sp3d>
              <a:bevelT w="88900" h="44450"/>
            </a:sp3d>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'Slide 7 &amp; 8'!$B$48:$F$48</c:f>
              <c:strCache>
                <c:ptCount val="5"/>
                <c:pt idx="0">
                  <c:v>FY20</c:v>
                </c:pt>
                <c:pt idx="1">
                  <c:v> FY21 </c:v>
                </c:pt>
                <c:pt idx="2">
                  <c:v> FY22 </c:v>
                </c:pt>
                <c:pt idx="3">
                  <c:v> FY23 </c:v>
                </c:pt>
                <c:pt idx="4">
                  <c:v> FY24 </c:v>
                </c:pt>
              </c:strCache>
            </c:strRef>
          </c:cat>
          <c:val>
            <c:numRef>
              <c:f>'Slide 7 &amp; 8'!$B$50:$F$50</c:f>
              <c:numCache>
                <c:formatCode>_("$"* #,##0_);_("$"* \(#,##0\);_("$"* "-"??_);_(@_)</c:formatCode>
                <c:ptCount val="5"/>
                <c:pt idx="0" formatCode="&quot;$&quot;#,##0">
                  <c:v>58.295000000000002</c:v>
                </c:pt>
                <c:pt idx="1">
                  <c:v>62.960022719999991</c:v>
                </c:pt>
                <c:pt idx="2">
                  <c:v>75</c:v>
                </c:pt>
                <c:pt idx="3">
                  <c:v>72</c:v>
                </c:pt>
                <c:pt idx="4">
                  <c:v>71</c:v>
                </c:pt>
              </c:numCache>
            </c:numRef>
          </c:val>
          <c:extLst>
            <c:ext xmlns:c16="http://schemas.microsoft.com/office/drawing/2014/chart" uri="{C3380CC4-5D6E-409C-BE32-E72D297353CC}">
              <c16:uniqueId val="{00000001-611F-45B0-AB73-57A3DC7E8B93}"/>
            </c:ext>
          </c:extLst>
        </c:ser>
        <c:ser>
          <c:idx val="0"/>
          <c:order val="2"/>
          <c:tx>
            <c:strRef>
              <c:f>'Slide 7 &amp; 8'!$A$51</c:f>
              <c:strCache>
                <c:ptCount val="1"/>
                <c:pt idx="0">
                  <c:v>Pledges Outstanding</c:v>
                </c:pt>
              </c:strCache>
            </c:strRef>
          </c:tx>
          <c:spPr>
            <a:solidFill>
              <a:schemeClr val="accent1"/>
            </a:solidFill>
            <a:ln>
              <a:noFill/>
            </a:ln>
            <a:effectLst/>
            <a:scene3d>
              <a:camera prst="orthographicFront"/>
              <a:lightRig rig="threePt" dir="t"/>
            </a:scene3d>
            <a:sp3d>
              <a:bevelT w="88900" h="44450"/>
            </a:sp3d>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'Slide 7 &amp; 8'!$B$48:$F$48</c:f>
              <c:strCache>
                <c:ptCount val="5"/>
                <c:pt idx="0">
                  <c:v>FY20</c:v>
                </c:pt>
                <c:pt idx="1">
                  <c:v> FY21 </c:v>
                </c:pt>
                <c:pt idx="2">
                  <c:v> FY22 </c:v>
                </c:pt>
                <c:pt idx="3">
                  <c:v> FY23 </c:v>
                </c:pt>
                <c:pt idx="4">
                  <c:v> FY24 </c:v>
                </c:pt>
              </c:strCache>
            </c:strRef>
          </c:cat>
          <c:val>
            <c:numRef>
              <c:f>'Slide 7 &amp; 8'!$B$51:$F$51</c:f>
              <c:numCache>
                <c:formatCode>_("$"* #,##0_);_("$"* \(#,##0\);_("$"* "-"??_);_(@_)</c:formatCode>
                <c:ptCount val="5"/>
                <c:pt idx="0" formatCode="&quot;$&quot;#,##0">
                  <c:v>2.0859999999999999</c:v>
                </c:pt>
                <c:pt idx="1">
                  <c:v>0</c:v>
                </c:pt>
                <c:pt idx="2">
                  <c:v>1.5</c:v>
                </c:pt>
                <c:pt idx="3">
                  <c:v>1.5</c:v>
                </c:pt>
                <c:pt idx="4">
                  <c:v>9</c:v>
                </c:pt>
              </c:numCache>
            </c:numRef>
          </c:val>
          <c:extLst>
            <c:ext xmlns:c16="http://schemas.microsoft.com/office/drawing/2014/chart" uri="{C3380CC4-5D6E-409C-BE32-E72D297353CC}">
              <c16:uniqueId val="{00000002-611F-45B0-AB73-57A3DC7E8B93}"/>
            </c:ext>
          </c:extLst>
        </c:ser>
        <c:dLbls>
          <c:showLegendKey val="0"/>
          <c:showVal val="0"/>
          <c:showCatName val="0"/>
          <c:showSerName val="0"/>
          <c:showPercent val="0"/>
          <c:showBubbleSize val="0"/>
        </c:dLbls>
        <c:gapWidth val="150"/>
        <c:axId val="1268053184"/>
        <c:axId val="1268052640"/>
      </c:barChart>
      <c:barChart>
        <c:barDir val="col"/>
        <c:grouping val="clustered"/>
        <c:varyColors val="0"/>
        <c:ser>
          <c:idx val="3"/>
          <c:order val="3"/>
          <c:tx>
            <c:strRef>
              <c:f>'Slide 7 &amp; 8'!$A$52</c:f>
              <c:strCache>
                <c:ptCount val="1"/>
                <c:pt idx="0">
                  <c:v>Total</c:v>
                </c:pt>
              </c:strCache>
            </c:strRef>
          </c:tx>
          <c:spPr>
            <a:solidFill>
              <a:schemeClr val="accent1">
                <a:alpha val="20000"/>
              </a:schemeClr>
            </a:solidFill>
            <a:ln>
              <a:solidFill>
                <a:schemeClr val="tx1">
                  <a:lumMod val="15000"/>
                  <a:lumOff val="85000"/>
                </a:schemeClr>
              </a:solidFill>
            </a:ln>
            <a:effectLst/>
            <a:scene3d>
              <a:camera prst="orthographicFront"/>
              <a:lightRig rig="threePt" dir="t"/>
            </a:scene3d>
            <a:sp3d>
              <a:bevelT w="88900" h="44450"/>
            </a:sp3d>
          </c:spPr>
          <c:invertIfNegative val="0"/>
          <c:dLbls>
            <c:dLbl>
              <c:idx val="0"/>
              <c:layout>
                <c:manualLayout>
                  <c:x val="0"/>
                  <c:y val="-5.9101654846335696E-3"/>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611F-45B0-AB73-57A3DC7E8B93}"/>
                </c:ext>
              </c:extLst>
            </c:dLbl>
            <c:dLbl>
              <c:idx val="1"/>
              <c:layout>
                <c:manualLayout>
                  <c:x val="-6.3656672040099962E-17"/>
                  <c:y val="1.1111111111111086E-2"/>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611F-45B0-AB73-57A3DC7E8B93}"/>
                </c:ext>
              </c:extLst>
            </c:dLbl>
            <c:dLbl>
              <c:idx val="2"/>
              <c:layout>
                <c:manualLayout>
                  <c:x val="-1.736111111111111E-3"/>
                  <c:y val="5.9101654846335427E-3"/>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611F-45B0-AB73-57A3DC7E8B93}"/>
                </c:ext>
              </c:extLst>
            </c:dLbl>
            <c:dLbl>
              <c:idx val="3"/>
              <c:layout>
                <c:manualLayout>
                  <c:x val="0"/>
                  <c:y val="5.9101654846335696E-3"/>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611F-45B0-AB73-57A3DC7E8B93}"/>
                </c:ext>
              </c:extLst>
            </c:dLbl>
            <c:dLbl>
              <c:idx val="4"/>
              <c:layout>
                <c:manualLayout>
                  <c:x val="0"/>
                  <c:y val="-8.3333333333333211E-3"/>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611F-45B0-AB73-57A3DC7E8B93}"/>
                </c:ext>
              </c:extLst>
            </c:dLbl>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dLblPos val="outEnd"/>
            <c:showLegendKey val="0"/>
            <c:showVal val="1"/>
            <c:showCatName val="0"/>
            <c:showSerName val="1"/>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'Slide 7 &amp; 8'!$B$48:$F$48</c:f>
              <c:strCache>
                <c:ptCount val="5"/>
                <c:pt idx="0">
                  <c:v>FY20</c:v>
                </c:pt>
                <c:pt idx="1">
                  <c:v> FY21 </c:v>
                </c:pt>
                <c:pt idx="2">
                  <c:v> FY22 </c:v>
                </c:pt>
                <c:pt idx="3">
                  <c:v> FY23 </c:v>
                </c:pt>
                <c:pt idx="4">
                  <c:v> FY24 </c:v>
                </c:pt>
              </c:strCache>
            </c:strRef>
          </c:cat>
          <c:val>
            <c:numRef>
              <c:f>'Slide 7 &amp; 8'!$B$52:$F$52</c:f>
              <c:numCache>
                <c:formatCode>"$"#,##0</c:formatCode>
                <c:ptCount val="5"/>
                <c:pt idx="0">
                  <c:v>194.38100000000003</c:v>
                </c:pt>
                <c:pt idx="1">
                  <c:v>228.55646907999991</c:v>
                </c:pt>
                <c:pt idx="2">
                  <c:v>217.5</c:v>
                </c:pt>
                <c:pt idx="3">
                  <c:v>223.5</c:v>
                </c:pt>
                <c:pt idx="4">
                  <c:v>242</c:v>
                </c:pt>
              </c:numCache>
            </c:numRef>
          </c:val>
          <c:extLst>
            <c:ext xmlns:c16="http://schemas.microsoft.com/office/drawing/2014/chart" uri="{C3380CC4-5D6E-409C-BE32-E72D297353CC}">
              <c16:uniqueId val="{00000008-611F-45B0-AB73-57A3DC7E8B93}"/>
            </c:ext>
          </c:extLst>
        </c:ser>
        <c:dLbls>
          <c:showLegendKey val="0"/>
          <c:showVal val="0"/>
          <c:showCatName val="0"/>
          <c:showSerName val="0"/>
          <c:showPercent val="0"/>
          <c:showBubbleSize val="0"/>
        </c:dLbls>
        <c:gapWidth val="49"/>
        <c:overlap val="100"/>
        <c:axId val="1268046112"/>
        <c:axId val="1268057536"/>
      </c:barChart>
      <c:catAx>
        <c:axId val="1268053184"/>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268052640"/>
        <c:crosses val="autoZero"/>
        <c:auto val="1"/>
        <c:lblAlgn val="ctr"/>
        <c:lblOffset val="100"/>
        <c:noMultiLvlLbl val="0"/>
      </c:catAx>
      <c:valAx>
        <c:axId val="1268052640"/>
        <c:scaling>
          <c:orientation val="minMax"/>
          <c:max val="250"/>
          <c:min val="0"/>
        </c:scaling>
        <c:delete val="0"/>
        <c:axPos val="l"/>
        <c:majorGridlines>
          <c:spPr>
            <a:ln w="9525" cap="flat" cmpd="sng" algn="ctr">
              <a:solidFill>
                <a:schemeClr val="tx1">
                  <a:tint val="75000"/>
                  <a:shade val="95000"/>
                  <a:satMod val="105000"/>
                </a:schemeClr>
              </a:solidFill>
              <a:prstDash val="solid"/>
              <a:round/>
            </a:ln>
            <a:effectLst/>
          </c:spPr>
        </c:majorGridlines>
        <c:numFmt formatCode="&quot;$&quot;#,##0"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268053184"/>
        <c:crosses val="autoZero"/>
        <c:crossBetween val="between"/>
      </c:valAx>
      <c:valAx>
        <c:axId val="1268057536"/>
        <c:scaling>
          <c:orientation val="minMax"/>
        </c:scaling>
        <c:delete val="1"/>
        <c:axPos val="r"/>
        <c:numFmt formatCode="&quot;$&quot;#,##0" sourceLinked="1"/>
        <c:majorTickMark val="out"/>
        <c:minorTickMark val="none"/>
        <c:tickLblPos val="nextTo"/>
        <c:crossAx val="1268046112"/>
        <c:crosses val="max"/>
        <c:crossBetween val="between"/>
      </c:valAx>
      <c:catAx>
        <c:axId val="1268046112"/>
        <c:scaling>
          <c:orientation val="minMax"/>
        </c:scaling>
        <c:delete val="1"/>
        <c:axPos val="b"/>
        <c:numFmt formatCode="General" sourceLinked="1"/>
        <c:majorTickMark val="out"/>
        <c:minorTickMark val="none"/>
        <c:tickLblPos val="nextTo"/>
        <c:crossAx val="1268057536"/>
        <c:crosses val="autoZero"/>
        <c:auto val="1"/>
        <c:lblAlgn val="ctr"/>
        <c:lblOffset val="100"/>
        <c:noMultiLvlLbl val="0"/>
      </c:catAx>
      <c:spPr>
        <a:noFill/>
        <a:ln>
          <a:noFill/>
        </a:ln>
        <a:effectLst/>
      </c:spPr>
    </c:plotArea>
    <c:legend>
      <c:legendPos val="b"/>
      <c:layout>
        <c:manualLayout>
          <c:xMode val="edge"/>
          <c:yMode val="edge"/>
          <c:x val="0.15157493985126855"/>
          <c:y val="0.92209098862642169"/>
          <c:w val="0.73051058070866137"/>
          <c:h val="7.1699381992144581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prstDash val="solid"/>
      <a:round/>
    </a:ln>
    <a:effectLst/>
  </c:spPr>
  <c:txPr>
    <a:bodyPr/>
    <a:lstStyle/>
    <a:p>
      <a:pPr>
        <a:defRPr b="1">
          <a:solidFill>
            <a:schemeClr val="tx1"/>
          </a:solidFill>
          <a:latin typeface="+mn-lt"/>
        </a:defRPr>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a:t>Total $241.9</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9.9221827321960249E-2"/>
          <c:y val="0.10331227170608052"/>
          <c:w val="0.86895557687375935"/>
          <c:h val="0.73341201330365136"/>
        </c:manualLayout>
      </c:layout>
      <c:barChart>
        <c:barDir val="col"/>
        <c:grouping val="clustered"/>
        <c:varyColors val="0"/>
        <c:ser>
          <c:idx val="2"/>
          <c:order val="0"/>
          <c:tx>
            <c:strRef>
              <c:f>'Slide 7 &amp; 8'!$A$74</c:f>
              <c:strCache>
                <c:ptCount val="1"/>
                <c:pt idx="0">
                  <c:v>Endowment MV</c:v>
                </c:pt>
              </c:strCache>
            </c:strRef>
          </c:tx>
          <c:spPr>
            <a:solidFill>
              <a:schemeClr val="accent3"/>
            </a:solidFill>
            <a:ln>
              <a:noFill/>
            </a:ln>
            <a:effectLst/>
            <a:scene3d>
              <a:camera prst="orthographicFront"/>
              <a:lightRig rig="threePt" dir="t"/>
            </a:scene3d>
            <a:sp3d>
              <a:bevelT w="88900" h="44450"/>
            </a:sp3d>
          </c:spPr>
          <c:invertIfNegative val="0"/>
          <c:cat>
            <c:strRef>
              <c:f>'Slide 7 &amp; 8'!$B$73:$I$73</c:f>
              <c:strCache>
                <c:ptCount val="8"/>
                <c:pt idx="0">
                  <c:v>UM</c:v>
                </c:pt>
                <c:pt idx="1">
                  <c:v>UMA</c:v>
                </c:pt>
                <c:pt idx="2">
                  <c:v>UMF</c:v>
                </c:pt>
                <c:pt idx="3">
                  <c:v>UMFK</c:v>
                </c:pt>
                <c:pt idx="4">
                  <c:v>USM</c:v>
                </c:pt>
                <c:pt idx="5">
                  <c:v>Law School</c:v>
                </c:pt>
                <c:pt idx="6">
                  <c:v>UMPI</c:v>
                </c:pt>
                <c:pt idx="7">
                  <c:v>MULTI</c:v>
                </c:pt>
              </c:strCache>
            </c:strRef>
          </c:cat>
          <c:val>
            <c:numRef>
              <c:f>'Slide 7 &amp; 8'!$B$74:$I$74</c:f>
              <c:numCache>
                <c:formatCode>"$"#,##0.0</c:formatCode>
                <c:ptCount val="8"/>
                <c:pt idx="0">
                  <c:v>106.4</c:v>
                </c:pt>
                <c:pt idx="1">
                  <c:v>9.1</c:v>
                </c:pt>
                <c:pt idx="2">
                  <c:v>17.5</c:v>
                </c:pt>
                <c:pt idx="3">
                  <c:v>1.8</c:v>
                </c:pt>
                <c:pt idx="4">
                  <c:v>11</c:v>
                </c:pt>
                <c:pt idx="5">
                  <c:v>5.9</c:v>
                </c:pt>
                <c:pt idx="6">
                  <c:v>1.5</c:v>
                </c:pt>
                <c:pt idx="7">
                  <c:v>8.8000000000000007</c:v>
                </c:pt>
              </c:numCache>
            </c:numRef>
          </c:val>
          <c:extLst>
            <c:ext xmlns:c16="http://schemas.microsoft.com/office/drawing/2014/chart" uri="{C3380CC4-5D6E-409C-BE32-E72D297353CC}">
              <c16:uniqueId val="{00000000-A697-42BB-B028-0473C92615A1}"/>
            </c:ext>
          </c:extLst>
        </c:ser>
        <c:ser>
          <c:idx val="1"/>
          <c:order val="1"/>
          <c:tx>
            <c:strRef>
              <c:f>'Slide 7 &amp; 8'!$A$75</c:f>
              <c:strCache>
                <c:ptCount val="1"/>
                <c:pt idx="0">
                  <c:v>Gift Balances</c:v>
                </c:pt>
              </c:strCache>
            </c:strRef>
          </c:tx>
          <c:spPr>
            <a:solidFill>
              <a:schemeClr val="accent2"/>
            </a:solidFill>
            <a:ln>
              <a:noFill/>
            </a:ln>
            <a:effectLst/>
            <a:scene3d>
              <a:camera prst="orthographicFront"/>
              <a:lightRig rig="threePt" dir="t"/>
            </a:scene3d>
            <a:sp3d>
              <a:bevelT w="88900" h="44450"/>
            </a:sp3d>
          </c:spPr>
          <c:invertIfNegative val="0"/>
          <c:cat>
            <c:strRef>
              <c:f>'Slide 7 &amp; 8'!$B$73:$I$73</c:f>
              <c:strCache>
                <c:ptCount val="8"/>
                <c:pt idx="0">
                  <c:v>UM</c:v>
                </c:pt>
                <c:pt idx="1">
                  <c:v>UMA</c:v>
                </c:pt>
                <c:pt idx="2">
                  <c:v>UMF</c:v>
                </c:pt>
                <c:pt idx="3">
                  <c:v>UMFK</c:v>
                </c:pt>
                <c:pt idx="4">
                  <c:v>USM</c:v>
                </c:pt>
                <c:pt idx="5">
                  <c:v>Law School</c:v>
                </c:pt>
                <c:pt idx="6">
                  <c:v>UMPI</c:v>
                </c:pt>
                <c:pt idx="7">
                  <c:v>MULTI</c:v>
                </c:pt>
              </c:strCache>
            </c:strRef>
          </c:cat>
          <c:val>
            <c:numRef>
              <c:f>'Slide 7 &amp; 8'!$B$75:$I$75</c:f>
              <c:numCache>
                <c:formatCode>"$"#,##0.0</c:formatCode>
                <c:ptCount val="8"/>
                <c:pt idx="0">
                  <c:v>58.8</c:v>
                </c:pt>
                <c:pt idx="1">
                  <c:v>2.9</c:v>
                </c:pt>
                <c:pt idx="2">
                  <c:v>3.2</c:v>
                </c:pt>
                <c:pt idx="3">
                  <c:v>1.3</c:v>
                </c:pt>
                <c:pt idx="4">
                  <c:v>1.6</c:v>
                </c:pt>
                <c:pt idx="5">
                  <c:v>1.1000000000000001</c:v>
                </c:pt>
                <c:pt idx="6">
                  <c:v>1.1000000000000001</c:v>
                </c:pt>
                <c:pt idx="7">
                  <c:v>1.1000000000000001</c:v>
                </c:pt>
              </c:numCache>
            </c:numRef>
          </c:val>
          <c:extLst>
            <c:ext xmlns:c16="http://schemas.microsoft.com/office/drawing/2014/chart" uri="{C3380CC4-5D6E-409C-BE32-E72D297353CC}">
              <c16:uniqueId val="{00000001-A697-42BB-B028-0473C92615A1}"/>
            </c:ext>
          </c:extLst>
        </c:ser>
        <c:ser>
          <c:idx val="0"/>
          <c:order val="2"/>
          <c:tx>
            <c:strRef>
              <c:f>'Slide 7 &amp; 8'!$A$76</c:f>
              <c:strCache>
                <c:ptCount val="1"/>
                <c:pt idx="0">
                  <c:v>Pledges Outstanding</c:v>
                </c:pt>
              </c:strCache>
            </c:strRef>
          </c:tx>
          <c:spPr>
            <a:solidFill>
              <a:schemeClr val="accent1"/>
            </a:solidFill>
            <a:ln>
              <a:noFill/>
            </a:ln>
            <a:effectLst/>
            <a:scene3d>
              <a:camera prst="orthographicFront"/>
              <a:lightRig rig="threePt" dir="t"/>
            </a:scene3d>
            <a:sp3d>
              <a:bevelT w="88900" h="44450"/>
            </a:sp3d>
          </c:spPr>
          <c:invertIfNegative val="0"/>
          <c:cat>
            <c:strRef>
              <c:f>'Slide 7 &amp; 8'!$B$73:$I$73</c:f>
              <c:strCache>
                <c:ptCount val="8"/>
                <c:pt idx="0">
                  <c:v>UM</c:v>
                </c:pt>
                <c:pt idx="1">
                  <c:v>UMA</c:v>
                </c:pt>
                <c:pt idx="2">
                  <c:v>UMF</c:v>
                </c:pt>
                <c:pt idx="3">
                  <c:v>UMFK</c:v>
                </c:pt>
                <c:pt idx="4">
                  <c:v>USM</c:v>
                </c:pt>
                <c:pt idx="5">
                  <c:v>Law School</c:v>
                </c:pt>
                <c:pt idx="6">
                  <c:v>UMPI</c:v>
                </c:pt>
                <c:pt idx="7">
                  <c:v>MULTI</c:v>
                </c:pt>
              </c:strCache>
            </c:strRef>
          </c:cat>
          <c:val>
            <c:numRef>
              <c:f>'Slide 7 &amp; 8'!$B$76:$I$76</c:f>
              <c:numCache>
                <c:formatCode>"$"#,##0.0</c:formatCode>
                <c:ptCount val="8"/>
                <c:pt idx="0">
                  <c:v>8.5</c:v>
                </c:pt>
                <c:pt idx="1">
                  <c:v>0</c:v>
                </c:pt>
                <c:pt idx="2">
                  <c:v>0</c:v>
                </c:pt>
                <c:pt idx="3">
                  <c:v>0</c:v>
                </c:pt>
                <c:pt idx="4">
                  <c:v>0.3</c:v>
                </c:pt>
                <c:pt idx="5">
                  <c:v>0</c:v>
                </c:pt>
                <c:pt idx="6">
                  <c:v>0</c:v>
                </c:pt>
                <c:pt idx="7">
                  <c:v>0</c:v>
                </c:pt>
              </c:numCache>
            </c:numRef>
          </c:val>
          <c:extLst>
            <c:ext xmlns:c16="http://schemas.microsoft.com/office/drawing/2014/chart" uri="{C3380CC4-5D6E-409C-BE32-E72D297353CC}">
              <c16:uniqueId val="{00000002-A697-42BB-B028-0473C92615A1}"/>
            </c:ext>
          </c:extLst>
        </c:ser>
        <c:dLbls>
          <c:showLegendKey val="0"/>
          <c:showVal val="0"/>
          <c:showCatName val="0"/>
          <c:showSerName val="0"/>
          <c:showPercent val="0"/>
          <c:showBubbleSize val="0"/>
        </c:dLbls>
        <c:gapWidth val="150"/>
        <c:axId val="1268058080"/>
        <c:axId val="1268048288"/>
      </c:barChart>
      <c:barChart>
        <c:barDir val="col"/>
        <c:grouping val="clustered"/>
        <c:varyColors val="0"/>
        <c:ser>
          <c:idx val="3"/>
          <c:order val="3"/>
          <c:tx>
            <c:strRef>
              <c:f>'Slide 7 &amp; 8'!$A$77</c:f>
              <c:strCache>
                <c:ptCount val="1"/>
                <c:pt idx="0">
                  <c:v>Total</c:v>
                </c:pt>
              </c:strCache>
            </c:strRef>
          </c:tx>
          <c:spPr>
            <a:solidFill>
              <a:srgbClr val="4F81BD">
                <a:alpha val="20000"/>
              </a:srgbClr>
            </a:solidFill>
            <a:ln>
              <a:solidFill>
                <a:schemeClr val="tx1">
                  <a:lumMod val="15000"/>
                  <a:lumOff val="85000"/>
                </a:schemeClr>
              </a:solidFill>
            </a:ln>
            <a:effectLst/>
            <a:scene3d>
              <a:camera prst="orthographicFront"/>
              <a:lightRig rig="threePt" dir="t"/>
            </a:scene3d>
            <a:sp3d>
              <a:bevelT w="88900" h="44450"/>
            </a:sp3d>
          </c:spPr>
          <c:invertIfNegative val="0"/>
          <c:dLbls>
            <c:dLbl>
              <c:idx val="0"/>
              <c:layout>
                <c:manualLayout>
                  <c:x val="0"/>
                  <c:y val="-1.7021212375062936E-2"/>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A697-42BB-B028-0473C92615A1}"/>
                </c:ext>
              </c:extLst>
            </c:dLbl>
            <c:dLbl>
              <c:idx val="1"/>
              <c:layout>
                <c:manualLayout>
                  <c:x val="3.4722222222221904E-3"/>
                  <c:y val="-8.8652482269503553E-3"/>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A697-42BB-B028-0473C92615A1}"/>
                </c:ext>
              </c:extLst>
            </c:dLbl>
            <c:dLbl>
              <c:idx val="2"/>
              <c:layout>
                <c:manualLayout>
                  <c:x val="0"/>
                  <c:y val="-1.4775413711584032E-2"/>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A697-42BB-B028-0473C92615A1}"/>
                </c:ext>
              </c:extLst>
            </c:dLbl>
            <c:dLbl>
              <c:idx val="3"/>
              <c:layout>
                <c:manualLayout>
                  <c:x val="0"/>
                  <c:y val="-2.3640661938534278E-2"/>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A697-42BB-B028-0473C92615A1}"/>
                </c:ext>
              </c:extLst>
            </c:dLbl>
            <c:dLbl>
              <c:idx val="4"/>
              <c:layout>
                <c:manualLayout>
                  <c:x val="-6.3656672040099962E-17"/>
                  <c:y val="-2.0685579196217604E-2"/>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A697-42BB-B028-0473C92615A1}"/>
                </c:ext>
              </c:extLst>
            </c:dLbl>
            <c:dLbl>
              <c:idx val="5"/>
              <c:layout>
                <c:manualLayout>
                  <c:x val="0"/>
                  <c:y val="-2.6595744680851172E-2"/>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A697-42BB-B028-0473C92615A1}"/>
                </c:ext>
              </c:extLst>
            </c:dLbl>
            <c:dLbl>
              <c:idx val="6"/>
              <c:layout>
                <c:manualLayout>
                  <c:x val="1.736111111111111E-3"/>
                  <c:y val="-1.477536859681362E-2"/>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A697-42BB-B028-0473C92615A1}"/>
                </c:ext>
              </c:extLst>
            </c:dLbl>
            <c:dLbl>
              <c:idx val="7"/>
              <c:layout>
                <c:manualLayout>
                  <c:x val="-1.2731334408019992E-16"/>
                  <c:y val="-2.9550827423167848E-3"/>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A-A697-42BB-B028-0473C92615A1}"/>
                </c:ext>
              </c:extLst>
            </c:dLbl>
            <c:spPr>
              <a:noFill/>
              <a:ln>
                <a:noFill/>
              </a:ln>
              <a:effectLst/>
            </c:spPr>
            <c:txPr>
              <a:bodyPr rot="0" spcFirstLastPara="1" vertOverflow="ellipsis" vert="horz" wrap="square" lIns="0" tIns="0" rIns="0" bIns="91440" anchor="ctr" anchorCtr="1"/>
              <a:lstStyle/>
              <a:p>
                <a:pPr>
                  <a:defRPr sz="1000" b="1" i="0" u="none" strike="noStrike" kern="1200" baseline="0">
                    <a:solidFill>
                      <a:schemeClr val="tx1"/>
                    </a:solidFill>
                    <a:latin typeface="+mn-lt"/>
                    <a:ea typeface="+mn-ea"/>
                    <a:cs typeface="Arial" panose="020B0604020202020204" pitchFamily="34" charset="0"/>
                  </a:defRPr>
                </a:pPr>
                <a:endParaRPr lang="en-US"/>
              </a:p>
            </c:txPr>
            <c:dLblPos val="outEnd"/>
            <c:showLegendKey val="0"/>
            <c:showVal val="1"/>
            <c:showCatName val="0"/>
            <c:showSerName val="1"/>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'Slide 7 &amp; 8'!$B$73:$I$73</c:f>
              <c:strCache>
                <c:ptCount val="8"/>
                <c:pt idx="0">
                  <c:v>UM</c:v>
                </c:pt>
                <c:pt idx="1">
                  <c:v>UMA</c:v>
                </c:pt>
                <c:pt idx="2">
                  <c:v>UMF</c:v>
                </c:pt>
                <c:pt idx="3">
                  <c:v>UMFK</c:v>
                </c:pt>
                <c:pt idx="4">
                  <c:v>USM</c:v>
                </c:pt>
                <c:pt idx="5">
                  <c:v>Law School</c:v>
                </c:pt>
                <c:pt idx="6">
                  <c:v>UMPI</c:v>
                </c:pt>
                <c:pt idx="7">
                  <c:v>MULTI</c:v>
                </c:pt>
              </c:strCache>
            </c:strRef>
          </c:cat>
          <c:val>
            <c:numRef>
              <c:f>'Slide 7 &amp; 8'!$B$77:$I$77</c:f>
              <c:numCache>
                <c:formatCode>"$"#,##0.0</c:formatCode>
                <c:ptCount val="8"/>
                <c:pt idx="0">
                  <c:v>173.7</c:v>
                </c:pt>
                <c:pt idx="1">
                  <c:v>12</c:v>
                </c:pt>
                <c:pt idx="2">
                  <c:v>20.7</c:v>
                </c:pt>
                <c:pt idx="3">
                  <c:v>3.1</c:v>
                </c:pt>
                <c:pt idx="4">
                  <c:v>12.9</c:v>
                </c:pt>
                <c:pt idx="5">
                  <c:v>7</c:v>
                </c:pt>
                <c:pt idx="6">
                  <c:v>2.6</c:v>
                </c:pt>
                <c:pt idx="7">
                  <c:v>9.9</c:v>
                </c:pt>
              </c:numCache>
            </c:numRef>
          </c:val>
          <c:extLst>
            <c:ext xmlns:c16="http://schemas.microsoft.com/office/drawing/2014/chart" uri="{C3380CC4-5D6E-409C-BE32-E72D297353CC}">
              <c16:uniqueId val="{0000000B-A697-42BB-B028-0473C92615A1}"/>
            </c:ext>
          </c:extLst>
        </c:ser>
        <c:dLbls>
          <c:showLegendKey val="0"/>
          <c:showVal val="0"/>
          <c:showCatName val="0"/>
          <c:showSerName val="0"/>
          <c:showPercent val="0"/>
          <c:showBubbleSize val="0"/>
        </c:dLbls>
        <c:gapWidth val="49"/>
        <c:overlap val="100"/>
        <c:axId val="1268045568"/>
        <c:axId val="1268058624"/>
      </c:barChart>
      <c:catAx>
        <c:axId val="1268058080"/>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Arial" panose="020B0604020202020204" pitchFamily="34" charset="0"/>
              </a:defRPr>
            </a:pPr>
            <a:endParaRPr lang="en-US"/>
          </a:p>
        </c:txPr>
        <c:crossAx val="1268048288"/>
        <c:crosses val="autoZero"/>
        <c:auto val="1"/>
        <c:lblAlgn val="ctr"/>
        <c:lblOffset val="100"/>
        <c:noMultiLvlLbl val="0"/>
      </c:catAx>
      <c:valAx>
        <c:axId val="1268048288"/>
        <c:scaling>
          <c:orientation val="minMax"/>
          <c:max val="200"/>
          <c:min val="0"/>
        </c:scaling>
        <c:delete val="0"/>
        <c:axPos val="l"/>
        <c:majorGridlines>
          <c:spPr>
            <a:ln w="9525" cap="flat" cmpd="sng" algn="ctr">
              <a:solidFill>
                <a:schemeClr val="tx1">
                  <a:tint val="75000"/>
                  <a:shade val="95000"/>
                  <a:satMod val="105000"/>
                </a:schemeClr>
              </a:solidFill>
              <a:prstDash val="solid"/>
              <a:round/>
            </a:ln>
            <a:effectLst/>
          </c:spPr>
        </c:majorGridlines>
        <c:numFmt formatCode="&quot;$&quot;#,##0"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Arial" panose="020B0604020202020204" pitchFamily="34" charset="0"/>
              </a:defRPr>
            </a:pPr>
            <a:endParaRPr lang="en-US"/>
          </a:p>
        </c:txPr>
        <c:crossAx val="1268058080"/>
        <c:crosses val="autoZero"/>
        <c:crossBetween val="between"/>
        <c:majorUnit val="10"/>
        <c:minorUnit val="5"/>
      </c:valAx>
      <c:valAx>
        <c:axId val="1268058624"/>
        <c:scaling>
          <c:orientation val="minMax"/>
        </c:scaling>
        <c:delete val="1"/>
        <c:axPos val="r"/>
        <c:numFmt formatCode="&quot;$&quot;#,##0.0" sourceLinked="1"/>
        <c:majorTickMark val="out"/>
        <c:minorTickMark val="none"/>
        <c:tickLblPos val="nextTo"/>
        <c:crossAx val="1268045568"/>
        <c:crosses val="max"/>
        <c:crossBetween val="between"/>
      </c:valAx>
      <c:catAx>
        <c:axId val="1268045568"/>
        <c:scaling>
          <c:orientation val="minMax"/>
        </c:scaling>
        <c:delete val="1"/>
        <c:axPos val="b"/>
        <c:numFmt formatCode="General" sourceLinked="1"/>
        <c:majorTickMark val="out"/>
        <c:minorTickMark val="none"/>
        <c:tickLblPos val="nextTo"/>
        <c:crossAx val="1268058624"/>
        <c:crosses val="autoZero"/>
        <c:auto val="1"/>
        <c:lblAlgn val="ctr"/>
        <c:lblOffset val="100"/>
        <c:noMultiLvlLbl val="0"/>
      </c:catAx>
      <c:spPr>
        <a:noFill/>
        <a:ln>
          <a:noFill/>
        </a:ln>
        <a:effectLst/>
      </c:spPr>
    </c:plotArea>
    <c:legend>
      <c:legendPos val="b"/>
      <c:layout>
        <c:manualLayout>
          <c:xMode val="edge"/>
          <c:yMode val="edge"/>
          <c:x val="0.12799818900803867"/>
          <c:y val="0.89392502533826868"/>
          <c:w val="0.77044113626421695"/>
          <c:h val="7.1699381992144581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noFill/>
      <a:prstDash val="solid"/>
      <a:round/>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0.22615</cdr:x>
      <cdr:y>0</cdr:y>
    </cdr:from>
    <cdr:to>
      <cdr:x>0.55231</cdr:x>
      <cdr:y>0.36808</cdr:y>
    </cdr:to>
    <cdr:sp macro="" textlink="">
      <cdr:nvSpPr>
        <cdr:cNvPr id="7" name="TextBox 6"/>
        <cdr:cNvSpPr txBox="1"/>
      </cdr:nvSpPr>
      <cdr:spPr>
        <a:xfrm xmlns:a="http://schemas.openxmlformats.org/drawingml/2006/main">
          <a:off x="1400174" y="0"/>
          <a:ext cx="2019300" cy="107632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0.44154</cdr:x>
      <cdr:y>0.02606</cdr:y>
    </cdr:from>
    <cdr:to>
      <cdr:x>0.58923</cdr:x>
      <cdr:y>0.33876</cdr:y>
    </cdr:to>
    <cdr:sp macro="" textlink="">
      <cdr:nvSpPr>
        <cdr:cNvPr id="8" name="TextBox 7"/>
        <cdr:cNvSpPr txBox="1"/>
      </cdr:nvSpPr>
      <cdr:spPr>
        <a:xfrm xmlns:a="http://schemas.openxmlformats.org/drawingml/2006/main">
          <a:off x="2733674" y="7619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0.22615</cdr:x>
      <cdr:y>0</cdr:y>
    </cdr:from>
    <cdr:to>
      <cdr:x>0.55231</cdr:x>
      <cdr:y>0.36808</cdr:y>
    </cdr:to>
    <cdr:sp macro="" textlink="">
      <cdr:nvSpPr>
        <cdr:cNvPr id="7" name="TextBox 6"/>
        <cdr:cNvSpPr txBox="1"/>
      </cdr:nvSpPr>
      <cdr:spPr>
        <a:xfrm xmlns:a="http://schemas.openxmlformats.org/drawingml/2006/main">
          <a:off x="1400174" y="0"/>
          <a:ext cx="2019300" cy="107632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0.44154</cdr:x>
      <cdr:y>0.02606</cdr:y>
    </cdr:from>
    <cdr:to>
      <cdr:x>0.58923</cdr:x>
      <cdr:y>0.33876</cdr:y>
    </cdr:to>
    <cdr:sp macro="" textlink="">
      <cdr:nvSpPr>
        <cdr:cNvPr id="8" name="TextBox 7"/>
        <cdr:cNvSpPr txBox="1"/>
      </cdr:nvSpPr>
      <cdr:spPr>
        <a:xfrm xmlns:a="http://schemas.openxmlformats.org/drawingml/2006/main">
          <a:off x="2733674" y="7619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4028440" cy="351738"/>
          </a:xfrm>
          <a:prstGeom prst="rect">
            <a:avLst/>
          </a:prstGeom>
        </p:spPr>
        <p:txBody>
          <a:bodyPr vert="horz" lIns="92801" tIns="46400" rIns="92801" bIns="46400" rtlCol="0"/>
          <a:lstStyle>
            <a:lvl1pPr algn="l">
              <a:defRPr sz="1200"/>
            </a:lvl1pPr>
          </a:lstStyle>
          <a:p>
            <a:endParaRPr lang="en-US" dirty="0"/>
          </a:p>
        </p:txBody>
      </p:sp>
      <p:sp>
        <p:nvSpPr>
          <p:cNvPr id="3" name="Date Placeholder 2"/>
          <p:cNvSpPr>
            <a:spLocks noGrp="1"/>
          </p:cNvSpPr>
          <p:nvPr>
            <p:ph type="dt" idx="1"/>
          </p:nvPr>
        </p:nvSpPr>
        <p:spPr>
          <a:xfrm>
            <a:off x="5265812" y="6"/>
            <a:ext cx="4028440" cy="351738"/>
          </a:xfrm>
          <a:prstGeom prst="rect">
            <a:avLst/>
          </a:prstGeom>
        </p:spPr>
        <p:txBody>
          <a:bodyPr vert="horz" lIns="92801" tIns="46400" rIns="92801" bIns="46400" rtlCol="0"/>
          <a:lstStyle>
            <a:lvl1pPr algn="r">
              <a:defRPr sz="1200"/>
            </a:lvl1pPr>
          </a:lstStyle>
          <a:p>
            <a:fld id="{D7D946B5-50F5-4D46-BA34-892026FE6410}" type="datetimeFigureOut">
              <a:rPr lang="en-US" smtClean="0"/>
              <a:t>7/14/2025</a:t>
            </a:fld>
            <a:endParaRPr lang="en-US" dirty="0"/>
          </a:p>
        </p:txBody>
      </p:sp>
      <p:sp>
        <p:nvSpPr>
          <p:cNvPr id="4" name="Slide Image Placeholder 3"/>
          <p:cNvSpPr>
            <a:spLocks noGrp="1" noRot="1" noChangeAspect="1"/>
          </p:cNvSpPr>
          <p:nvPr>
            <p:ph type="sldImg" idx="2"/>
          </p:nvPr>
        </p:nvSpPr>
        <p:spPr>
          <a:xfrm>
            <a:off x="3070225" y="876300"/>
            <a:ext cx="3155950" cy="2366963"/>
          </a:xfrm>
          <a:prstGeom prst="rect">
            <a:avLst/>
          </a:prstGeom>
          <a:noFill/>
          <a:ln w="12700">
            <a:solidFill>
              <a:prstClr val="black"/>
            </a:solidFill>
          </a:ln>
        </p:spPr>
        <p:txBody>
          <a:bodyPr vert="horz" lIns="92801" tIns="46400" rIns="92801" bIns="46400" rtlCol="0" anchor="ctr"/>
          <a:lstStyle/>
          <a:p>
            <a:endParaRPr lang="en-US" dirty="0"/>
          </a:p>
        </p:txBody>
      </p:sp>
      <p:sp>
        <p:nvSpPr>
          <p:cNvPr id="5" name="Notes Placeholder 4"/>
          <p:cNvSpPr>
            <a:spLocks noGrp="1"/>
          </p:cNvSpPr>
          <p:nvPr>
            <p:ph type="body" sz="quarter" idx="3"/>
          </p:nvPr>
        </p:nvSpPr>
        <p:spPr>
          <a:xfrm>
            <a:off x="929640" y="3373756"/>
            <a:ext cx="7437120" cy="2760345"/>
          </a:xfrm>
          <a:prstGeom prst="rect">
            <a:avLst/>
          </a:prstGeom>
        </p:spPr>
        <p:txBody>
          <a:bodyPr vert="horz" lIns="92801" tIns="46400" rIns="92801" bIns="4640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6658665"/>
            <a:ext cx="4028440" cy="351737"/>
          </a:xfrm>
          <a:prstGeom prst="rect">
            <a:avLst/>
          </a:prstGeom>
        </p:spPr>
        <p:txBody>
          <a:bodyPr vert="horz" lIns="92801" tIns="46400" rIns="92801" bIns="4640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12" y="6658665"/>
            <a:ext cx="4028440" cy="351737"/>
          </a:xfrm>
          <a:prstGeom prst="rect">
            <a:avLst/>
          </a:prstGeom>
        </p:spPr>
        <p:txBody>
          <a:bodyPr vert="horz" lIns="92801" tIns="46400" rIns="92801" bIns="46400" rtlCol="0" anchor="b"/>
          <a:lstStyle>
            <a:lvl1pPr algn="r">
              <a:defRPr sz="1200"/>
            </a:lvl1pPr>
          </a:lstStyle>
          <a:p>
            <a:fld id="{C859EAAF-FF6B-4337-B685-3A2D1FC87D96}" type="slidenum">
              <a:rPr lang="en-US" smtClean="0"/>
              <a:t>‹#›</a:t>
            </a:fld>
            <a:endParaRPr lang="en-US" dirty="0"/>
          </a:p>
        </p:txBody>
      </p:sp>
    </p:spTree>
    <p:extLst>
      <p:ext uri="{BB962C8B-B14F-4D97-AF65-F5344CB8AC3E}">
        <p14:creationId xmlns:p14="http://schemas.microsoft.com/office/powerpoint/2010/main" val="2075102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0225" y="876300"/>
            <a:ext cx="3155950" cy="23669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EAAF-FF6B-4337-B685-3A2D1FC87D96}" type="slidenum">
              <a:rPr lang="en-US" smtClean="0"/>
              <a:t>2</a:t>
            </a:fld>
            <a:endParaRPr lang="en-US" dirty="0"/>
          </a:p>
        </p:txBody>
      </p:sp>
    </p:spTree>
    <p:extLst>
      <p:ext uri="{BB962C8B-B14F-4D97-AF65-F5344CB8AC3E}">
        <p14:creationId xmlns:p14="http://schemas.microsoft.com/office/powerpoint/2010/main" val="2891657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0225" y="876300"/>
            <a:ext cx="3155950" cy="23669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EAAF-FF6B-4337-B685-3A2D1FC87D96}" type="slidenum">
              <a:rPr lang="en-US" smtClean="0"/>
              <a:t>12</a:t>
            </a:fld>
            <a:endParaRPr lang="en-US" dirty="0"/>
          </a:p>
        </p:txBody>
      </p:sp>
    </p:spTree>
    <p:extLst>
      <p:ext uri="{BB962C8B-B14F-4D97-AF65-F5344CB8AC3E}">
        <p14:creationId xmlns:p14="http://schemas.microsoft.com/office/powerpoint/2010/main" val="3410582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73388" y="833438"/>
            <a:ext cx="2998787" cy="2247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877988">
              <a:defRPr/>
            </a:pPr>
            <a:fld id="{C859EAAF-FF6B-4337-B685-3A2D1FC87D96}" type="slidenum">
              <a:rPr lang="en-US" sz="1100">
                <a:solidFill>
                  <a:prstClr val="black"/>
                </a:solidFill>
                <a:latin typeface="Calibri" panose="020F0502020204030204"/>
              </a:rPr>
              <a:pPr defTabSz="877988">
                <a:defRPr/>
              </a:pPr>
              <a:t>13</a:t>
            </a:fld>
            <a:endParaRPr lang="en-US" sz="1100">
              <a:solidFill>
                <a:prstClr val="black"/>
              </a:solidFill>
              <a:latin typeface="Calibri" panose="020F0502020204030204"/>
            </a:endParaRPr>
          </a:p>
        </p:txBody>
      </p:sp>
    </p:spTree>
    <p:extLst>
      <p:ext uri="{BB962C8B-B14F-4D97-AF65-F5344CB8AC3E}">
        <p14:creationId xmlns:p14="http://schemas.microsoft.com/office/powerpoint/2010/main" val="2473450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0225" y="876300"/>
            <a:ext cx="3155950" cy="23669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EAAF-FF6B-4337-B685-3A2D1FC87D96}" type="slidenum">
              <a:rPr lang="en-US" smtClean="0"/>
              <a:t>4</a:t>
            </a:fld>
            <a:endParaRPr lang="en-US" dirty="0"/>
          </a:p>
        </p:txBody>
      </p:sp>
    </p:spTree>
    <p:extLst>
      <p:ext uri="{BB962C8B-B14F-4D97-AF65-F5344CB8AC3E}">
        <p14:creationId xmlns:p14="http://schemas.microsoft.com/office/powerpoint/2010/main" val="666249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0225" y="876300"/>
            <a:ext cx="3155950" cy="23669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EAAF-FF6B-4337-B685-3A2D1FC87D96}" type="slidenum">
              <a:rPr lang="en-US" smtClean="0"/>
              <a:t>5</a:t>
            </a:fld>
            <a:endParaRPr lang="en-US" dirty="0"/>
          </a:p>
        </p:txBody>
      </p:sp>
    </p:spTree>
    <p:extLst>
      <p:ext uri="{BB962C8B-B14F-4D97-AF65-F5344CB8AC3E}">
        <p14:creationId xmlns:p14="http://schemas.microsoft.com/office/powerpoint/2010/main" val="1173835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0225" y="876300"/>
            <a:ext cx="3155950" cy="23669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EAAF-FF6B-4337-B685-3A2D1FC87D96}" type="slidenum">
              <a:rPr lang="en-US" smtClean="0"/>
              <a:t>6</a:t>
            </a:fld>
            <a:endParaRPr lang="en-US" dirty="0"/>
          </a:p>
        </p:txBody>
      </p:sp>
    </p:spTree>
    <p:extLst>
      <p:ext uri="{BB962C8B-B14F-4D97-AF65-F5344CB8AC3E}">
        <p14:creationId xmlns:p14="http://schemas.microsoft.com/office/powerpoint/2010/main" val="1415092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0225" y="876300"/>
            <a:ext cx="3155950" cy="23669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EAAF-FF6B-4337-B685-3A2D1FC87D96}" type="slidenum">
              <a:rPr lang="en-US" smtClean="0"/>
              <a:t>7</a:t>
            </a:fld>
            <a:endParaRPr lang="en-US" dirty="0"/>
          </a:p>
        </p:txBody>
      </p:sp>
    </p:spTree>
    <p:extLst>
      <p:ext uri="{BB962C8B-B14F-4D97-AF65-F5344CB8AC3E}">
        <p14:creationId xmlns:p14="http://schemas.microsoft.com/office/powerpoint/2010/main" val="3018069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0225" y="876300"/>
            <a:ext cx="3155950" cy="23669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EAAF-FF6B-4337-B685-3A2D1FC87D96}" type="slidenum">
              <a:rPr lang="en-US" smtClean="0"/>
              <a:t>8</a:t>
            </a:fld>
            <a:endParaRPr lang="en-US" dirty="0"/>
          </a:p>
        </p:txBody>
      </p:sp>
    </p:spTree>
    <p:extLst>
      <p:ext uri="{BB962C8B-B14F-4D97-AF65-F5344CB8AC3E}">
        <p14:creationId xmlns:p14="http://schemas.microsoft.com/office/powerpoint/2010/main" val="1572626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0225" y="876300"/>
            <a:ext cx="3155950" cy="23669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EAAF-FF6B-4337-B685-3A2D1FC87D96}" type="slidenum">
              <a:rPr lang="en-US" smtClean="0"/>
              <a:t>9</a:t>
            </a:fld>
            <a:endParaRPr lang="en-US" dirty="0"/>
          </a:p>
        </p:txBody>
      </p:sp>
    </p:spTree>
    <p:extLst>
      <p:ext uri="{BB962C8B-B14F-4D97-AF65-F5344CB8AC3E}">
        <p14:creationId xmlns:p14="http://schemas.microsoft.com/office/powerpoint/2010/main" val="500868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0225" y="876300"/>
            <a:ext cx="3155950" cy="23669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EAAF-FF6B-4337-B685-3A2D1FC87D96}" type="slidenum">
              <a:rPr lang="en-US" smtClean="0"/>
              <a:t>10</a:t>
            </a:fld>
            <a:endParaRPr lang="en-US" dirty="0"/>
          </a:p>
        </p:txBody>
      </p:sp>
    </p:spTree>
    <p:extLst>
      <p:ext uri="{BB962C8B-B14F-4D97-AF65-F5344CB8AC3E}">
        <p14:creationId xmlns:p14="http://schemas.microsoft.com/office/powerpoint/2010/main" val="935536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0225" y="876300"/>
            <a:ext cx="3155950" cy="23669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EAAF-FF6B-4337-B685-3A2D1FC87D96}" type="slidenum">
              <a:rPr lang="en-US" smtClean="0"/>
              <a:t>11</a:t>
            </a:fld>
            <a:endParaRPr lang="en-US" dirty="0"/>
          </a:p>
        </p:txBody>
      </p:sp>
    </p:spTree>
    <p:extLst>
      <p:ext uri="{BB962C8B-B14F-4D97-AF65-F5344CB8AC3E}">
        <p14:creationId xmlns:p14="http://schemas.microsoft.com/office/powerpoint/2010/main" val="2968833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1BA3A95-7AF5-4392-9871-891FC0D5EEB8}"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80F9D-2788-428E-B376-175DD068BFD6}" type="slidenum">
              <a:rPr lang="en-US" smtClean="0"/>
              <a:t>‹#›</a:t>
            </a:fld>
            <a:endParaRPr lang="en-US"/>
          </a:p>
        </p:txBody>
      </p:sp>
    </p:spTree>
    <p:extLst>
      <p:ext uri="{BB962C8B-B14F-4D97-AF65-F5344CB8AC3E}">
        <p14:creationId xmlns:p14="http://schemas.microsoft.com/office/powerpoint/2010/main" val="4259819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BA3A95-7AF5-4392-9871-891FC0D5EEB8}"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80F9D-2788-428E-B376-175DD068BFD6}" type="slidenum">
              <a:rPr lang="en-US" smtClean="0"/>
              <a:t>‹#›</a:t>
            </a:fld>
            <a:endParaRPr lang="en-US"/>
          </a:p>
        </p:txBody>
      </p:sp>
    </p:spTree>
    <p:extLst>
      <p:ext uri="{BB962C8B-B14F-4D97-AF65-F5344CB8AC3E}">
        <p14:creationId xmlns:p14="http://schemas.microsoft.com/office/powerpoint/2010/main" val="3207339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BA3A95-7AF5-4392-9871-891FC0D5EEB8}"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80F9D-2788-428E-B376-175DD068BFD6}" type="slidenum">
              <a:rPr lang="en-US" smtClean="0"/>
              <a:t>‹#›</a:t>
            </a:fld>
            <a:endParaRPr lang="en-US"/>
          </a:p>
        </p:txBody>
      </p:sp>
    </p:spTree>
    <p:extLst>
      <p:ext uri="{BB962C8B-B14F-4D97-AF65-F5344CB8AC3E}">
        <p14:creationId xmlns:p14="http://schemas.microsoft.com/office/powerpoint/2010/main" val="638580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28650" y="6356351"/>
            <a:ext cx="2057400" cy="365125"/>
          </a:xfrm>
          <a:prstGeom prst="rect">
            <a:avLst/>
          </a:prstGeom>
        </p:spPr>
        <p:txBody>
          <a:bodyPr/>
          <a:lstStyle/>
          <a:p>
            <a:fld id="{6943AA79-E92C-48DB-8401-61D42026AEB7}" type="datetime1">
              <a:rPr lang="en-US" smtClean="0"/>
              <a:t>7/14/2025</a:t>
            </a:fld>
            <a:endParaRPr lang="en-US" dirty="0"/>
          </a:p>
        </p:txBody>
      </p:sp>
      <p:sp>
        <p:nvSpPr>
          <p:cNvPr id="5" name="Footer Placeholder 4"/>
          <p:cNvSpPr>
            <a:spLocks noGrp="1"/>
          </p:cNvSpPr>
          <p:nvPr>
            <p:ph type="ftr" sz="quarter" idx="11"/>
          </p:nvPr>
        </p:nvSpPr>
        <p:spPr/>
        <p:txBody>
          <a:bodyPr/>
          <a:lstStyle/>
          <a:p>
            <a:r>
              <a:rPr lang="en-US"/>
              <a:t>University of Maine System</a:t>
            </a:r>
            <a:endParaRPr lang="en-US" dirty="0"/>
          </a:p>
        </p:txBody>
      </p:sp>
      <p:sp>
        <p:nvSpPr>
          <p:cNvPr id="6" name="Slide Number Placeholder 5"/>
          <p:cNvSpPr>
            <a:spLocks noGrp="1"/>
          </p:cNvSpPr>
          <p:nvPr>
            <p:ph type="sldNum" sz="quarter" idx="12"/>
          </p:nvPr>
        </p:nvSpPr>
        <p:spPr/>
        <p:txBody>
          <a:bodyPr/>
          <a:lstStyle/>
          <a:p>
            <a:fld id="{90467860-986F-420F-8908-DBA375302607}" type="slidenum">
              <a:rPr lang="en-US" smtClean="0"/>
              <a:t>‹#›</a:t>
            </a:fld>
            <a:endParaRPr lang="en-US" dirty="0"/>
          </a:p>
        </p:txBody>
      </p:sp>
    </p:spTree>
    <p:extLst>
      <p:ext uri="{BB962C8B-B14F-4D97-AF65-F5344CB8AC3E}">
        <p14:creationId xmlns:p14="http://schemas.microsoft.com/office/powerpoint/2010/main" val="1003885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73AB434B-719C-4326-B4EC-43525EB73BDC}" type="datetimeFigureOut">
              <a:rPr lang="en-US" smtClean="0"/>
              <a:t>7/14/2025</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DA21786-7006-4213-835F-A4D3057CF246}" type="slidenum">
              <a:rPr lang="en-US" smtClean="0"/>
              <a:t>‹#›</a:t>
            </a:fld>
            <a:endParaRPr lang="en-US"/>
          </a:p>
        </p:txBody>
      </p:sp>
    </p:spTree>
    <p:extLst>
      <p:ext uri="{BB962C8B-B14F-4D97-AF65-F5344CB8AC3E}">
        <p14:creationId xmlns:p14="http://schemas.microsoft.com/office/powerpoint/2010/main" val="955393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73AB434B-719C-4326-B4EC-43525EB73BDC}" type="datetimeFigureOut">
              <a:rPr lang="en-US" smtClean="0"/>
              <a:t>7/14/2025</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DA21786-7006-4213-835F-A4D3057CF246}" type="slidenum">
              <a:rPr lang="en-US" smtClean="0"/>
              <a:t>‹#›</a:t>
            </a:fld>
            <a:endParaRPr lang="en-US"/>
          </a:p>
        </p:txBody>
      </p:sp>
    </p:spTree>
    <p:extLst>
      <p:ext uri="{BB962C8B-B14F-4D97-AF65-F5344CB8AC3E}">
        <p14:creationId xmlns:p14="http://schemas.microsoft.com/office/powerpoint/2010/main" val="3810469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73AB434B-719C-4326-B4EC-43525EB73BDC}" type="datetimeFigureOut">
              <a:rPr lang="en-US" smtClean="0"/>
              <a:t>7/14/2025</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DA21786-7006-4213-835F-A4D3057CF246}" type="slidenum">
              <a:rPr lang="en-US" smtClean="0"/>
              <a:t>‹#›</a:t>
            </a:fld>
            <a:endParaRPr lang="en-US"/>
          </a:p>
        </p:txBody>
      </p:sp>
    </p:spTree>
    <p:extLst>
      <p:ext uri="{BB962C8B-B14F-4D97-AF65-F5344CB8AC3E}">
        <p14:creationId xmlns:p14="http://schemas.microsoft.com/office/powerpoint/2010/main" val="1651707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73AB434B-719C-4326-B4EC-43525EB73BDC}" type="datetimeFigureOut">
              <a:rPr lang="en-US" smtClean="0"/>
              <a:t>7/14/2025</a:t>
            </a:fld>
            <a:endParaRPr lang="en-US"/>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4DA21786-7006-4213-835F-A4D3057CF246}" type="slidenum">
              <a:rPr lang="en-US" smtClean="0"/>
              <a:t>‹#›</a:t>
            </a:fld>
            <a:endParaRPr lang="en-US"/>
          </a:p>
        </p:txBody>
      </p:sp>
    </p:spTree>
    <p:extLst>
      <p:ext uri="{BB962C8B-B14F-4D97-AF65-F5344CB8AC3E}">
        <p14:creationId xmlns:p14="http://schemas.microsoft.com/office/powerpoint/2010/main" val="5569436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6356350"/>
            <a:ext cx="2057400" cy="365125"/>
          </a:xfrm>
          <a:prstGeom prst="rect">
            <a:avLst/>
          </a:prstGeom>
        </p:spPr>
        <p:txBody>
          <a:bodyPr/>
          <a:lstStyle/>
          <a:p>
            <a:fld id="{73AB434B-719C-4326-B4EC-43525EB73BDC}" type="datetimeFigureOut">
              <a:rPr lang="en-US" smtClean="0"/>
              <a:t>7/14/2025</a:t>
            </a:fld>
            <a:endParaRPr lang="en-US"/>
          </a:p>
        </p:txBody>
      </p:sp>
      <p:sp>
        <p:nvSpPr>
          <p:cNvPr id="8" name="Footer Placeholder 7"/>
          <p:cNvSpPr>
            <a:spLocks noGrp="1"/>
          </p:cNvSpPr>
          <p:nvPr>
            <p:ph type="ftr" sz="quarter" idx="11"/>
          </p:nvPr>
        </p:nvSpPr>
        <p:spPr>
          <a:xfrm>
            <a:off x="3028950" y="6356350"/>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p>
            <a:fld id="{4DA21786-7006-4213-835F-A4D3057CF246}" type="slidenum">
              <a:rPr lang="en-US" smtClean="0"/>
              <a:t>‹#›</a:t>
            </a:fld>
            <a:endParaRPr lang="en-US"/>
          </a:p>
        </p:txBody>
      </p:sp>
    </p:spTree>
    <p:extLst>
      <p:ext uri="{BB962C8B-B14F-4D97-AF65-F5344CB8AC3E}">
        <p14:creationId xmlns:p14="http://schemas.microsoft.com/office/powerpoint/2010/main" val="3954632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28650" y="6356350"/>
            <a:ext cx="2057400" cy="365125"/>
          </a:xfrm>
          <a:prstGeom prst="rect">
            <a:avLst/>
          </a:prstGeom>
        </p:spPr>
        <p:txBody>
          <a:bodyPr/>
          <a:lstStyle/>
          <a:p>
            <a:fld id="{73AB434B-719C-4326-B4EC-43525EB73BDC}" type="datetimeFigureOut">
              <a:rPr lang="en-US" smtClean="0"/>
              <a:t>7/14/2025</a:t>
            </a:fld>
            <a:endParaRPr lang="en-US"/>
          </a:p>
        </p:txBody>
      </p:sp>
      <p:sp>
        <p:nvSpPr>
          <p:cNvPr id="4" name="Footer Placeholder 3"/>
          <p:cNvSpPr>
            <a:spLocks noGrp="1"/>
          </p:cNvSpPr>
          <p:nvPr>
            <p:ph type="ftr" sz="quarter" idx="11"/>
          </p:nvPr>
        </p:nvSpPr>
        <p:spPr>
          <a:xfrm>
            <a:off x="3028950" y="6356350"/>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p>
            <a:fld id="{4DA21786-7006-4213-835F-A4D3057CF246}" type="slidenum">
              <a:rPr lang="en-US" smtClean="0"/>
              <a:t>‹#›</a:t>
            </a:fld>
            <a:endParaRPr lang="en-US"/>
          </a:p>
        </p:txBody>
      </p:sp>
    </p:spTree>
    <p:extLst>
      <p:ext uri="{BB962C8B-B14F-4D97-AF65-F5344CB8AC3E}">
        <p14:creationId xmlns:p14="http://schemas.microsoft.com/office/powerpoint/2010/main" val="3357930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p>
            <a:fld id="{73AB434B-719C-4326-B4EC-43525EB73BDC}" type="datetimeFigureOut">
              <a:rPr lang="en-US" smtClean="0"/>
              <a:t>7/14/2025</a:t>
            </a:fld>
            <a:endParaRPr lang="en-US"/>
          </a:p>
        </p:txBody>
      </p:sp>
      <p:sp>
        <p:nvSpPr>
          <p:cNvPr id="3" name="Footer Placeholder 2"/>
          <p:cNvSpPr>
            <a:spLocks noGrp="1"/>
          </p:cNvSpPr>
          <p:nvPr>
            <p:ph type="ftr" sz="quarter" idx="11"/>
          </p:nvPr>
        </p:nvSpPr>
        <p:spPr>
          <a:xfrm>
            <a:off x="3028950" y="6356350"/>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0"/>
            <a:ext cx="2057400" cy="365125"/>
          </a:xfrm>
          <a:prstGeom prst="rect">
            <a:avLst/>
          </a:prstGeom>
        </p:spPr>
        <p:txBody>
          <a:bodyPr/>
          <a:lstStyle/>
          <a:p>
            <a:fld id="{4DA21786-7006-4213-835F-A4D3057CF246}" type="slidenum">
              <a:rPr lang="en-US" smtClean="0"/>
              <a:t>‹#›</a:t>
            </a:fld>
            <a:endParaRPr lang="en-US"/>
          </a:p>
        </p:txBody>
      </p:sp>
    </p:spTree>
    <p:extLst>
      <p:ext uri="{BB962C8B-B14F-4D97-AF65-F5344CB8AC3E}">
        <p14:creationId xmlns:p14="http://schemas.microsoft.com/office/powerpoint/2010/main" val="150877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BA3A95-7AF5-4392-9871-891FC0D5EEB8}"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80F9D-2788-428E-B376-175DD068BFD6}" type="slidenum">
              <a:rPr lang="en-US" smtClean="0"/>
              <a:t>‹#›</a:t>
            </a:fld>
            <a:endParaRPr lang="en-US"/>
          </a:p>
        </p:txBody>
      </p:sp>
    </p:spTree>
    <p:extLst>
      <p:ext uri="{BB962C8B-B14F-4D97-AF65-F5344CB8AC3E}">
        <p14:creationId xmlns:p14="http://schemas.microsoft.com/office/powerpoint/2010/main" val="40402589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73AB434B-719C-4326-B4EC-43525EB73BDC}" type="datetimeFigureOut">
              <a:rPr lang="en-US" smtClean="0"/>
              <a:t>7/14/2025</a:t>
            </a:fld>
            <a:endParaRPr lang="en-US"/>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4DA21786-7006-4213-835F-A4D3057CF246}" type="slidenum">
              <a:rPr lang="en-US" smtClean="0"/>
              <a:t>‹#›</a:t>
            </a:fld>
            <a:endParaRPr lang="en-US"/>
          </a:p>
        </p:txBody>
      </p:sp>
    </p:spTree>
    <p:extLst>
      <p:ext uri="{BB962C8B-B14F-4D97-AF65-F5344CB8AC3E}">
        <p14:creationId xmlns:p14="http://schemas.microsoft.com/office/powerpoint/2010/main" val="3972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73AB434B-719C-4326-B4EC-43525EB73BDC}" type="datetimeFigureOut">
              <a:rPr lang="en-US" smtClean="0"/>
              <a:t>7/14/2025</a:t>
            </a:fld>
            <a:endParaRPr lang="en-US"/>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4DA21786-7006-4213-835F-A4D3057CF246}" type="slidenum">
              <a:rPr lang="en-US" smtClean="0"/>
              <a:t>‹#›</a:t>
            </a:fld>
            <a:endParaRPr lang="en-US"/>
          </a:p>
        </p:txBody>
      </p:sp>
    </p:spTree>
    <p:extLst>
      <p:ext uri="{BB962C8B-B14F-4D97-AF65-F5344CB8AC3E}">
        <p14:creationId xmlns:p14="http://schemas.microsoft.com/office/powerpoint/2010/main" val="3869694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73AB434B-719C-4326-B4EC-43525EB73BDC}" type="datetimeFigureOut">
              <a:rPr lang="en-US" smtClean="0"/>
              <a:t>7/14/2025</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DA21786-7006-4213-835F-A4D3057CF246}" type="slidenum">
              <a:rPr lang="en-US" smtClean="0"/>
              <a:t>‹#›</a:t>
            </a:fld>
            <a:endParaRPr lang="en-US"/>
          </a:p>
        </p:txBody>
      </p:sp>
    </p:spTree>
    <p:extLst>
      <p:ext uri="{BB962C8B-B14F-4D97-AF65-F5344CB8AC3E}">
        <p14:creationId xmlns:p14="http://schemas.microsoft.com/office/powerpoint/2010/main" val="21361094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73AB434B-719C-4326-B4EC-43525EB73BDC}" type="datetimeFigureOut">
              <a:rPr lang="en-US" smtClean="0"/>
              <a:t>7/14/2025</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DA21786-7006-4213-835F-A4D3057CF246}" type="slidenum">
              <a:rPr lang="en-US" smtClean="0"/>
              <a:t>‹#›</a:t>
            </a:fld>
            <a:endParaRPr lang="en-US"/>
          </a:p>
        </p:txBody>
      </p:sp>
    </p:spTree>
    <p:extLst>
      <p:ext uri="{BB962C8B-B14F-4D97-AF65-F5344CB8AC3E}">
        <p14:creationId xmlns:p14="http://schemas.microsoft.com/office/powerpoint/2010/main" val="1142489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F44CB4EB-E79F-45E0-9570-E0E45E372AC6}" type="datetimeFigureOut">
              <a:rPr lang="en-US" smtClean="0"/>
              <a:t>7/14/2025</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B31271F3-2EEA-4D7C-8377-E671FEC36061}" type="slidenum">
              <a:rPr lang="en-US" smtClean="0"/>
              <a:t>‹#›</a:t>
            </a:fld>
            <a:endParaRPr lang="en-US"/>
          </a:p>
        </p:txBody>
      </p:sp>
    </p:spTree>
    <p:extLst>
      <p:ext uri="{BB962C8B-B14F-4D97-AF65-F5344CB8AC3E}">
        <p14:creationId xmlns:p14="http://schemas.microsoft.com/office/powerpoint/2010/main" val="4247292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F44CB4EB-E79F-45E0-9570-E0E45E372AC6}" type="datetimeFigureOut">
              <a:rPr lang="en-US" smtClean="0"/>
              <a:t>7/14/2025</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B31271F3-2EEA-4D7C-8377-E671FEC36061}" type="slidenum">
              <a:rPr lang="en-US" smtClean="0"/>
              <a:t>‹#›</a:t>
            </a:fld>
            <a:endParaRPr lang="en-US"/>
          </a:p>
        </p:txBody>
      </p:sp>
    </p:spTree>
    <p:extLst>
      <p:ext uri="{BB962C8B-B14F-4D97-AF65-F5344CB8AC3E}">
        <p14:creationId xmlns:p14="http://schemas.microsoft.com/office/powerpoint/2010/main" val="33547870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F44CB4EB-E79F-45E0-9570-E0E45E372AC6}" type="datetimeFigureOut">
              <a:rPr lang="en-US" smtClean="0"/>
              <a:t>7/14/2025</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B31271F3-2EEA-4D7C-8377-E671FEC36061}" type="slidenum">
              <a:rPr lang="en-US" smtClean="0"/>
              <a:t>‹#›</a:t>
            </a:fld>
            <a:endParaRPr lang="en-US"/>
          </a:p>
        </p:txBody>
      </p:sp>
    </p:spTree>
    <p:extLst>
      <p:ext uri="{BB962C8B-B14F-4D97-AF65-F5344CB8AC3E}">
        <p14:creationId xmlns:p14="http://schemas.microsoft.com/office/powerpoint/2010/main" val="9277065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F44CB4EB-E79F-45E0-9570-E0E45E372AC6}" type="datetimeFigureOut">
              <a:rPr lang="en-US" smtClean="0"/>
              <a:t>7/14/2025</a:t>
            </a:fld>
            <a:endParaRPr lang="en-US"/>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B31271F3-2EEA-4D7C-8377-E671FEC36061}" type="slidenum">
              <a:rPr lang="en-US" smtClean="0"/>
              <a:t>‹#›</a:t>
            </a:fld>
            <a:endParaRPr lang="en-US"/>
          </a:p>
        </p:txBody>
      </p:sp>
    </p:spTree>
    <p:extLst>
      <p:ext uri="{BB962C8B-B14F-4D97-AF65-F5344CB8AC3E}">
        <p14:creationId xmlns:p14="http://schemas.microsoft.com/office/powerpoint/2010/main" val="37358224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6356350"/>
            <a:ext cx="2057400" cy="365125"/>
          </a:xfrm>
          <a:prstGeom prst="rect">
            <a:avLst/>
          </a:prstGeom>
        </p:spPr>
        <p:txBody>
          <a:bodyPr/>
          <a:lstStyle/>
          <a:p>
            <a:fld id="{F44CB4EB-E79F-45E0-9570-E0E45E372AC6}" type="datetimeFigureOut">
              <a:rPr lang="en-US" smtClean="0"/>
              <a:t>7/14/2025</a:t>
            </a:fld>
            <a:endParaRPr lang="en-US"/>
          </a:p>
        </p:txBody>
      </p:sp>
      <p:sp>
        <p:nvSpPr>
          <p:cNvPr id="8" name="Footer Placeholder 7"/>
          <p:cNvSpPr>
            <a:spLocks noGrp="1"/>
          </p:cNvSpPr>
          <p:nvPr>
            <p:ph type="ftr" sz="quarter" idx="11"/>
          </p:nvPr>
        </p:nvSpPr>
        <p:spPr>
          <a:xfrm>
            <a:off x="3028950" y="6356350"/>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p>
            <a:fld id="{B31271F3-2EEA-4D7C-8377-E671FEC36061}" type="slidenum">
              <a:rPr lang="en-US" smtClean="0"/>
              <a:t>‹#›</a:t>
            </a:fld>
            <a:endParaRPr lang="en-US"/>
          </a:p>
        </p:txBody>
      </p:sp>
    </p:spTree>
    <p:extLst>
      <p:ext uri="{BB962C8B-B14F-4D97-AF65-F5344CB8AC3E}">
        <p14:creationId xmlns:p14="http://schemas.microsoft.com/office/powerpoint/2010/main" val="35160948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28650" y="6356350"/>
            <a:ext cx="2057400" cy="365125"/>
          </a:xfrm>
          <a:prstGeom prst="rect">
            <a:avLst/>
          </a:prstGeom>
        </p:spPr>
        <p:txBody>
          <a:bodyPr/>
          <a:lstStyle/>
          <a:p>
            <a:fld id="{F44CB4EB-E79F-45E0-9570-E0E45E372AC6}" type="datetimeFigureOut">
              <a:rPr lang="en-US" smtClean="0"/>
              <a:t>7/14/2025</a:t>
            </a:fld>
            <a:endParaRPr lang="en-US"/>
          </a:p>
        </p:txBody>
      </p:sp>
      <p:sp>
        <p:nvSpPr>
          <p:cNvPr id="4" name="Footer Placeholder 3"/>
          <p:cNvSpPr>
            <a:spLocks noGrp="1"/>
          </p:cNvSpPr>
          <p:nvPr>
            <p:ph type="ftr" sz="quarter" idx="11"/>
          </p:nvPr>
        </p:nvSpPr>
        <p:spPr>
          <a:xfrm>
            <a:off x="3028950" y="6356350"/>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p>
            <a:fld id="{B31271F3-2EEA-4D7C-8377-E671FEC36061}" type="slidenum">
              <a:rPr lang="en-US" smtClean="0"/>
              <a:t>‹#›</a:t>
            </a:fld>
            <a:endParaRPr lang="en-US"/>
          </a:p>
        </p:txBody>
      </p:sp>
    </p:spTree>
    <p:extLst>
      <p:ext uri="{BB962C8B-B14F-4D97-AF65-F5344CB8AC3E}">
        <p14:creationId xmlns:p14="http://schemas.microsoft.com/office/powerpoint/2010/main" val="1156278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BA3A95-7AF5-4392-9871-891FC0D5EEB8}"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80F9D-2788-428E-B376-175DD068BFD6}" type="slidenum">
              <a:rPr lang="en-US" smtClean="0"/>
              <a:t>‹#›</a:t>
            </a:fld>
            <a:endParaRPr lang="en-US"/>
          </a:p>
        </p:txBody>
      </p:sp>
    </p:spTree>
    <p:extLst>
      <p:ext uri="{BB962C8B-B14F-4D97-AF65-F5344CB8AC3E}">
        <p14:creationId xmlns:p14="http://schemas.microsoft.com/office/powerpoint/2010/main" val="27088060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p>
            <a:fld id="{F44CB4EB-E79F-45E0-9570-E0E45E372AC6}" type="datetimeFigureOut">
              <a:rPr lang="en-US" smtClean="0"/>
              <a:t>7/14/2025</a:t>
            </a:fld>
            <a:endParaRPr lang="en-US"/>
          </a:p>
        </p:txBody>
      </p:sp>
      <p:sp>
        <p:nvSpPr>
          <p:cNvPr id="3" name="Footer Placeholder 2"/>
          <p:cNvSpPr>
            <a:spLocks noGrp="1"/>
          </p:cNvSpPr>
          <p:nvPr>
            <p:ph type="ftr" sz="quarter" idx="11"/>
          </p:nvPr>
        </p:nvSpPr>
        <p:spPr>
          <a:xfrm>
            <a:off x="3028950" y="6356350"/>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0"/>
            <a:ext cx="2057400" cy="365125"/>
          </a:xfrm>
          <a:prstGeom prst="rect">
            <a:avLst/>
          </a:prstGeom>
        </p:spPr>
        <p:txBody>
          <a:bodyPr/>
          <a:lstStyle/>
          <a:p>
            <a:fld id="{B31271F3-2EEA-4D7C-8377-E671FEC36061}" type="slidenum">
              <a:rPr lang="en-US" smtClean="0"/>
              <a:t>‹#›</a:t>
            </a:fld>
            <a:endParaRPr lang="en-US"/>
          </a:p>
        </p:txBody>
      </p:sp>
    </p:spTree>
    <p:extLst>
      <p:ext uri="{BB962C8B-B14F-4D97-AF65-F5344CB8AC3E}">
        <p14:creationId xmlns:p14="http://schemas.microsoft.com/office/powerpoint/2010/main" val="31779147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F44CB4EB-E79F-45E0-9570-E0E45E372AC6}" type="datetimeFigureOut">
              <a:rPr lang="en-US" smtClean="0"/>
              <a:t>7/14/2025</a:t>
            </a:fld>
            <a:endParaRPr lang="en-US"/>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B31271F3-2EEA-4D7C-8377-E671FEC36061}" type="slidenum">
              <a:rPr lang="en-US" smtClean="0"/>
              <a:t>‹#›</a:t>
            </a:fld>
            <a:endParaRPr lang="en-US"/>
          </a:p>
        </p:txBody>
      </p:sp>
    </p:spTree>
    <p:extLst>
      <p:ext uri="{BB962C8B-B14F-4D97-AF65-F5344CB8AC3E}">
        <p14:creationId xmlns:p14="http://schemas.microsoft.com/office/powerpoint/2010/main" val="16516077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F44CB4EB-E79F-45E0-9570-E0E45E372AC6}" type="datetimeFigureOut">
              <a:rPr lang="en-US" smtClean="0"/>
              <a:t>7/14/2025</a:t>
            </a:fld>
            <a:endParaRPr lang="en-US"/>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B31271F3-2EEA-4D7C-8377-E671FEC36061}" type="slidenum">
              <a:rPr lang="en-US" smtClean="0"/>
              <a:t>‹#›</a:t>
            </a:fld>
            <a:endParaRPr lang="en-US"/>
          </a:p>
        </p:txBody>
      </p:sp>
    </p:spTree>
    <p:extLst>
      <p:ext uri="{BB962C8B-B14F-4D97-AF65-F5344CB8AC3E}">
        <p14:creationId xmlns:p14="http://schemas.microsoft.com/office/powerpoint/2010/main" val="8118471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F44CB4EB-E79F-45E0-9570-E0E45E372AC6}" type="datetimeFigureOut">
              <a:rPr lang="en-US" smtClean="0"/>
              <a:t>7/14/2025</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B31271F3-2EEA-4D7C-8377-E671FEC36061}" type="slidenum">
              <a:rPr lang="en-US" smtClean="0"/>
              <a:t>‹#›</a:t>
            </a:fld>
            <a:endParaRPr lang="en-US"/>
          </a:p>
        </p:txBody>
      </p:sp>
    </p:spTree>
    <p:extLst>
      <p:ext uri="{BB962C8B-B14F-4D97-AF65-F5344CB8AC3E}">
        <p14:creationId xmlns:p14="http://schemas.microsoft.com/office/powerpoint/2010/main" val="16996086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F44CB4EB-E79F-45E0-9570-E0E45E372AC6}" type="datetimeFigureOut">
              <a:rPr lang="en-US" smtClean="0"/>
              <a:t>7/14/2025</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B31271F3-2EEA-4D7C-8377-E671FEC36061}" type="slidenum">
              <a:rPr lang="en-US" smtClean="0"/>
              <a:t>‹#›</a:t>
            </a:fld>
            <a:endParaRPr lang="en-US"/>
          </a:p>
        </p:txBody>
      </p:sp>
    </p:spTree>
    <p:extLst>
      <p:ext uri="{BB962C8B-B14F-4D97-AF65-F5344CB8AC3E}">
        <p14:creationId xmlns:p14="http://schemas.microsoft.com/office/powerpoint/2010/main" val="26377252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ECF6839-01B7-4D11-96CC-54D84EE6C160}"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B21C2-F21F-4CF3-A9E1-A30252CEA5BD}" type="slidenum">
              <a:rPr lang="en-US" smtClean="0"/>
              <a:t>‹#›</a:t>
            </a:fld>
            <a:endParaRPr lang="en-US"/>
          </a:p>
        </p:txBody>
      </p:sp>
    </p:spTree>
    <p:extLst>
      <p:ext uri="{BB962C8B-B14F-4D97-AF65-F5344CB8AC3E}">
        <p14:creationId xmlns:p14="http://schemas.microsoft.com/office/powerpoint/2010/main" val="572510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F6839-01B7-4D11-96CC-54D84EE6C160}"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B21C2-F21F-4CF3-A9E1-A30252CEA5BD}" type="slidenum">
              <a:rPr lang="en-US" smtClean="0"/>
              <a:t>‹#›</a:t>
            </a:fld>
            <a:endParaRPr lang="en-US"/>
          </a:p>
        </p:txBody>
      </p:sp>
    </p:spTree>
    <p:extLst>
      <p:ext uri="{BB962C8B-B14F-4D97-AF65-F5344CB8AC3E}">
        <p14:creationId xmlns:p14="http://schemas.microsoft.com/office/powerpoint/2010/main" val="42548701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CF6839-01B7-4D11-96CC-54D84EE6C160}"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B21C2-F21F-4CF3-A9E1-A30252CEA5BD}" type="slidenum">
              <a:rPr lang="en-US" smtClean="0"/>
              <a:t>‹#›</a:t>
            </a:fld>
            <a:endParaRPr lang="en-US"/>
          </a:p>
        </p:txBody>
      </p:sp>
    </p:spTree>
    <p:extLst>
      <p:ext uri="{BB962C8B-B14F-4D97-AF65-F5344CB8AC3E}">
        <p14:creationId xmlns:p14="http://schemas.microsoft.com/office/powerpoint/2010/main" val="219469620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CF6839-01B7-4D11-96CC-54D84EE6C160}" type="datetimeFigureOut">
              <a:rPr lang="en-US" smtClean="0"/>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B21C2-F21F-4CF3-A9E1-A30252CEA5BD}" type="slidenum">
              <a:rPr lang="en-US" smtClean="0"/>
              <a:t>‹#›</a:t>
            </a:fld>
            <a:endParaRPr lang="en-US"/>
          </a:p>
        </p:txBody>
      </p:sp>
    </p:spTree>
    <p:extLst>
      <p:ext uri="{BB962C8B-B14F-4D97-AF65-F5344CB8AC3E}">
        <p14:creationId xmlns:p14="http://schemas.microsoft.com/office/powerpoint/2010/main" val="30621299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ECF6839-01B7-4D11-96CC-54D84EE6C160}" type="datetimeFigureOut">
              <a:rPr lang="en-US" smtClean="0"/>
              <a:t>7/14/2025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5B21C2-F21F-4CF3-A9E1-A30252CEA5BD}" type="slidenum">
              <a:rPr lang="en-US" smtClean="0"/>
              <a:t>‹#›</a:t>
            </a:fld>
            <a:endParaRPr lang="en-US"/>
          </a:p>
        </p:txBody>
      </p:sp>
    </p:spTree>
    <p:extLst>
      <p:ext uri="{BB962C8B-B14F-4D97-AF65-F5344CB8AC3E}">
        <p14:creationId xmlns:p14="http://schemas.microsoft.com/office/powerpoint/2010/main" val="65152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1BA3A95-7AF5-4392-9871-891FC0D5EEB8}" type="datetimeFigureOut">
              <a:rPr lang="en-US" smtClean="0"/>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80F9D-2788-428E-B376-175DD068BFD6}" type="slidenum">
              <a:rPr lang="en-US" smtClean="0"/>
              <a:t>‹#›</a:t>
            </a:fld>
            <a:endParaRPr lang="en-US"/>
          </a:p>
        </p:txBody>
      </p:sp>
    </p:spTree>
    <p:extLst>
      <p:ext uri="{BB962C8B-B14F-4D97-AF65-F5344CB8AC3E}">
        <p14:creationId xmlns:p14="http://schemas.microsoft.com/office/powerpoint/2010/main" val="9039598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CF6839-01B7-4D11-96CC-54D84EE6C160}" type="datetimeFigureOut">
              <a:rPr lang="en-US" smtClean="0"/>
              <a:t>7/14/2025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5B21C2-F21F-4CF3-A9E1-A30252CEA5BD}" type="slidenum">
              <a:rPr lang="en-US" smtClean="0"/>
              <a:t>‹#›</a:t>
            </a:fld>
            <a:endParaRPr lang="en-US"/>
          </a:p>
        </p:txBody>
      </p:sp>
    </p:spTree>
    <p:extLst>
      <p:ext uri="{BB962C8B-B14F-4D97-AF65-F5344CB8AC3E}">
        <p14:creationId xmlns:p14="http://schemas.microsoft.com/office/powerpoint/2010/main" val="227685257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F6839-01B7-4D11-96CC-54D84EE6C160}" type="datetimeFigureOut">
              <a:rPr lang="en-US" smtClean="0"/>
              <a:t>7/14/2025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5B21C2-F21F-4CF3-A9E1-A30252CEA5BD}" type="slidenum">
              <a:rPr lang="en-US" smtClean="0"/>
              <a:t>‹#›</a:t>
            </a:fld>
            <a:endParaRPr lang="en-US"/>
          </a:p>
        </p:txBody>
      </p:sp>
    </p:spTree>
    <p:extLst>
      <p:ext uri="{BB962C8B-B14F-4D97-AF65-F5344CB8AC3E}">
        <p14:creationId xmlns:p14="http://schemas.microsoft.com/office/powerpoint/2010/main" val="38849425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CF6839-01B7-4D11-96CC-54D84EE6C160}" type="datetimeFigureOut">
              <a:rPr lang="en-US" smtClean="0"/>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B21C2-F21F-4CF3-A9E1-A30252CEA5BD}" type="slidenum">
              <a:rPr lang="en-US" smtClean="0"/>
              <a:t>‹#›</a:t>
            </a:fld>
            <a:endParaRPr lang="en-US"/>
          </a:p>
        </p:txBody>
      </p:sp>
    </p:spTree>
    <p:extLst>
      <p:ext uri="{BB962C8B-B14F-4D97-AF65-F5344CB8AC3E}">
        <p14:creationId xmlns:p14="http://schemas.microsoft.com/office/powerpoint/2010/main" val="497991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CF6839-01B7-4D11-96CC-54D84EE6C160}" type="datetimeFigureOut">
              <a:rPr lang="en-US" smtClean="0"/>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B21C2-F21F-4CF3-A9E1-A30252CEA5BD}" type="slidenum">
              <a:rPr lang="en-US" smtClean="0"/>
              <a:t>‹#›</a:t>
            </a:fld>
            <a:endParaRPr lang="en-US"/>
          </a:p>
        </p:txBody>
      </p:sp>
    </p:spTree>
    <p:extLst>
      <p:ext uri="{BB962C8B-B14F-4D97-AF65-F5344CB8AC3E}">
        <p14:creationId xmlns:p14="http://schemas.microsoft.com/office/powerpoint/2010/main" val="8422366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F6839-01B7-4D11-96CC-54D84EE6C160}"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B21C2-F21F-4CF3-A9E1-A30252CEA5BD}" type="slidenum">
              <a:rPr lang="en-US" smtClean="0"/>
              <a:t>‹#›</a:t>
            </a:fld>
            <a:endParaRPr lang="en-US"/>
          </a:p>
        </p:txBody>
      </p:sp>
    </p:spTree>
    <p:extLst>
      <p:ext uri="{BB962C8B-B14F-4D97-AF65-F5344CB8AC3E}">
        <p14:creationId xmlns:p14="http://schemas.microsoft.com/office/powerpoint/2010/main" val="9276612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F6839-01B7-4D11-96CC-54D84EE6C160}"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B21C2-F21F-4CF3-A9E1-A30252CEA5BD}" type="slidenum">
              <a:rPr lang="en-US" smtClean="0"/>
              <a:t>‹#›</a:t>
            </a:fld>
            <a:endParaRPr lang="en-US"/>
          </a:p>
        </p:txBody>
      </p:sp>
    </p:spTree>
    <p:extLst>
      <p:ext uri="{BB962C8B-B14F-4D97-AF65-F5344CB8AC3E}">
        <p14:creationId xmlns:p14="http://schemas.microsoft.com/office/powerpoint/2010/main" val="527278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BA3A95-7AF5-4392-9871-891FC0D5EEB8}" type="datetimeFigureOut">
              <a:rPr lang="en-US" smtClean="0"/>
              <a:t>7/14/2025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280F9D-2788-428E-B376-175DD068BFD6}" type="slidenum">
              <a:rPr lang="en-US" smtClean="0"/>
              <a:t>‹#›</a:t>
            </a:fld>
            <a:endParaRPr lang="en-US"/>
          </a:p>
        </p:txBody>
      </p:sp>
    </p:spTree>
    <p:extLst>
      <p:ext uri="{BB962C8B-B14F-4D97-AF65-F5344CB8AC3E}">
        <p14:creationId xmlns:p14="http://schemas.microsoft.com/office/powerpoint/2010/main" val="3331395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BA3A95-7AF5-4392-9871-891FC0D5EEB8}" type="datetimeFigureOut">
              <a:rPr lang="en-US" smtClean="0"/>
              <a:t>7/14/2025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280F9D-2788-428E-B376-175DD068BFD6}" type="slidenum">
              <a:rPr lang="en-US" smtClean="0"/>
              <a:t>‹#›</a:t>
            </a:fld>
            <a:endParaRPr lang="en-US"/>
          </a:p>
        </p:txBody>
      </p:sp>
    </p:spTree>
    <p:extLst>
      <p:ext uri="{BB962C8B-B14F-4D97-AF65-F5344CB8AC3E}">
        <p14:creationId xmlns:p14="http://schemas.microsoft.com/office/powerpoint/2010/main" val="360258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A3A95-7AF5-4392-9871-891FC0D5EEB8}" type="datetimeFigureOut">
              <a:rPr lang="en-US" smtClean="0"/>
              <a:t>7/14/2025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280F9D-2788-428E-B376-175DD068BFD6}" type="slidenum">
              <a:rPr lang="en-US" smtClean="0"/>
              <a:t>‹#›</a:t>
            </a:fld>
            <a:endParaRPr lang="en-US"/>
          </a:p>
        </p:txBody>
      </p:sp>
    </p:spTree>
    <p:extLst>
      <p:ext uri="{BB962C8B-B14F-4D97-AF65-F5344CB8AC3E}">
        <p14:creationId xmlns:p14="http://schemas.microsoft.com/office/powerpoint/2010/main" val="3619125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BA3A95-7AF5-4392-9871-891FC0D5EEB8}" type="datetimeFigureOut">
              <a:rPr lang="en-US" smtClean="0"/>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80F9D-2788-428E-B376-175DD068BFD6}" type="slidenum">
              <a:rPr lang="en-US" smtClean="0"/>
              <a:t>‹#›</a:t>
            </a:fld>
            <a:endParaRPr lang="en-US"/>
          </a:p>
        </p:txBody>
      </p:sp>
    </p:spTree>
    <p:extLst>
      <p:ext uri="{BB962C8B-B14F-4D97-AF65-F5344CB8AC3E}">
        <p14:creationId xmlns:p14="http://schemas.microsoft.com/office/powerpoint/2010/main" val="183377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BA3A95-7AF5-4392-9871-891FC0D5EEB8}" type="datetimeFigureOut">
              <a:rPr lang="en-US" smtClean="0"/>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80F9D-2788-428E-B376-175DD068BFD6}" type="slidenum">
              <a:rPr lang="en-US" smtClean="0"/>
              <a:t>‹#›</a:t>
            </a:fld>
            <a:endParaRPr lang="en-US"/>
          </a:p>
        </p:txBody>
      </p:sp>
    </p:spTree>
    <p:extLst>
      <p:ext uri="{BB962C8B-B14F-4D97-AF65-F5344CB8AC3E}">
        <p14:creationId xmlns:p14="http://schemas.microsoft.com/office/powerpoint/2010/main" val="3214858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BA3A95-7AF5-4392-9871-891FC0D5EEB8}" type="datetimeFigureOut">
              <a:rPr lang="en-US" smtClean="0"/>
              <a:t>7/14/2025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280F9D-2788-428E-B376-175DD068BFD6}" type="slidenum">
              <a:rPr lang="en-US" smtClean="0"/>
              <a:t>‹#›</a:t>
            </a:fld>
            <a:endParaRPr lang="en-US"/>
          </a:p>
        </p:txBody>
      </p:sp>
      <p:pic>
        <p:nvPicPr>
          <p:cNvPr id="7" name="Picture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38545" y="173188"/>
            <a:ext cx="1801091" cy="808808"/>
          </a:xfrm>
          <a:prstGeom prst="rect">
            <a:avLst/>
          </a:prstGeom>
        </p:spPr>
      </p:pic>
      <p:cxnSp>
        <p:nvCxnSpPr>
          <p:cNvPr id="8" name="Straight Connector 7"/>
          <p:cNvCxnSpPr/>
          <p:nvPr userDrawn="1"/>
        </p:nvCxnSpPr>
        <p:spPr>
          <a:xfrm>
            <a:off x="2017060" y="857760"/>
            <a:ext cx="6927273" cy="0"/>
          </a:xfrm>
          <a:prstGeom prst="line">
            <a:avLst/>
          </a:prstGeom>
          <a:ln w="28575">
            <a:solidFill>
              <a:srgbClr val="00688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1330401"/>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endParaRPr lang="en-US" dirty="0"/>
          </a:p>
        </p:txBody>
      </p:sp>
    </p:spTree>
    <p:extLst>
      <p:ext uri="{BB962C8B-B14F-4D97-AF65-F5344CB8AC3E}">
        <p14:creationId xmlns:p14="http://schemas.microsoft.com/office/powerpoint/2010/main" val="316371766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57996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6839-01B7-4D11-96CC-54D84EE6C160}" type="datetimeFigureOut">
              <a:rPr lang="en-US" smtClean="0"/>
              <a:t>7/14/2025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B21C2-F21F-4CF3-A9E1-A30252CEA5BD}" type="slidenum">
              <a:rPr lang="en-US" smtClean="0"/>
              <a:t>‹#›</a:t>
            </a:fld>
            <a:endParaRPr lang="en-US"/>
          </a:p>
        </p:txBody>
      </p:sp>
    </p:spTree>
    <p:extLst>
      <p:ext uri="{BB962C8B-B14F-4D97-AF65-F5344CB8AC3E}">
        <p14:creationId xmlns:p14="http://schemas.microsoft.com/office/powerpoint/2010/main" val="185467436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19449" y="1610628"/>
            <a:ext cx="4256688" cy="3460914"/>
          </a:xfrm>
        </p:spPr>
        <p:txBody>
          <a:bodyPr>
            <a:normAutofit/>
          </a:bodyPr>
          <a:lstStyle/>
          <a:p>
            <a:r>
              <a:rPr lang="en-US" sz="2300" b="1" dirty="0"/>
              <a:t>UNIVERSITY OF MAINE SYSTEM</a:t>
            </a:r>
          </a:p>
          <a:p>
            <a:endParaRPr lang="en-US" b="1" dirty="0"/>
          </a:p>
          <a:p>
            <a:r>
              <a:rPr lang="en-US" b="1" dirty="0"/>
              <a:t>ANNUAL REPORT ON GIFTS, FUNDRAISING AND ENDOWMENTS</a:t>
            </a:r>
          </a:p>
          <a:p>
            <a:endParaRPr lang="en-US" b="1" dirty="0"/>
          </a:p>
          <a:p>
            <a:r>
              <a:rPr lang="en-US" b="1" dirty="0"/>
              <a:t>Year Ended June 30, 2024</a:t>
            </a:r>
          </a:p>
        </p:txBody>
      </p:sp>
      <p:pic>
        <p:nvPicPr>
          <p:cNvPr id="4" name="Picture 3" descr="A map of Maine showing campus locations."/>
          <p:cNvPicPr/>
          <p:nvPr/>
        </p:nvPicPr>
        <p:blipFill>
          <a:blip r:embed="rId2">
            <a:extLst>
              <a:ext uri="{28A0092B-C50C-407E-A947-70E740481C1C}">
                <a14:useLocalDpi xmlns:a14="http://schemas.microsoft.com/office/drawing/2010/main" val="0"/>
              </a:ext>
            </a:extLst>
          </a:blip>
          <a:stretch>
            <a:fillRect/>
          </a:stretch>
        </p:blipFill>
        <p:spPr>
          <a:xfrm>
            <a:off x="635873" y="675398"/>
            <a:ext cx="4083272" cy="5562600"/>
          </a:xfrm>
          <a:prstGeom prst="rect">
            <a:avLst/>
          </a:prstGeom>
        </p:spPr>
      </p:pic>
      <p:sp>
        <p:nvSpPr>
          <p:cNvPr id="5" name="Title 4">
            <a:extLst>
              <a:ext uri="{FF2B5EF4-FFF2-40B4-BE49-F238E27FC236}">
                <a16:creationId xmlns:a16="http://schemas.microsoft.com/office/drawing/2014/main" id="{A80A5DC1-5E91-96B8-F296-CEEDE0B31A8F}"/>
              </a:ext>
            </a:extLst>
          </p:cNvPr>
          <p:cNvSpPr>
            <a:spLocks noGrp="1"/>
          </p:cNvSpPr>
          <p:nvPr>
            <p:ph type="ctrTitle"/>
          </p:nvPr>
        </p:nvSpPr>
        <p:spPr>
          <a:xfrm>
            <a:off x="1143000" y="-2387600"/>
            <a:ext cx="6858000" cy="2387600"/>
          </a:xfrm>
        </p:spPr>
        <p:txBody>
          <a:bodyPr vert="horz" lIns="91440" tIns="45720" rIns="91440" bIns="45720" rtlCol="0" anchor="b">
            <a:normAutofit fontScale="90000"/>
          </a:bodyPr>
          <a:lstStyle/>
          <a:p>
            <a:r>
              <a:rPr lang="en-US" dirty="0"/>
              <a:t>FY24 Annual Report on Gifts, Fundraising and Endowments</a:t>
            </a:r>
          </a:p>
        </p:txBody>
      </p:sp>
    </p:spTree>
    <p:extLst>
      <p:ext uri="{BB962C8B-B14F-4D97-AF65-F5344CB8AC3E}">
        <p14:creationId xmlns:p14="http://schemas.microsoft.com/office/powerpoint/2010/main" val="350268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a:xfrm>
            <a:off x="2007476" y="-100142"/>
            <a:ext cx="6852745" cy="1325563"/>
          </a:xfrm>
        </p:spPr>
        <p:txBody>
          <a:bodyPr>
            <a:normAutofit/>
          </a:bodyPr>
          <a:lstStyle/>
          <a:p>
            <a:pPr algn="ctr"/>
            <a:r>
              <a:rPr lang="en-US" altLang="en-US" sz="2400" b="1" dirty="0">
                <a:latin typeface="+mn-lt"/>
                <a:cs typeface="Arial" panose="020B0604020202020204" pitchFamily="34" charset="0"/>
              </a:rPr>
              <a:t>Gifts Received by UMS Affiliated Organizations</a:t>
            </a:r>
            <a:br>
              <a:rPr lang="en-US" altLang="en-US" sz="2400" b="1" dirty="0">
                <a:latin typeface="+mn-lt"/>
                <a:cs typeface="Arial" panose="020B0604020202020204" pitchFamily="34" charset="0"/>
              </a:rPr>
            </a:br>
            <a:r>
              <a:rPr lang="en-US" altLang="en-US" sz="1400" b="1" dirty="0">
                <a:latin typeface="+mn-lt"/>
                <a:cs typeface="Arial" panose="020B0604020202020204" pitchFamily="34" charset="0"/>
              </a:rPr>
              <a:t>($ in thousands)</a:t>
            </a:r>
            <a:endParaRPr lang="en-US" sz="1400" b="1" dirty="0">
              <a:latin typeface="+mn-lt"/>
              <a:cs typeface="Arial" panose="020B0604020202020204" pitchFamily="34" charset="0"/>
            </a:endParaRPr>
          </a:p>
        </p:txBody>
      </p:sp>
      <p:pic>
        <p:nvPicPr>
          <p:cNvPr id="3" name="Picture 2" descr="FY23 and FY24 gifts received by UMS Affiliated Organizations."/>
          <p:cNvPicPr>
            <a:picLocks noChangeAspect="1"/>
          </p:cNvPicPr>
          <p:nvPr/>
        </p:nvPicPr>
        <p:blipFill>
          <a:blip r:embed="rId3"/>
          <a:stretch>
            <a:fillRect/>
          </a:stretch>
        </p:blipFill>
        <p:spPr>
          <a:xfrm>
            <a:off x="972909" y="1063009"/>
            <a:ext cx="5484224" cy="5293341"/>
          </a:xfrm>
          <a:prstGeom prst="rect">
            <a:avLst/>
          </a:prstGeom>
        </p:spPr>
      </p:pic>
      <p:sp>
        <p:nvSpPr>
          <p:cNvPr id="8" name="Line Callout 2 7" descr="60% of FY18 gifts and 48% of FY19 UM Alumni Association gifts were from Alumni"/>
          <p:cNvSpPr/>
          <p:nvPr/>
        </p:nvSpPr>
        <p:spPr>
          <a:xfrm>
            <a:off x="7000573" y="1570004"/>
            <a:ext cx="1337733" cy="612648"/>
          </a:xfrm>
          <a:prstGeom prst="borderCallout2">
            <a:avLst>
              <a:gd name="adj1" fmla="val 18750"/>
              <a:gd name="adj2" fmla="val -8333"/>
              <a:gd name="adj3" fmla="val 18750"/>
              <a:gd name="adj4" fmla="val -16667"/>
              <a:gd name="adj5" fmla="val 18435"/>
              <a:gd name="adj6" fmla="val -59136"/>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57% of FY23 gifts and 46% of FY24 gifts were from Alumni</a:t>
            </a:r>
          </a:p>
        </p:txBody>
      </p:sp>
      <p:sp>
        <p:nvSpPr>
          <p:cNvPr id="15" name="Line Callout 2 14" descr="29% of FY18 gifts and 16% of FY19 USM Foundation gifts were from Alumni"/>
          <p:cNvSpPr/>
          <p:nvPr/>
        </p:nvSpPr>
        <p:spPr>
          <a:xfrm>
            <a:off x="7000573" y="4441887"/>
            <a:ext cx="1337733" cy="612648"/>
          </a:xfrm>
          <a:prstGeom prst="borderCallout2">
            <a:avLst>
              <a:gd name="adj1" fmla="val 18750"/>
              <a:gd name="adj2" fmla="val -8333"/>
              <a:gd name="adj3" fmla="val 18750"/>
              <a:gd name="adj4" fmla="val -16667"/>
              <a:gd name="adj5" fmla="val 18484"/>
              <a:gd name="adj6" fmla="val -42665"/>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6% of FY23 gifts and 7% of FY24 gifts were from Alumni</a:t>
            </a:r>
          </a:p>
        </p:txBody>
      </p:sp>
      <p:sp>
        <p:nvSpPr>
          <p:cNvPr id="6" name="Footer Placeholder 5"/>
          <p:cNvSpPr>
            <a:spLocks noGrp="1"/>
          </p:cNvSpPr>
          <p:nvPr>
            <p:ph type="ftr" sz="quarter" idx="11"/>
          </p:nvPr>
        </p:nvSpPr>
        <p:spPr>
          <a:xfrm>
            <a:off x="628921" y="6283196"/>
            <a:ext cx="3086100" cy="365125"/>
          </a:xfrm>
        </p:spPr>
        <p:txBody>
          <a:bodyPr/>
          <a:lstStyle/>
          <a:p>
            <a:pPr algn="l"/>
            <a:r>
              <a:rPr lang="en-US" sz="1100" dirty="0">
                <a:solidFill>
                  <a:schemeClr val="tx1"/>
                </a:solidFill>
              </a:rPr>
              <a:t>Part II: Affiliated Organizations</a:t>
            </a:r>
          </a:p>
        </p:txBody>
      </p:sp>
      <p:sp>
        <p:nvSpPr>
          <p:cNvPr id="7" name="Slide Number Placeholder 6"/>
          <p:cNvSpPr>
            <a:spLocks noGrp="1"/>
          </p:cNvSpPr>
          <p:nvPr>
            <p:ph type="sldNum" sz="quarter" idx="12"/>
          </p:nvPr>
        </p:nvSpPr>
        <p:spPr/>
        <p:txBody>
          <a:bodyPr/>
          <a:lstStyle/>
          <a:p>
            <a:fld id="{90467860-986F-420F-8908-DBA375302607}" type="slidenum">
              <a:rPr lang="en-US" sz="1100" smtClean="0">
                <a:solidFill>
                  <a:schemeClr val="tx1"/>
                </a:solidFill>
              </a:rPr>
              <a:pPr/>
              <a:t>10</a:t>
            </a:fld>
            <a:endParaRPr lang="en-US" sz="1100" dirty="0">
              <a:solidFill>
                <a:schemeClr val="tx1"/>
              </a:solidFill>
            </a:endParaRPr>
          </a:p>
        </p:txBody>
      </p:sp>
    </p:spTree>
    <p:extLst>
      <p:ext uri="{BB962C8B-B14F-4D97-AF65-F5344CB8AC3E}">
        <p14:creationId xmlns:p14="http://schemas.microsoft.com/office/powerpoint/2010/main" val="3986468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a:xfrm>
            <a:off x="1900402" y="-136253"/>
            <a:ext cx="6991349" cy="1325563"/>
          </a:xfrm>
        </p:spPr>
        <p:txBody>
          <a:bodyPr>
            <a:normAutofit/>
          </a:bodyPr>
          <a:lstStyle/>
          <a:p>
            <a:pPr algn="ctr"/>
            <a:r>
              <a:rPr lang="en-US" altLang="en-US" sz="2100" b="1" dirty="0">
                <a:latin typeface="+mn-lt"/>
                <a:cs typeface="Arial" panose="020B0604020202020204" pitchFamily="34" charset="0"/>
              </a:rPr>
              <a:t>Endowment Market Values for UMS Affiliated Organizations</a:t>
            </a:r>
            <a:br>
              <a:rPr lang="en-US" altLang="en-US" sz="2400" b="1" dirty="0">
                <a:latin typeface="+mn-lt"/>
                <a:cs typeface="Arial" panose="020B0604020202020204" pitchFamily="34" charset="0"/>
              </a:rPr>
            </a:br>
            <a:r>
              <a:rPr lang="en-US" altLang="en-US" sz="1500" b="1" dirty="0">
                <a:latin typeface="+mn-lt"/>
                <a:cs typeface="Arial" panose="020B0604020202020204" pitchFamily="34" charset="0"/>
              </a:rPr>
              <a:t>($ in millions)</a:t>
            </a:r>
            <a:endParaRPr lang="en-US" sz="1500" b="1" dirty="0">
              <a:latin typeface="+mn-lt"/>
              <a:cs typeface="Arial" panose="020B0604020202020204" pitchFamily="34" charset="0"/>
            </a:endParaRPr>
          </a:p>
        </p:txBody>
      </p:sp>
      <p:sp>
        <p:nvSpPr>
          <p:cNvPr id="6" name="Footer Placeholder 5"/>
          <p:cNvSpPr>
            <a:spLocks noGrp="1"/>
          </p:cNvSpPr>
          <p:nvPr>
            <p:ph type="ftr" sz="quarter" idx="11"/>
          </p:nvPr>
        </p:nvSpPr>
        <p:spPr>
          <a:xfrm>
            <a:off x="989943" y="6356350"/>
            <a:ext cx="3086100" cy="365125"/>
          </a:xfrm>
        </p:spPr>
        <p:txBody>
          <a:bodyPr/>
          <a:lstStyle/>
          <a:p>
            <a:pPr algn="l"/>
            <a:r>
              <a:rPr lang="en-US" sz="1100" dirty="0">
                <a:solidFill>
                  <a:schemeClr val="tx1"/>
                </a:solidFill>
              </a:rPr>
              <a:t>Part II: Affiliated Organizations</a:t>
            </a:r>
          </a:p>
        </p:txBody>
      </p:sp>
      <p:sp>
        <p:nvSpPr>
          <p:cNvPr id="7" name="Slide Number Placeholder 6"/>
          <p:cNvSpPr>
            <a:spLocks noGrp="1"/>
          </p:cNvSpPr>
          <p:nvPr>
            <p:ph type="sldNum" sz="quarter" idx="12"/>
          </p:nvPr>
        </p:nvSpPr>
        <p:spPr/>
        <p:txBody>
          <a:bodyPr/>
          <a:lstStyle/>
          <a:p>
            <a:fld id="{90467860-986F-420F-8908-DBA375302607}" type="slidenum">
              <a:rPr lang="en-US" sz="1100" smtClean="0">
                <a:solidFill>
                  <a:schemeClr val="tx1"/>
                </a:solidFill>
              </a:rPr>
              <a:pPr/>
              <a:t>11</a:t>
            </a:fld>
            <a:endParaRPr lang="en-US" sz="1100" dirty="0">
              <a:solidFill>
                <a:schemeClr val="tx1"/>
              </a:solidFill>
            </a:endParaRPr>
          </a:p>
        </p:txBody>
      </p:sp>
      <p:pic>
        <p:nvPicPr>
          <p:cNvPr id="2" name="Picture 1" descr="FY23 and FY24 endowment market values for UMS Affiliated Organizations."/>
          <p:cNvPicPr>
            <a:picLocks noChangeAspect="1"/>
          </p:cNvPicPr>
          <p:nvPr/>
        </p:nvPicPr>
        <p:blipFill>
          <a:blip r:embed="rId3"/>
          <a:stretch>
            <a:fillRect/>
          </a:stretch>
        </p:blipFill>
        <p:spPr>
          <a:xfrm>
            <a:off x="1552575" y="1189310"/>
            <a:ext cx="6019800" cy="4899660"/>
          </a:xfrm>
          <a:prstGeom prst="rect">
            <a:avLst/>
          </a:prstGeom>
        </p:spPr>
      </p:pic>
    </p:spTree>
    <p:extLst>
      <p:ext uri="{BB962C8B-B14F-4D97-AF65-F5344CB8AC3E}">
        <p14:creationId xmlns:p14="http://schemas.microsoft.com/office/powerpoint/2010/main" val="1553328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814668" y="1638913"/>
            <a:ext cx="7700682" cy="2852737"/>
          </a:xfrm>
        </p:spPr>
        <p:txBody>
          <a:bodyPr anchor="ctr">
            <a:normAutofit/>
          </a:bodyPr>
          <a:lstStyle/>
          <a:p>
            <a:pPr marL="0" indent="0" algn="ctr"/>
            <a:r>
              <a:rPr lang="en-US" altLang="en-US" sz="3600" dirty="0">
                <a:solidFill>
                  <a:schemeClr val="tx1"/>
                </a:solidFill>
                <a:latin typeface="+mn-lt"/>
                <a:cs typeface="Arial" panose="020B0604020202020204" pitchFamily="34" charset="0"/>
              </a:rPr>
              <a:t>Part III: Capital Campaigns</a:t>
            </a:r>
            <a:endParaRPr lang="en-US" sz="3600" dirty="0">
              <a:solidFill>
                <a:schemeClr val="tx1"/>
              </a:solidFill>
              <a:latin typeface="+mn-lt"/>
            </a:endParaRPr>
          </a:p>
        </p:txBody>
      </p:sp>
      <p:sp>
        <p:nvSpPr>
          <p:cNvPr id="8" name="Slide Number Placeholder 7"/>
          <p:cNvSpPr>
            <a:spLocks noGrp="1"/>
          </p:cNvSpPr>
          <p:nvPr>
            <p:ph type="sldNum" sz="quarter" idx="12"/>
          </p:nvPr>
        </p:nvSpPr>
        <p:spPr/>
        <p:txBody>
          <a:bodyPr/>
          <a:lstStyle/>
          <a:p>
            <a:fld id="{90467860-986F-420F-8908-DBA375302607}" type="slidenum">
              <a:rPr lang="en-US" sz="1100" smtClean="0">
                <a:solidFill>
                  <a:schemeClr val="tx1"/>
                </a:solidFill>
              </a:rPr>
              <a:t>12</a:t>
            </a:fld>
            <a:endParaRPr lang="en-US" sz="1100" dirty="0">
              <a:solidFill>
                <a:schemeClr val="tx1"/>
              </a:solidFill>
            </a:endParaRPr>
          </a:p>
        </p:txBody>
      </p:sp>
    </p:spTree>
    <p:extLst>
      <p:ext uri="{BB962C8B-B14F-4D97-AF65-F5344CB8AC3E}">
        <p14:creationId xmlns:p14="http://schemas.microsoft.com/office/powerpoint/2010/main" val="1754102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a:xfrm>
            <a:off x="2037036" y="76081"/>
            <a:ext cx="6854716" cy="1325563"/>
          </a:xfrm>
        </p:spPr>
        <p:txBody>
          <a:bodyPr>
            <a:normAutofit/>
          </a:bodyPr>
          <a:lstStyle/>
          <a:p>
            <a:pPr algn="ctr"/>
            <a:r>
              <a:rPr lang="en-US" altLang="en-US" sz="2400" b="1" dirty="0">
                <a:latin typeface="+mn-lt"/>
                <a:cs typeface="Arial" panose="020B0604020202020204" pitchFamily="34" charset="0"/>
              </a:rPr>
              <a:t>Status of Capital Campaigns as of June 30, 2024</a:t>
            </a:r>
            <a:br>
              <a:rPr lang="en-US" altLang="en-US" sz="2400" b="1" dirty="0">
                <a:latin typeface="+mn-lt"/>
                <a:cs typeface="Arial" panose="020B0604020202020204" pitchFamily="34" charset="0"/>
              </a:rPr>
            </a:br>
            <a:endParaRPr lang="en-US" sz="1400" b="1" dirty="0">
              <a:latin typeface="+mn-lt"/>
              <a:cs typeface="Arial" panose="020B0604020202020204" pitchFamily="34" charset="0"/>
            </a:endParaRPr>
          </a:p>
        </p:txBody>
      </p:sp>
      <p:sp>
        <p:nvSpPr>
          <p:cNvPr id="8" name="Footer Placeholder 7"/>
          <p:cNvSpPr>
            <a:spLocks noGrp="1"/>
          </p:cNvSpPr>
          <p:nvPr>
            <p:ph type="ftr" sz="quarter" idx="11"/>
          </p:nvPr>
        </p:nvSpPr>
        <p:spPr>
          <a:xfrm>
            <a:off x="905860" y="6356349"/>
            <a:ext cx="3086100" cy="365125"/>
          </a:xfrm>
        </p:spPr>
        <p:txBody>
          <a:bodyPr/>
          <a:lstStyle/>
          <a:p>
            <a:pPr algn="l"/>
            <a:r>
              <a:rPr lang="en-US" sz="1100" dirty="0">
                <a:solidFill>
                  <a:schemeClr val="tx1"/>
                </a:solidFill>
              </a:rPr>
              <a:t>Part III: Capital Campaigns</a:t>
            </a:r>
          </a:p>
        </p:txBody>
      </p:sp>
      <p:sp>
        <p:nvSpPr>
          <p:cNvPr id="10" name="Slide Number Placeholder 9"/>
          <p:cNvSpPr>
            <a:spLocks noGrp="1"/>
          </p:cNvSpPr>
          <p:nvPr>
            <p:ph type="sldNum" sz="quarter" idx="12"/>
          </p:nvPr>
        </p:nvSpPr>
        <p:spPr/>
        <p:txBody>
          <a:bodyPr/>
          <a:lstStyle/>
          <a:p>
            <a:fld id="{90467860-986F-420F-8908-DBA375302607}" type="slidenum">
              <a:rPr lang="en-US" sz="1100" smtClean="0">
                <a:solidFill>
                  <a:schemeClr val="tx1"/>
                </a:solidFill>
              </a:rPr>
              <a:pPr/>
              <a:t>13</a:t>
            </a:fld>
            <a:endParaRPr lang="en-US" sz="1100" dirty="0">
              <a:solidFill>
                <a:schemeClr val="tx1"/>
              </a:solidFill>
            </a:endParaRPr>
          </a:p>
        </p:txBody>
      </p:sp>
      <p:sp>
        <p:nvSpPr>
          <p:cNvPr id="2" name="TextBox 1"/>
          <p:cNvSpPr txBox="1"/>
          <p:nvPr/>
        </p:nvSpPr>
        <p:spPr>
          <a:xfrm>
            <a:off x="883854" y="1254499"/>
            <a:ext cx="7418536" cy="1384995"/>
          </a:xfrm>
          <a:prstGeom prst="rect">
            <a:avLst/>
          </a:prstGeom>
          <a:noFill/>
        </p:spPr>
        <p:txBody>
          <a:bodyPr wrap="square" rtlCol="0">
            <a:spAutoFit/>
          </a:bodyPr>
          <a:lstStyle/>
          <a:p>
            <a:pPr>
              <a:defRPr/>
            </a:pPr>
            <a:r>
              <a:rPr lang="en-US" sz="1400" b="1" u="sng" dirty="0">
                <a:solidFill>
                  <a:prstClr val="black"/>
                </a:solidFill>
                <a:latin typeface="Calibri" panose="020F0502020204030204"/>
              </a:rPr>
              <a:t>UM Comprehensive Campaign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rPr>
              <a:t>UM is currently in the planning stage of their next capital campaign</a:t>
            </a:r>
            <a:r>
              <a:rPr lang="en-US" sz="1400" dirty="0">
                <a:solidFill>
                  <a:prstClr val="black"/>
                </a:solidFill>
                <a:latin typeface="Calibri" panose="020F0502020204030204"/>
              </a:rPr>
              <a:t>. Once the campaign goals are established, they will be presented to the Board of Trustees for approval. Since the June 30, 2020 end date of the last capital campaign, UM and its affiliates have raised $215.7 million of which $26.4 million is in the form of outstanding pledges.</a:t>
            </a:r>
            <a:endParaRPr kumimoji="0" lang="en-US" sz="1400" b="0" i="0" u="none" strike="noStrike" kern="1200" cap="none" spc="0" normalizeH="0" baseline="0" noProof="0" dirty="0">
              <a:ln>
                <a:noFill/>
              </a:ln>
              <a:solidFill>
                <a:prstClr val="black"/>
              </a:solidFill>
              <a:effectLst/>
              <a:uLnTx/>
              <a:uFillTx/>
              <a:latin typeface="Calibri" panose="020F0502020204030204"/>
            </a:endParaRPr>
          </a:p>
        </p:txBody>
      </p:sp>
    </p:spTree>
    <p:extLst>
      <p:ext uri="{BB962C8B-B14F-4D97-AF65-F5344CB8AC3E}">
        <p14:creationId xmlns:p14="http://schemas.microsoft.com/office/powerpoint/2010/main" val="3710656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628650" y="1859630"/>
            <a:ext cx="7886700" cy="2852737"/>
          </a:xfrm>
        </p:spPr>
        <p:txBody>
          <a:bodyPr anchor="ctr">
            <a:normAutofit/>
          </a:bodyPr>
          <a:lstStyle/>
          <a:p>
            <a:pPr marL="0" indent="0" algn="ctr"/>
            <a:r>
              <a:rPr lang="en-US" altLang="en-US" sz="3600" dirty="0">
                <a:solidFill>
                  <a:schemeClr val="tx1"/>
                </a:solidFill>
                <a:latin typeface="+mn-lt"/>
                <a:cs typeface="Arial" panose="020B0604020202020204" pitchFamily="34" charset="0"/>
              </a:rPr>
              <a:t>Part I: University of Maine System</a:t>
            </a:r>
            <a:br>
              <a:rPr lang="en-US" altLang="en-US" sz="3600" dirty="0">
                <a:solidFill>
                  <a:schemeClr val="tx1"/>
                </a:solidFill>
                <a:latin typeface="+mn-lt"/>
                <a:cs typeface="Arial" panose="020B0604020202020204" pitchFamily="34" charset="0"/>
              </a:rPr>
            </a:br>
            <a:r>
              <a:rPr lang="en-US" altLang="en-US" sz="3200" dirty="0">
                <a:solidFill>
                  <a:schemeClr val="tx1"/>
                </a:solidFill>
                <a:latin typeface="+mn-lt"/>
                <a:cs typeface="Arial" panose="020B0604020202020204" pitchFamily="34" charset="0"/>
              </a:rPr>
              <a:t>(Excludes Fund Raising Organizations)</a:t>
            </a:r>
            <a:endParaRPr lang="en-US" sz="3200" dirty="0">
              <a:solidFill>
                <a:schemeClr val="tx1"/>
              </a:solidFill>
              <a:latin typeface="+mn-lt"/>
            </a:endParaRPr>
          </a:p>
        </p:txBody>
      </p:sp>
      <p:sp>
        <p:nvSpPr>
          <p:cNvPr id="8" name="Slide Number Placeholder 7"/>
          <p:cNvSpPr>
            <a:spLocks noGrp="1"/>
          </p:cNvSpPr>
          <p:nvPr>
            <p:ph type="sldNum" sz="quarter" idx="12"/>
          </p:nvPr>
        </p:nvSpPr>
        <p:spPr/>
        <p:txBody>
          <a:bodyPr/>
          <a:lstStyle/>
          <a:p>
            <a:fld id="{90467860-986F-420F-8908-DBA375302607}" type="slidenum">
              <a:rPr lang="en-US" sz="1100" smtClean="0">
                <a:solidFill>
                  <a:schemeClr val="tx1"/>
                </a:solidFill>
              </a:rPr>
              <a:t>2</a:t>
            </a:fld>
            <a:endParaRPr lang="en-US" sz="1100" dirty="0">
              <a:solidFill>
                <a:schemeClr val="tx1"/>
              </a:solidFill>
            </a:endParaRPr>
          </a:p>
        </p:txBody>
      </p:sp>
    </p:spTree>
    <p:extLst>
      <p:ext uri="{BB962C8B-B14F-4D97-AF65-F5344CB8AC3E}">
        <p14:creationId xmlns:p14="http://schemas.microsoft.com/office/powerpoint/2010/main" val="3101388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8264" y="281042"/>
            <a:ext cx="6665529" cy="475703"/>
          </a:xfrm>
        </p:spPr>
        <p:txBody>
          <a:bodyPr>
            <a:normAutofit fontScale="90000"/>
          </a:bodyPr>
          <a:lstStyle/>
          <a:p>
            <a:pPr algn="ctr"/>
            <a:r>
              <a:rPr lang="en-US" sz="2700" b="1" dirty="0">
                <a:latin typeface="+mn-lt"/>
                <a:cs typeface="Arial" panose="020B0604020202020204" pitchFamily="34" charset="0"/>
              </a:rPr>
              <a:t>UMS Gifts Received* by Donor Type</a:t>
            </a:r>
            <a:br>
              <a:rPr lang="en-US" sz="2700" b="1" dirty="0">
                <a:latin typeface="+mn-lt"/>
                <a:cs typeface="Arial" panose="020B0604020202020204" pitchFamily="34" charset="0"/>
              </a:rPr>
            </a:br>
            <a:r>
              <a:rPr lang="en-US" sz="1500" b="1" dirty="0">
                <a:latin typeface="+mn-lt"/>
              </a:rPr>
              <a:t>($ in millions)</a:t>
            </a:r>
          </a:p>
        </p:txBody>
      </p:sp>
      <p:graphicFrame>
        <p:nvGraphicFramePr>
          <p:cNvPr id="7" name="Chart 6" descr="Gifts received by donor type for past five years.">
            <a:extLst>
              <a:ext uri="{FF2B5EF4-FFF2-40B4-BE49-F238E27FC236}">
                <a16:creationId xmlns:a16="http://schemas.microsoft.com/office/drawing/2014/main" id="{00000000-0008-0000-0400-00000E000000}"/>
              </a:ext>
            </a:extLst>
          </p:cNvPr>
          <p:cNvGraphicFramePr>
            <a:graphicFrameLocks noChangeAspect="1"/>
          </p:cNvGraphicFramePr>
          <p:nvPr>
            <p:extLst>
              <p:ext uri="{D42A27DB-BD31-4B8C-83A1-F6EECF244321}">
                <p14:modId xmlns:p14="http://schemas.microsoft.com/office/powerpoint/2010/main" val="4093785469"/>
              </p:ext>
            </p:extLst>
          </p:nvPr>
        </p:nvGraphicFramePr>
        <p:xfrm>
          <a:off x="630936" y="1860605"/>
          <a:ext cx="6035040" cy="306632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694999" y="1860605"/>
            <a:ext cx="2019631" cy="3046988"/>
          </a:xfrm>
          <a:prstGeom prst="rect">
            <a:avLst/>
          </a:prstGeom>
          <a:noFill/>
        </p:spPr>
        <p:txBody>
          <a:bodyPr wrap="square" rtlCol="0">
            <a:spAutoFit/>
          </a:bodyPr>
          <a:lstStyle/>
          <a:p>
            <a:r>
              <a:rPr lang="en-US" sz="1200" dirty="0"/>
              <a:t>The UMS receives gifts through two methods:</a:t>
            </a:r>
          </a:p>
          <a:p>
            <a:endParaRPr lang="en-US" sz="1200" dirty="0"/>
          </a:p>
          <a:p>
            <a:pPr marL="228600" indent="-228600">
              <a:buFont typeface="+mj-lt"/>
              <a:buAutoNum type="arabicPeriod"/>
            </a:pPr>
            <a:r>
              <a:rPr lang="en-US" sz="1200" dirty="0"/>
              <a:t>Direct donations from alumni, individuals, corporations, and non-profits</a:t>
            </a:r>
          </a:p>
          <a:p>
            <a:pPr marL="228600" indent="-228600">
              <a:buFont typeface="+mj-lt"/>
              <a:buAutoNum type="arabicPeriod"/>
            </a:pPr>
            <a:r>
              <a:rPr lang="en-US" sz="1200" dirty="0"/>
              <a:t>Endowment distributions and non-endowed gifts from its affiliated fund raising organizations, the largest of which are the university foundations (see page 10 for FY23 and FY24 gifts that the affiliates received)</a:t>
            </a:r>
          </a:p>
        </p:txBody>
      </p:sp>
      <p:sp>
        <p:nvSpPr>
          <p:cNvPr id="3" name="Rectangle 2"/>
          <p:cNvSpPr/>
          <p:nvPr/>
        </p:nvSpPr>
        <p:spPr>
          <a:xfrm>
            <a:off x="630936" y="5749111"/>
            <a:ext cx="7991856" cy="430887"/>
          </a:xfrm>
          <a:prstGeom prst="rect">
            <a:avLst/>
          </a:prstGeom>
        </p:spPr>
        <p:txBody>
          <a:bodyPr wrap="square">
            <a:spAutoFit/>
          </a:bodyPr>
          <a:lstStyle/>
          <a:p>
            <a:r>
              <a:rPr lang="en-US" altLang="en-US" sz="1100" dirty="0">
                <a:solidFill>
                  <a:srgbClr val="000000"/>
                </a:solidFill>
                <a:cs typeface="Arial" panose="020B0604020202020204" pitchFamily="34" charset="0"/>
              </a:rPr>
              <a:t>*UMS gifts reported herein include cash, checks and negotiable securities, and pledge payments. Gifts-in-kind and pledges receivable are not included in these totals</a:t>
            </a:r>
            <a:r>
              <a:rPr lang="en-US" altLang="en-US" sz="1100" dirty="0"/>
              <a:t>.</a:t>
            </a:r>
            <a:endParaRPr lang="en-US" sz="1100" dirty="0"/>
          </a:p>
        </p:txBody>
      </p:sp>
      <p:sp>
        <p:nvSpPr>
          <p:cNvPr id="9" name="Footer Placeholder 3"/>
          <p:cNvSpPr>
            <a:spLocks noGrp="1"/>
          </p:cNvSpPr>
          <p:nvPr>
            <p:ph type="ftr" sz="quarter" idx="11"/>
          </p:nvPr>
        </p:nvSpPr>
        <p:spPr>
          <a:xfrm>
            <a:off x="275240" y="6353941"/>
            <a:ext cx="3086100" cy="365125"/>
          </a:xfrm>
        </p:spPr>
        <p:txBody>
          <a:bodyPr/>
          <a:lstStyle/>
          <a:p>
            <a:pPr algn="l"/>
            <a:r>
              <a:rPr lang="en-US" sz="1100" dirty="0">
                <a:solidFill>
                  <a:schemeClr val="tx1"/>
                </a:solidFill>
              </a:rPr>
              <a:t>Part I: University of Maine System</a:t>
            </a:r>
          </a:p>
        </p:txBody>
      </p:sp>
      <p:sp>
        <p:nvSpPr>
          <p:cNvPr id="8" name="Slide Number Placeholder 7"/>
          <p:cNvSpPr>
            <a:spLocks noGrp="1"/>
          </p:cNvSpPr>
          <p:nvPr>
            <p:ph type="sldNum" sz="quarter" idx="12"/>
          </p:nvPr>
        </p:nvSpPr>
        <p:spPr/>
        <p:txBody>
          <a:bodyPr/>
          <a:lstStyle/>
          <a:p>
            <a:fld id="{90467860-986F-420F-8908-DBA375302607}" type="slidenum">
              <a:rPr lang="en-US" sz="1100" smtClean="0">
                <a:solidFill>
                  <a:schemeClr val="tx1"/>
                </a:solidFill>
              </a:rPr>
              <a:pPr/>
              <a:t>3</a:t>
            </a:fld>
            <a:endParaRPr lang="en-US" sz="1100" dirty="0">
              <a:solidFill>
                <a:schemeClr val="tx1"/>
              </a:solidFill>
            </a:endParaRPr>
          </a:p>
        </p:txBody>
      </p:sp>
    </p:spTree>
    <p:extLst>
      <p:ext uri="{BB962C8B-B14F-4D97-AF65-F5344CB8AC3E}">
        <p14:creationId xmlns:p14="http://schemas.microsoft.com/office/powerpoint/2010/main" val="3548559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Title 1"/>
          <p:cNvSpPr>
            <a:spLocks noGrp="1"/>
          </p:cNvSpPr>
          <p:nvPr>
            <p:ph type="title"/>
          </p:nvPr>
        </p:nvSpPr>
        <p:spPr>
          <a:xfrm>
            <a:off x="2072226" y="-162635"/>
            <a:ext cx="6903608" cy="1325563"/>
          </a:xfrm>
        </p:spPr>
        <p:txBody>
          <a:bodyPr anchor="ctr"/>
          <a:lstStyle/>
          <a:p>
            <a:pPr algn="ctr"/>
            <a:r>
              <a:rPr lang="en-US" altLang="en-US" sz="2400" b="1" dirty="0">
                <a:latin typeface="+mn-lt"/>
                <a:cs typeface="Arial" panose="020B0604020202020204" pitchFamily="34" charset="0"/>
              </a:rPr>
              <a:t>UMS Gifts Received by Restriction Type</a:t>
            </a:r>
            <a:br>
              <a:rPr lang="en-US" altLang="en-US" sz="2400" b="1" dirty="0">
                <a:latin typeface="+mn-lt"/>
                <a:cs typeface="Arial" panose="020B0604020202020204" pitchFamily="34" charset="0"/>
              </a:rPr>
            </a:br>
            <a:r>
              <a:rPr lang="en-US" altLang="en-US" sz="1400" b="1" dirty="0">
                <a:latin typeface="+mn-lt"/>
                <a:cs typeface="Arial" panose="020B0604020202020204" pitchFamily="34" charset="0"/>
              </a:rPr>
              <a:t>($ in millions)</a:t>
            </a:r>
            <a:endParaRPr lang="en-US" sz="1400" b="1" dirty="0">
              <a:latin typeface="+mn-lt"/>
              <a:cs typeface="Arial" panose="020B0604020202020204" pitchFamily="34" charset="0"/>
            </a:endParaRPr>
          </a:p>
        </p:txBody>
      </p:sp>
      <p:graphicFrame>
        <p:nvGraphicFramePr>
          <p:cNvPr id="2" name="Chart 1" descr="Column chart of UMS gift revenue from FY2015 to FY2019.  Gifts increased significantly in FY2019.  ">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3576941580"/>
              </p:ext>
            </p:extLst>
          </p:nvPr>
        </p:nvGraphicFramePr>
        <p:xfrm>
          <a:off x="524846" y="1295400"/>
          <a:ext cx="6337935"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7"/>
          <p:cNvSpPr>
            <a:spLocks noGrp="1"/>
          </p:cNvSpPr>
          <p:nvPr>
            <p:ph sz="half" idx="2"/>
          </p:nvPr>
        </p:nvSpPr>
        <p:spPr>
          <a:xfrm>
            <a:off x="6970125" y="2141378"/>
            <a:ext cx="1774482" cy="2221072"/>
          </a:xfrm>
        </p:spPr>
        <p:txBody>
          <a:bodyPr>
            <a:noAutofit/>
          </a:bodyPr>
          <a:lstStyle/>
          <a:p>
            <a:pPr marL="0" indent="0">
              <a:buNone/>
            </a:pPr>
            <a:r>
              <a:rPr lang="en-US" altLang="en-US" sz="1400" dirty="0">
                <a:solidFill>
                  <a:srgbClr val="000000"/>
                </a:solidFill>
                <a:cs typeface="Arial" panose="020B0604020202020204" pitchFamily="34" charset="0"/>
              </a:rPr>
              <a:t>The $10.4 million increase in total gifts from FY23 to FY24 is primarily attributable to an increase in restricted gifts received for construction of the University of Southern Maine’s Center for the Arts.</a:t>
            </a:r>
            <a:endParaRPr lang="en-US" sz="1400" dirty="0"/>
          </a:p>
        </p:txBody>
      </p:sp>
      <p:sp>
        <p:nvSpPr>
          <p:cNvPr id="8" name="Footer Placeholder 3"/>
          <p:cNvSpPr>
            <a:spLocks noGrp="1"/>
          </p:cNvSpPr>
          <p:nvPr>
            <p:ph type="ftr" sz="quarter" idx="11"/>
          </p:nvPr>
        </p:nvSpPr>
        <p:spPr>
          <a:xfrm>
            <a:off x="275240" y="6353941"/>
            <a:ext cx="3086100" cy="365125"/>
          </a:xfrm>
        </p:spPr>
        <p:txBody>
          <a:bodyPr/>
          <a:lstStyle/>
          <a:p>
            <a:pPr algn="l"/>
            <a:r>
              <a:rPr lang="en-US" sz="1100" dirty="0">
                <a:solidFill>
                  <a:schemeClr val="tx1"/>
                </a:solidFill>
              </a:rPr>
              <a:t>Part I: University of Maine System</a:t>
            </a:r>
          </a:p>
        </p:txBody>
      </p:sp>
      <p:sp>
        <p:nvSpPr>
          <p:cNvPr id="20" name="Slide Number Placeholder 19"/>
          <p:cNvSpPr>
            <a:spLocks noGrp="1"/>
          </p:cNvSpPr>
          <p:nvPr>
            <p:ph type="sldNum" sz="quarter" idx="12"/>
          </p:nvPr>
        </p:nvSpPr>
        <p:spPr/>
        <p:txBody>
          <a:bodyPr/>
          <a:lstStyle/>
          <a:p>
            <a:fld id="{90467860-986F-420F-8908-DBA375302607}" type="slidenum">
              <a:rPr lang="en-US" sz="1100">
                <a:solidFill>
                  <a:schemeClr val="tx1"/>
                </a:solidFill>
              </a:rPr>
              <a:pPr/>
              <a:t>4</a:t>
            </a:fld>
            <a:endParaRPr lang="en-US" sz="1100" dirty="0">
              <a:solidFill>
                <a:schemeClr val="tx1"/>
              </a:solidFill>
            </a:endParaRPr>
          </a:p>
        </p:txBody>
      </p:sp>
    </p:spTree>
    <p:extLst>
      <p:ext uri="{BB962C8B-B14F-4D97-AF65-F5344CB8AC3E}">
        <p14:creationId xmlns:p14="http://schemas.microsoft.com/office/powerpoint/2010/main" val="1161354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a:xfrm>
            <a:off x="2051344" y="-145934"/>
            <a:ext cx="6892959" cy="1325563"/>
          </a:xfrm>
        </p:spPr>
        <p:txBody>
          <a:bodyPr anchor="ctr" anchorCtr="0"/>
          <a:lstStyle/>
          <a:p>
            <a:pPr algn="ctr"/>
            <a:r>
              <a:rPr lang="en-US" altLang="en-US" sz="2400" b="1" dirty="0">
                <a:latin typeface="+mn-lt"/>
                <a:cs typeface="Arial" panose="020B0604020202020204" pitchFamily="34" charset="0"/>
              </a:rPr>
              <a:t>UMS FY24 Gifts Received by Purpose</a:t>
            </a:r>
            <a:br>
              <a:rPr lang="en-US" altLang="en-US" sz="2400" b="1" dirty="0">
                <a:latin typeface="+mn-lt"/>
                <a:cs typeface="Arial" panose="020B0604020202020204" pitchFamily="34" charset="0"/>
              </a:rPr>
            </a:br>
            <a:r>
              <a:rPr lang="en-US" altLang="en-US" sz="1400" b="1" dirty="0">
                <a:latin typeface="+mn-lt"/>
                <a:cs typeface="Arial" panose="020B0604020202020204" pitchFamily="34" charset="0"/>
              </a:rPr>
              <a:t>($ in millions)</a:t>
            </a:r>
            <a:endParaRPr lang="en-US" sz="1400" b="1" dirty="0">
              <a:latin typeface="+mn-lt"/>
              <a:cs typeface="Arial" panose="020B0604020202020204" pitchFamily="34" charset="0"/>
            </a:endParaRPr>
          </a:p>
        </p:txBody>
      </p:sp>
      <p:graphicFrame>
        <p:nvGraphicFramePr>
          <p:cNvPr id="3" name="Chart 2" descr="FY24 gifts received by purpose">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1228161094"/>
              </p:ext>
            </p:extLst>
          </p:nvPr>
        </p:nvGraphicFramePr>
        <p:xfrm>
          <a:off x="1105951" y="1470056"/>
          <a:ext cx="7330440" cy="4591050"/>
        </p:xfrm>
        <a:graphic>
          <a:graphicData uri="http://schemas.openxmlformats.org/drawingml/2006/chart">
            <c:chart xmlns:c="http://schemas.openxmlformats.org/drawingml/2006/chart" xmlns:r="http://schemas.openxmlformats.org/officeDocument/2006/relationships" r:id="rId3"/>
          </a:graphicData>
        </a:graphic>
      </p:graphicFrame>
      <p:sp>
        <p:nvSpPr>
          <p:cNvPr id="13" name="Content Placeholder 12" descr="Student aid comprised 35% of total gifts.&#10;$26.4 million, or 99%, of gifts received in FY19 were restricted by the donor for a particular purpose."/>
          <p:cNvSpPr>
            <a:spLocks noGrp="1"/>
          </p:cNvSpPr>
          <p:nvPr>
            <p:ph sz="half" idx="2"/>
          </p:nvPr>
        </p:nvSpPr>
        <p:spPr>
          <a:xfrm>
            <a:off x="5680364" y="2293477"/>
            <a:ext cx="2687781" cy="1835178"/>
          </a:xfrm>
        </p:spPr>
        <p:txBody>
          <a:bodyPr>
            <a:normAutofit fontScale="85000" lnSpcReduction="10000"/>
          </a:bodyPr>
          <a:lstStyle/>
          <a:p>
            <a:r>
              <a:rPr lang="en-US" sz="1800" dirty="0"/>
              <a:t>99% of gifts received in FY24 were restricted by the donor for a particular purpose</a:t>
            </a:r>
          </a:p>
          <a:p>
            <a:r>
              <a:rPr lang="en-US" sz="1800" dirty="0"/>
              <a:t>40% of total FY24 gifts were restricted for facilities</a:t>
            </a:r>
          </a:p>
          <a:p>
            <a:r>
              <a:rPr lang="en-US" sz="1800" dirty="0"/>
              <a:t>25% of total FY24 gifts were restricted for student aid</a:t>
            </a:r>
          </a:p>
        </p:txBody>
      </p:sp>
      <p:sp>
        <p:nvSpPr>
          <p:cNvPr id="4" name="Footer Placeholder 3"/>
          <p:cNvSpPr>
            <a:spLocks noGrp="1"/>
          </p:cNvSpPr>
          <p:nvPr>
            <p:ph type="ftr" sz="quarter" idx="11"/>
          </p:nvPr>
        </p:nvSpPr>
        <p:spPr>
          <a:xfrm>
            <a:off x="275240" y="6353941"/>
            <a:ext cx="3086100" cy="365125"/>
          </a:xfrm>
        </p:spPr>
        <p:txBody>
          <a:bodyPr/>
          <a:lstStyle/>
          <a:p>
            <a:pPr algn="l"/>
            <a:r>
              <a:rPr lang="en-US" sz="1100" dirty="0">
                <a:solidFill>
                  <a:schemeClr val="tx1"/>
                </a:solidFill>
              </a:rPr>
              <a:t>Part I: University of Maine System</a:t>
            </a:r>
          </a:p>
        </p:txBody>
      </p:sp>
      <p:sp>
        <p:nvSpPr>
          <p:cNvPr id="5" name="Slide Number Placeholder 4"/>
          <p:cNvSpPr>
            <a:spLocks noGrp="1"/>
          </p:cNvSpPr>
          <p:nvPr>
            <p:ph type="sldNum" sz="quarter" idx="12"/>
          </p:nvPr>
        </p:nvSpPr>
        <p:spPr/>
        <p:txBody>
          <a:bodyPr/>
          <a:lstStyle/>
          <a:p>
            <a:fld id="{90467860-986F-420F-8908-DBA375302607}" type="slidenum">
              <a:rPr lang="en-US" sz="1100" smtClean="0">
                <a:solidFill>
                  <a:schemeClr val="tx1"/>
                </a:solidFill>
              </a:rPr>
              <a:pPr/>
              <a:t>5</a:t>
            </a:fld>
            <a:endParaRPr lang="en-US" sz="1100" dirty="0">
              <a:solidFill>
                <a:schemeClr val="tx1"/>
              </a:solidFill>
            </a:endParaRPr>
          </a:p>
        </p:txBody>
      </p:sp>
    </p:spTree>
    <p:extLst>
      <p:ext uri="{BB962C8B-B14F-4D97-AF65-F5344CB8AC3E}">
        <p14:creationId xmlns:p14="http://schemas.microsoft.com/office/powerpoint/2010/main" val="17127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a:xfrm>
            <a:off x="2112580" y="-164942"/>
            <a:ext cx="6894786" cy="1325563"/>
          </a:xfrm>
        </p:spPr>
        <p:txBody>
          <a:bodyPr/>
          <a:lstStyle/>
          <a:p>
            <a:pPr algn="ctr"/>
            <a:r>
              <a:rPr lang="en-US" altLang="en-US" sz="2400" b="1" dirty="0">
                <a:latin typeface="+mn-lt"/>
                <a:cs typeface="Arial" panose="020B0604020202020204" pitchFamily="34" charset="0"/>
              </a:rPr>
              <a:t>UMS Gifts Received by Campus</a:t>
            </a:r>
            <a:br>
              <a:rPr lang="en-US" altLang="en-US" sz="2400" b="1" dirty="0">
                <a:latin typeface="+mn-lt"/>
                <a:cs typeface="Arial" panose="020B0604020202020204" pitchFamily="34" charset="0"/>
              </a:rPr>
            </a:br>
            <a:r>
              <a:rPr lang="en-US" altLang="en-US" sz="1400" b="1" dirty="0">
                <a:latin typeface="+mn-lt"/>
                <a:cs typeface="Arial" panose="020B0604020202020204" pitchFamily="34" charset="0"/>
              </a:rPr>
              <a:t>($ in millions)</a:t>
            </a:r>
            <a:endParaRPr lang="en-US" sz="1400" b="1" dirty="0">
              <a:latin typeface="+mn-lt"/>
              <a:cs typeface="Arial" panose="020B0604020202020204" pitchFamily="34" charset="0"/>
            </a:endParaRPr>
          </a:p>
        </p:txBody>
      </p:sp>
      <p:sp>
        <p:nvSpPr>
          <p:cNvPr id="6" name="Footer Placeholder 5"/>
          <p:cNvSpPr>
            <a:spLocks noGrp="1"/>
          </p:cNvSpPr>
          <p:nvPr>
            <p:ph type="ftr" sz="quarter" idx="11"/>
          </p:nvPr>
        </p:nvSpPr>
        <p:spPr>
          <a:xfrm>
            <a:off x="695653" y="6353941"/>
            <a:ext cx="3086100" cy="365125"/>
          </a:xfrm>
        </p:spPr>
        <p:txBody>
          <a:bodyPr/>
          <a:lstStyle/>
          <a:p>
            <a:pPr algn="l"/>
            <a:r>
              <a:rPr lang="en-US" sz="1100" dirty="0">
                <a:solidFill>
                  <a:schemeClr val="tx1"/>
                </a:solidFill>
              </a:rPr>
              <a:t>Part I: University of Maine System</a:t>
            </a:r>
          </a:p>
        </p:txBody>
      </p:sp>
      <p:sp>
        <p:nvSpPr>
          <p:cNvPr id="7" name="Slide Number Placeholder 6"/>
          <p:cNvSpPr>
            <a:spLocks noGrp="1"/>
          </p:cNvSpPr>
          <p:nvPr>
            <p:ph type="sldNum" sz="quarter" idx="12"/>
          </p:nvPr>
        </p:nvSpPr>
        <p:spPr/>
        <p:txBody>
          <a:bodyPr/>
          <a:lstStyle/>
          <a:p>
            <a:fld id="{90467860-986F-420F-8908-DBA375302607}" type="slidenum">
              <a:rPr lang="en-US" sz="1100" smtClean="0">
                <a:solidFill>
                  <a:schemeClr val="tx1"/>
                </a:solidFill>
              </a:rPr>
              <a:pPr/>
              <a:t>6</a:t>
            </a:fld>
            <a:endParaRPr lang="en-US" sz="1100" dirty="0">
              <a:solidFill>
                <a:schemeClr val="tx1"/>
              </a:solidFill>
            </a:endParaRPr>
          </a:p>
        </p:txBody>
      </p:sp>
      <p:graphicFrame>
        <p:nvGraphicFramePr>
          <p:cNvPr id="5" name="Chart 4" descr="FY23 and FY24 gifts received by campus.">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889688920"/>
              </p:ext>
            </p:extLst>
          </p:nvPr>
        </p:nvGraphicFramePr>
        <p:xfrm>
          <a:off x="819807" y="1509679"/>
          <a:ext cx="7600950" cy="4249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35455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1"/>
          <p:cNvSpPr>
            <a:spLocks noGrp="1"/>
          </p:cNvSpPr>
          <p:nvPr>
            <p:ph type="title"/>
          </p:nvPr>
        </p:nvSpPr>
        <p:spPr>
          <a:xfrm>
            <a:off x="1975944" y="-79480"/>
            <a:ext cx="6936828" cy="1325563"/>
          </a:xfrm>
        </p:spPr>
        <p:txBody>
          <a:bodyPr/>
          <a:lstStyle/>
          <a:p>
            <a:pPr algn="ctr"/>
            <a:r>
              <a:rPr lang="en-US" altLang="en-US" sz="2400" b="1" dirty="0">
                <a:latin typeface="+mn-lt"/>
                <a:cs typeface="Arial" panose="020B0604020202020204" pitchFamily="34" charset="0"/>
              </a:rPr>
              <a:t>UMS Gift Balances as of June 30th</a:t>
            </a:r>
            <a:br>
              <a:rPr lang="en-US" altLang="en-US" sz="2400" b="1" dirty="0">
                <a:latin typeface="+mn-lt"/>
                <a:cs typeface="Arial" panose="020B0604020202020204" pitchFamily="34" charset="0"/>
              </a:rPr>
            </a:br>
            <a:r>
              <a:rPr lang="en-US" altLang="en-US" sz="1400" b="1" dirty="0">
                <a:latin typeface="+mn-lt"/>
                <a:cs typeface="Arial" panose="020B0604020202020204" pitchFamily="34" charset="0"/>
              </a:rPr>
              <a:t>($ in millions)</a:t>
            </a:r>
            <a:endParaRPr lang="en-US" sz="1400" b="1" dirty="0">
              <a:latin typeface="+mn-lt"/>
              <a:cs typeface="Arial" panose="020B0604020202020204" pitchFamily="34" charset="0"/>
            </a:endParaRPr>
          </a:p>
        </p:txBody>
      </p:sp>
      <p:sp>
        <p:nvSpPr>
          <p:cNvPr id="6" name="Footer Placeholder 5"/>
          <p:cNvSpPr>
            <a:spLocks noGrp="1"/>
          </p:cNvSpPr>
          <p:nvPr>
            <p:ph type="ftr" sz="quarter" idx="11"/>
          </p:nvPr>
        </p:nvSpPr>
        <p:spPr>
          <a:xfrm>
            <a:off x="590438" y="6356350"/>
            <a:ext cx="3086100" cy="365125"/>
          </a:xfrm>
        </p:spPr>
        <p:txBody>
          <a:bodyPr/>
          <a:lstStyle/>
          <a:p>
            <a:pPr algn="l"/>
            <a:r>
              <a:rPr lang="en-US" sz="1100" dirty="0">
                <a:solidFill>
                  <a:schemeClr val="tx1"/>
                </a:solidFill>
              </a:rPr>
              <a:t>Part I: University of Maine System</a:t>
            </a:r>
          </a:p>
        </p:txBody>
      </p:sp>
      <p:sp>
        <p:nvSpPr>
          <p:cNvPr id="7" name="Slide Number Placeholder 6"/>
          <p:cNvSpPr>
            <a:spLocks noGrp="1"/>
          </p:cNvSpPr>
          <p:nvPr>
            <p:ph type="sldNum" sz="quarter" idx="12"/>
          </p:nvPr>
        </p:nvSpPr>
        <p:spPr/>
        <p:txBody>
          <a:bodyPr/>
          <a:lstStyle/>
          <a:p>
            <a:fld id="{90467860-986F-420F-8908-DBA375302607}" type="slidenum">
              <a:rPr lang="en-US" sz="1100" smtClean="0">
                <a:solidFill>
                  <a:schemeClr val="tx1"/>
                </a:solidFill>
              </a:rPr>
              <a:pPr/>
              <a:t>7</a:t>
            </a:fld>
            <a:endParaRPr lang="en-US" sz="1100" dirty="0">
              <a:solidFill>
                <a:schemeClr val="tx1"/>
              </a:solidFill>
            </a:endParaRPr>
          </a:p>
        </p:txBody>
      </p:sp>
      <p:graphicFrame>
        <p:nvGraphicFramePr>
          <p:cNvPr id="3" name="Chart 2" title="UMS Endomwent Market Values,Non-Endomwed Gift Balances and Outstanding Pledges">
            <a:extLst>
              <a:ext uri="{FF2B5EF4-FFF2-40B4-BE49-F238E27FC236}">
                <a16:creationId xmlns:a16="http://schemas.microsoft.com/office/drawing/2014/main" id="{00000000-0008-0000-0700-000002000000}"/>
              </a:ext>
            </a:extLst>
          </p:cNvPr>
          <p:cNvGraphicFramePr>
            <a:graphicFrameLocks/>
          </p:cNvGraphicFramePr>
          <p:nvPr/>
        </p:nvGraphicFramePr>
        <p:xfrm>
          <a:off x="590438" y="1340047"/>
          <a:ext cx="7963124" cy="41779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9906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a:xfrm>
            <a:off x="1975945" y="0"/>
            <a:ext cx="6905295" cy="1061545"/>
          </a:xfrm>
        </p:spPr>
        <p:txBody>
          <a:bodyPr>
            <a:normAutofit/>
          </a:bodyPr>
          <a:lstStyle/>
          <a:p>
            <a:pPr algn="ctr"/>
            <a:r>
              <a:rPr lang="en-US" altLang="en-US" sz="2400" b="1" dirty="0">
                <a:latin typeface="+mn-lt"/>
                <a:cs typeface="Arial" panose="020B0604020202020204" pitchFamily="34" charset="0"/>
              </a:rPr>
              <a:t>UMS Gift Balances by Campus as of June 30, 2024</a:t>
            </a:r>
            <a:br>
              <a:rPr lang="en-US" altLang="en-US" sz="2400" b="1" dirty="0">
                <a:latin typeface="+mn-lt"/>
                <a:cs typeface="Arial" panose="020B0604020202020204" pitchFamily="34" charset="0"/>
              </a:rPr>
            </a:br>
            <a:r>
              <a:rPr lang="en-US" altLang="en-US" sz="1400" b="1" dirty="0">
                <a:latin typeface="+mn-lt"/>
                <a:cs typeface="Arial" panose="020B0604020202020204" pitchFamily="34" charset="0"/>
              </a:rPr>
              <a:t>($ in millions)</a:t>
            </a:r>
            <a:endParaRPr lang="en-US" sz="1400" b="1" dirty="0">
              <a:latin typeface="+mn-lt"/>
              <a:cs typeface="Arial" panose="020B0604020202020204" pitchFamily="34" charset="0"/>
            </a:endParaRPr>
          </a:p>
        </p:txBody>
      </p:sp>
      <p:sp>
        <p:nvSpPr>
          <p:cNvPr id="5" name="Footer Placeholder 4"/>
          <p:cNvSpPr>
            <a:spLocks noGrp="1"/>
          </p:cNvSpPr>
          <p:nvPr>
            <p:ph type="ftr" sz="quarter" idx="11"/>
          </p:nvPr>
        </p:nvSpPr>
        <p:spPr>
          <a:xfrm>
            <a:off x="628650" y="6356349"/>
            <a:ext cx="3086100" cy="365125"/>
          </a:xfrm>
        </p:spPr>
        <p:txBody>
          <a:bodyPr/>
          <a:lstStyle/>
          <a:p>
            <a:pPr algn="l"/>
            <a:r>
              <a:rPr lang="en-US" sz="1100" dirty="0">
                <a:solidFill>
                  <a:schemeClr val="tx1"/>
                </a:solidFill>
              </a:rPr>
              <a:t>Part I: University of Maine System</a:t>
            </a:r>
          </a:p>
        </p:txBody>
      </p:sp>
      <p:sp>
        <p:nvSpPr>
          <p:cNvPr id="6" name="Slide Number Placeholder 5"/>
          <p:cNvSpPr>
            <a:spLocks noGrp="1"/>
          </p:cNvSpPr>
          <p:nvPr>
            <p:ph type="sldNum" sz="quarter" idx="12"/>
          </p:nvPr>
        </p:nvSpPr>
        <p:spPr/>
        <p:txBody>
          <a:bodyPr/>
          <a:lstStyle/>
          <a:p>
            <a:fld id="{90467860-986F-420F-8908-DBA375302607}" type="slidenum">
              <a:rPr lang="en-US" sz="1100" smtClean="0">
                <a:solidFill>
                  <a:schemeClr val="tx1"/>
                </a:solidFill>
              </a:rPr>
              <a:pPr/>
              <a:t>8</a:t>
            </a:fld>
            <a:endParaRPr lang="en-US" sz="1100" dirty="0">
              <a:solidFill>
                <a:schemeClr val="tx1"/>
              </a:solidFill>
            </a:endParaRPr>
          </a:p>
        </p:txBody>
      </p:sp>
      <p:graphicFrame>
        <p:nvGraphicFramePr>
          <p:cNvPr id="3" name="Chart 2" title="UMS Endomwent Market Values,Non-Endomwed Gift Balances and Outstanding Pledges">
            <a:extLst>
              <a:ext uri="{FF2B5EF4-FFF2-40B4-BE49-F238E27FC236}">
                <a16:creationId xmlns:a16="http://schemas.microsoft.com/office/drawing/2014/main" id="{00000000-0008-0000-0700-00000A000000}"/>
              </a:ext>
            </a:extLst>
          </p:cNvPr>
          <p:cNvGraphicFramePr>
            <a:graphicFrameLocks/>
          </p:cNvGraphicFramePr>
          <p:nvPr/>
        </p:nvGraphicFramePr>
        <p:xfrm>
          <a:off x="342059" y="1164980"/>
          <a:ext cx="8459881" cy="45280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30660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672662" y="1712485"/>
            <a:ext cx="7842688" cy="2852737"/>
          </a:xfrm>
        </p:spPr>
        <p:txBody>
          <a:bodyPr anchor="ctr">
            <a:normAutofit/>
          </a:bodyPr>
          <a:lstStyle/>
          <a:p>
            <a:pPr marL="0" indent="0" algn="ctr"/>
            <a:r>
              <a:rPr lang="en-US" altLang="en-US" sz="3600" dirty="0">
                <a:solidFill>
                  <a:schemeClr val="tx1"/>
                </a:solidFill>
                <a:latin typeface="+mn-lt"/>
                <a:cs typeface="Arial" panose="020B0604020202020204" pitchFamily="34" charset="0"/>
              </a:rPr>
              <a:t>Part II: UMS Affiliated </a:t>
            </a:r>
            <a:br>
              <a:rPr lang="en-US" altLang="en-US" sz="3600" dirty="0">
                <a:solidFill>
                  <a:schemeClr val="tx1"/>
                </a:solidFill>
                <a:latin typeface="+mn-lt"/>
                <a:cs typeface="Arial" panose="020B0604020202020204" pitchFamily="34" charset="0"/>
              </a:rPr>
            </a:br>
            <a:r>
              <a:rPr lang="en-US" altLang="en-US" sz="3600" dirty="0">
                <a:solidFill>
                  <a:schemeClr val="tx1"/>
                </a:solidFill>
                <a:latin typeface="+mn-lt"/>
                <a:cs typeface="Arial" panose="020B0604020202020204" pitchFamily="34" charset="0"/>
              </a:rPr>
              <a:t>Fund Raising Organizations</a:t>
            </a:r>
            <a:endParaRPr lang="en-US" sz="3600" dirty="0">
              <a:solidFill>
                <a:schemeClr val="tx1"/>
              </a:solidFill>
              <a:latin typeface="+mn-lt"/>
            </a:endParaRPr>
          </a:p>
        </p:txBody>
      </p:sp>
      <p:sp>
        <p:nvSpPr>
          <p:cNvPr id="8" name="Slide Number Placeholder 7"/>
          <p:cNvSpPr>
            <a:spLocks noGrp="1"/>
          </p:cNvSpPr>
          <p:nvPr>
            <p:ph type="sldNum" sz="quarter" idx="12"/>
          </p:nvPr>
        </p:nvSpPr>
        <p:spPr/>
        <p:txBody>
          <a:bodyPr/>
          <a:lstStyle/>
          <a:p>
            <a:fld id="{90467860-986F-420F-8908-DBA375302607}" type="slidenum">
              <a:rPr lang="en-US" sz="1100" smtClean="0">
                <a:solidFill>
                  <a:schemeClr val="tx1"/>
                </a:solidFill>
              </a:rPr>
              <a:t>9</a:t>
            </a:fld>
            <a:endParaRPr lang="en-US" sz="1100" dirty="0">
              <a:solidFill>
                <a:schemeClr val="tx1"/>
              </a:solidFill>
            </a:endParaRPr>
          </a:p>
        </p:txBody>
      </p:sp>
    </p:spTree>
    <p:extLst>
      <p:ext uri="{BB962C8B-B14F-4D97-AF65-F5344CB8AC3E}">
        <p14:creationId xmlns:p14="http://schemas.microsoft.com/office/powerpoint/2010/main" val="2671187144"/>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3478</TotalTime>
  <Words>579</Words>
  <Application>Microsoft Office PowerPoint</Application>
  <PresentationFormat>On-screen Show (4:3)</PresentationFormat>
  <Paragraphs>101</Paragraphs>
  <Slides>13</Slides>
  <Notes>11</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13</vt:i4>
      </vt:variant>
    </vt:vector>
  </HeadingPairs>
  <TitlesOfParts>
    <vt:vector size="20" baseType="lpstr">
      <vt:lpstr>Arial</vt:lpstr>
      <vt:lpstr>Calibri</vt:lpstr>
      <vt:lpstr>Calibri Light</vt:lpstr>
      <vt:lpstr>1_Custom Design</vt:lpstr>
      <vt:lpstr>2_Custom Design</vt:lpstr>
      <vt:lpstr>3_Custom Design</vt:lpstr>
      <vt:lpstr>Custom Design</vt:lpstr>
      <vt:lpstr>FY24 Annual Report on Gifts, Fundraising and Endowments</vt:lpstr>
      <vt:lpstr>Part I: University of Maine System (Excludes Fund Raising Organizations)</vt:lpstr>
      <vt:lpstr>UMS Gifts Received* by Donor Type ($ in millions)</vt:lpstr>
      <vt:lpstr>UMS Gifts Received by Restriction Type ($ in millions)</vt:lpstr>
      <vt:lpstr>UMS FY24 Gifts Received by Purpose ($ in millions)</vt:lpstr>
      <vt:lpstr>UMS Gifts Received by Campus ($ in millions)</vt:lpstr>
      <vt:lpstr>UMS Gift Balances as of June 30th ($ in millions)</vt:lpstr>
      <vt:lpstr>UMS Gift Balances by Campus as of June 30, 2024 ($ in millions)</vt:lpstr>
      <vt:lpstr>Part II: UMS Affiliated  Fund Raising Organizations</vt:lpstr>
      <vt:lpstr>Gifts Received by UMS Affiliated Organizations ($ in thousands)</vt:lpstr>
      <vt:lpstr>Endowment Market Values for UMS Affiliated Organizations ($ in millions)</vt:lpstr>
      <vt:lpstr>Part III: Capital Campaigns</vt:lpstr>
      <vt:lpstr>Status of Capital Campaigns as of June 30, 2024 </vt:lpstr>
    </vt:vector>
  </TitlesOfParts>
  <Company>UMA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Reynolds, Darla</dc:creator>
  <cp:lastModifiedBy>Emily Bragg</cp:lastModifiedBy>
  <cp:revision>348</cp:revision>
  <cp:lastPrinted>2023-12-04T15:15:43Z</cp:lastPrinted>
  <dcterms:created xsi:type="dcterms:W3CDTF">2017-12-12T17:35:44Z</dcterms:created>
  <dcterms:modified xsi:type="dcterms:W3CDTF">2025-07-14T13:45:13Z</dcterms:modified>
  <cp:contentStatus/>
</cp:coreProperties>
</file>