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tmp" ContentType="image/p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1.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 id="2147483675" r:id="rId6"/>
  </p:sldMasterIdLst>
  <p:notesMasterIdLst>
    <p:notesMasterId r:id="rId35"/>
  </p:notesMasterIdLst>
  <p:sldIdLst>
    <p:sldId id="329" r:id="rId7"/>
    <p:sldId id="335" r:id="rId8"/>
    <p:sldId id="324" r:id="rId9"/>
    <p:sldId id="258" r:id="rId10"/>
    <p:sldId id="260" r:id="rId11"/>
    <p:sldId id="639" r:id="rId12"/>
    <p:sldId id="261" r:id="rId13"/>
    <p:sldId id="300" r:id="rId14"/>
    <p:sldId id="336" r:id="rId15"/>
    <p:sldId id="257" r:id="rId16"/>
    <p:sldId id="302" r:id="rId17"/>
    <p:sldId id="298" r:id="rId18"/>
    <p:sldId id="331" r:id="rId19"/>
    <p:sldId id="623" r:id="rId20"/>
    <p:sldId id="633" r:id="rId21"/>
    <p:sldId id="631" r:id="rId22"/>
    <p:sldId id="634" r:id="rId23"/>
    <p:sldId id="333" r:id="rId24"/>
    <p:sldId id="334" r:id="rId25"/>
    <p:sldId id="332" r:id="rId26"/>
    <p:sldId id="338" r:id="rId27"/>
    <p:sldId id="635" r:id="rId28"/>
    <p:sldId id="636" r:id="rId29"/>
    <p:sldId id="638" r:id="rId30"/>
    <p:sldId id="289" r:id="rId31"/>
    <p:sldId id="271" r:id="rId32"/>
    <p:sldId id="272" r:id="rId33"/>
    <p:sldId id="325" r:id="rId3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32" userDrawn="1">
          <p15:clr>
            <a:srgbClr val="A4A3A4"/>
          </p15:clr>
        </p15:guide>
        <p15:guide id="2" pos="1560" userDrawn="1">
          <p15:clr>
            <a:srgbClr val="A4A3A4"/>
          </p15:clr>
        </p15:guide>
        <p15:guide id="3" orient="horz" pos="4224" userDrawn="1">
          <p15:clr>
            <a:srgbClr val="A4A3A4"/>
          </p15:clr>
        </p15:guide>
        <p15:guide id="4" orient="horz" pos="345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144"/>
    <a:srgbClr val="00688F"/>
    <a:srgbClr val="05543F"/>
    <a:srgbClr val="F0F0F0"/>
    <a:srgbClr val="510020"/>
    <a:srgbClr val="A0BCB3"/>
    <a:srgbClr val="CCB87A"/>
    <a:srgbClr val="F3CF1E"/>
    <a:srgbClr val="FF9900"/>
    <a:srgbClr val="0024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963" autoAdjust="0"/>
    <p:restoredTop sz="86369" autoAdjust="0"/>
  </p:normalViewPr>
  <p:slideViewPr>
    <p:cSldViewPr snapToGrid="0" showGuides="1">
      <p:cViewPr varScale="1">
        <p:scale>
          <a:sx n="87" d="100"/>
          <a:sy n="87" d="100"/>
        </p:scale>
        <p:origin x="1278" y="84"/>
      </p:cViewPr>
      <p:guideLst>
        <p:guide orient="horz" pos="1632"/>
        <p:guide pos="1560"/>
        <p:guide orient="horz" pos="4224"/>
        <p:guide orient="horz" pos="3456"/>
      </p:guideLst>
    </p:cSldViewPr>
  </p:slideViewPr>
  <p:outlineViewPr>
    <p:cViewPr>
      <p:scale>
        <a:sx n="33" d="100"/>
        <a:sy n="33" d="100"/>
      </p:scale>
      <p:origin x="0" y="0"/>
    </p:cViewPr>
  </p:outlineViewPr>
  <p:notesTextViewPr>
    <p:cViewPr>
      <p:scale>
        <a:sx n="3" d="2"/>
        <a:sy n="3" d="2"/>
      </p:scale>
      <p:origin x="0" y="0"/>
    </p:cViewPr>
  </p:notesTextViewPr>
  <p:sorterViewPr>
    <p:cViewPr>
      <p:scale>
        <a:sx n="60" d="100"/>
        <a:sy n="60" d="100"/>
      </p:scale>
      <p:origin x="0" y="-21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Actual</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dLbls>
          <c:showLegendKey val="0"/>
          <c:showVal val="0"/>
          <c:showCatName val="0"/>
          <c:showSerName val="0"/>
          <c:showPercent val="0"/>
          <c:showBubbleSize val="0"/>
          <c:showLeaderLines val="0"/>
        </c:dLbls>
        <c:firstSliceAng val="268"/>
        <c:holeSize val="88"/>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497785433070862E-2"/>
          <c:y val="7.3371181510138939E-2"/>
          <c:w val="0.89931471456692913"/>
          <c:h val="0.8593473265657402"/>
        </c:manualLayout>
      </c:layout>
      <c:lineChart>
        <c:grouping val="standard"/>
        <c:varyColors val="0"/>
        <c:ser>
          <c:idx val="0"/>
          <c:order val="0"/>
          <c:tx>
            <c:strRef>
              <c:f>Sheet1!$B$1</c:f>
              <c:strCache>
                <c:ptCount val="1"/>
                <c:pt idx="0">
                  <c:v>Tuition</c:v>
                </c:pt>
              </c:strCache>
            </c:strRef>
          </c:tx>
          <c:spPr>
            <a:ln w="38100" cap="rnd">
              <a:solidFill>
                <a:srgbClr val="FF990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Sheet1!$B$2:$B$11</c:f>
              <c:numCache>
                <c:formatCode>0.00%</c:formatCode>
                <c:ptCount val="10"/>
                <c:pt idx="0">
                  <c:v>0.17455627991106756</c:v>
                </c:pt>
                <c:pt idx="1">
                  <c:v>0.17566491479534957</c:v>
                </c:pt>
                <c:pt idx="2">
                  <c:v>0.17971766858504518</c:v>
                </c:pt>
                <c:pt idx="3">
                  <c:v>0.18024111810519577</c:v>
                </c:pt>
                <c:pt idx="4">
                  <c:v>0.17310490398999939</c:v>
                </c:pt>
                <c:pt idx="5">
                  <c:v>0.16597784866089851</c:v>
                </c:pt>
                <c:pt idx="6">
                  <c:v>0.16149816457632304</c:v>
                </c:pt>
                <c:pt idx="7">
                  <c:v>0.15548772069764233</c:v>
                </c:pt>
                <c:pt idx="8">
                  <c:v>0.15335066638559014</c:v>
                </c:pt>
                <c:pt idx="9">
                  <c:v>0.15136074574396652</c:v>
                </c:pt>
              </c:numCache>
            </c:numRef>
          </c:val>
          <c:smooth val="0"/>
          <c:extLst>
            <c:ext xmlns:c16="http://schemas.microsoft.com/office/drawing/2014/chart" uri="{C3380CC4-5D6E-409C-BE32-E72D297353CC}">
              <c16:uniqueId val="{00000000-0480-4646-A260-9AEBFAA3E665}"/>
            </c:ext>
          </c:extLst>
        </c:ser>
        <c:dLbls>
          <c:showLegendKey val="0"/>
          <c:showVal val="0"/>
          <c:showCatName val="0"/>
          <c:showSerName val="0"/>
          <c:showPercent val="0"/>
          <c:showBubbleSize val="0"/>
        </c:dLbls>
        <c:smooth val="0"/>
        <c:axId val="1891501664"/>
        <c:axId val="1891507104"/>
      </c:lineChart>
      <c:catAx>
        <c:axId val="1891501664"/>
        <c:scaling>
          <c:orientation val="minMax"/>
        </c:scaling>
        <c:delete val="0"/>
        <c:axPos val="b"/>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1891507104"/>
        <c:crosses val="autoZero"/>
        <c:auto val="1"/>
        <c:lblAlgn val="ctr"/>
        <c:lblOffset val="100"/>
        <c:noMultiLvlLbl val="0"/>
      </c:catAx>
      <c:valAx>
        <c:axId val="1891507104"/>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8915016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Total Investment</c:v>
                </c:pt>
              </c:strCache>
            </c:strRef>
          </c:tx>
          <c:spPr>
            <a:ln>
              <a:noFill/>
            </a:ln>
          </c:spPr>
          <c:explosion val="9"/>
          <c:dPt>
            <c:idx val="0"/>
            <c:bubble3D val="0"/>
            <c:spPr>
              <a:solidFill>
                <a:srgbClr val="00244D"/>
              </a:solidFill>
              <a:ln w="19050">
                <a:noFill/>
              </a:ln>
              <a:effectLst/>
            </c:spPr>
            <c:extLst>
              <c:ext xmlns:c16="http://schemas.microsoft.com/office/drawing/2014/chart" uri="{C3380CC4-5D6E-409C-BE32-E72D297353CC}">
                <c16:uniqueId val="{00000001-057D-4A2A-B17B-DE50F3B6273A}"/>
              </c:ext>
            </c:extLst>
          </c:dPt>
          <c:dPt>
            <c:idx val="1"/>
            <c:bubble3D val="0"/>
            <c:spPr>
              <a:solidFill>
                <a:schemeClr val="accent2">
                  <a:lumMod val="75000"/>
                </a:schemeClr>
              </a:solidFill>
              <a:ln w="19050">
                <a:noFill/>
              </a:ln>
              <a:effectLst/>
            </c:spPr>
            <c:extLst>
              <c:ext xmlns:c16="http://schemas.microsoft.com/office/drawing/2014/chart" uri="{C3380CC4-5D6E-409C-BE32-E72D297353CC}">
                <c16:uniqueId val="{00000006-057D-4A2A-B17B-DE50F3B6273A}"/>
              </c:ext>
            </c:extLst>
          </c:dPt>
          <c:dPt>
            <c:idx val="2"/>
            <c:bubble3D val="0"/>
            <c:spPr>
              <a:solidFill>
                <a:srgbClr val="510020"/>
              </a:solidFill>
              <a:ln w="19050">
                <a:noFill/>
              </a:ln>
              <a:effectLst/>
            </c:spPr>
            <c:extLst>
              <c:ext xmlns:c16="http://schemas.microsoft.com/office/drawing/2014/chart" uri="{C3380CC4-5D6E-409C-BE32-E72D297353CC}">
                <c16:uniqueId val="{00000002-057D-4A2A-B17B-DE50F3B6273A}"/>
              </c:ext>
            </c:extLst>
          </c:dPt>
          <c:dPt>
            <c:idx val="3"/>
            <c:bubble3D val="0"/>
            <c:spPr>
              <a:solidFill>
                <a:schemeClr val="accent6">
                  <a:lumMod val="50000"/>
                </a:schemeClr>
              </a:solidFill>
              <a:ln w="19050">
                <a:noFill/>
              </a:ln>
              <a:effectLst/>
            </c:spPr>
            <c:extLst>
              <c:ext xmlns:c16="http://schemas.microsoft.com/office/drawing/2014/chart" uri="{C3380CC4-5D6E-409C-BE32-E72D297353CC}">
                <c16:uniqueId val="{00000003-057D-4A2A-B17B-DE50F3B6273A}"/>
              </c:ext>
            </c:extLst>
          </c:dPt>
          <c:dPt>
            <c:idx val="4"/>
            <c:bubble3D val="0"/>
            <c:spPr>
              <a:solidFill>
                <a:schemeClr val="accent1">
                  <a:lumMod val="75000"/>
                </a:schemeClr>
              </a:solidFill>
              <a:ln w="19050">
                <a:noFill/>
              </a:ln>
              <a:effectLst/>
            </c:spPr>
            <c:extLst>
              <c:ext xmlns:c16="http://schemas.microsoft.com/office/drawing/2014/chart" uri="{C3380CC4-5D6E-409C-BE32-E72D297353CC}">
                <c16:uniqueId val="{00000004-057D-4A2A-B17B-DE50F3B6273A}"/>
              </c:ext>
            </c:extLst>
          </c:dPt>
          <c:dPt>
            <c:idx val="5"/>
            <c:bubble3D val="0"/>
            <c:spPr>
              <a:solidFill>
                <a:srgbClr val="FFC000"/>
              </a:solidFill>
              <a:ln w="19050">
                <a:noFill/>
              </a:ln>
              <a:effectLst/>
            </c:spPr>
            <c:extLst>
              <c:ext xmlns:c16="http://schemas.microsoft.com/office/drawing/2014/chart" uri="{C3380CC4-5D6E-409C-BE32-E72D297353CC}">
                <c16:uniqueId val="{00000007-057D-4A2A-B17B-DE50F3B6273A}"/>
              </c:ext>
            </c:extLst>
          </c:dPt>
          <c:dPt>
            <c:idx val="6"/>
            <c:bubble3D val="0"/>
            <c:spPr>
              <a:solidFill>
                <a:srgbClr val="00688F"/>
              </a:solidFill>
              <a:ln w="19050">
                <a:noFill/>
              </a:ln>
              <a:effectLst/>
            </c:spPr>
            <c:extLst>
              <c:ext xmlns:c16="http://schemas.microsoft.com/office/drawing/2014/chart" uri="{C3380CC4-5D6E-409C-BE32-E72D297353CC}">
                <c16:uniqueId val="{00000005-057D-4A2A-B17B-DE50F3B6273A}"/>
              </c:ext>
            </c:extLst>
          </c:dPt>
          <c:dLbls>
            <c:dLbl>
              <c:idx val="0"/>
              <c:layout>
                <c:manualLayout>
                  <c:x val="0.16402377287851413"/>
                  <c:y val="-4.5251088076020338E-3"/>
                </c:manualLayout>
              </c:layout>
              <c:tx>
                <c:rich>
                  <a:bodyPr rot="0" spcFirstLastPara="1" vertOverflow="ellipsis" vert="horz" wrap="square" lIns="38100" tIns="19050" rIns="38100" bIns="19050" anchor="ctr" anchorCtr="1">
                    <a:noAutofit/>
                  </a:bodyPr>
                  <a:lstStyle/>
                  <a:p>
                    <a:pPr>
                      <a:defRPr sz="1400" b="1" i="0" u="none" strike="noStrike" kern="1200" baseline="0">
                        <a:solidFill>
                          <a:schemeClr val="bg1"/>
                        </a:solidFill>
                        <a:latin typeface="+mn-lt"/>
                        <a:ea typeface="+mn-ea"/>
                        <a:cs typeface="+mn-cs"/>
                      </a:defRPr>
                    </a:pPr>
                    <a:fld id="{7E218209-D81F-4B7F-8F24-95558100B50E}" type="CATEGORYNAME">
                      <a:rPr lang="en-US"/>
                      <a:pPr>
                        <a:defRPr sz="1400" b="1">
                          <a:solidFill>
                            <a:schemeClr val="bg1"/>
                          </a:solidFill>
                        </a:defRPr>
                      </a:pPr>
                      <a:t>[CATEGORY NAME]</a:t>
                    </a:fld>
                    <a:r>
                      <a:rPr lang="en-US" baseline="0" dirty="0"/>
                      <a:t>
50%</a:t>
                    </a:r>
                  </a:p>
                  <a:p>
                    <a:pPr>
                      <a:defRPr sz="1400" b="1">
                        <a:solidFill>
                          <a:schemeClr val="bg1"/>
                        </a:solidFill>
                      </a:defRPr>
                    </a:pPr>
                    <a:endParaRPr lang="en-US"/>
                  </a:p>
                </c:rich>
              </c:tx>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23082173418404581"/>
                      <c:h val="0.24306342244255233"/>
                    </c:manualLayout>
                  </c15:layout>
                  <c15:dlblFieldTable/>
                  <c15:showDataLabelsRange val="0"/>
                </c:ext>
                <c:ext xmlns:c16="http://schemas.microsoft.com/office/drawing/2014/chart" uri="{C3380CC4-5D6E-409C-BE32-E72D297353CC}">
                  <c16:uniqueId val="{00000001-057D-4A2A-B17B-DE50F3B6273A}"/>
                </c:ext>
              </c:extLst>
            </c:dLbl>
            <c:dLbl>
              <c:idx val="1"/>
              <c:layout>
                <c:manualLayout>
                  <c:x val="-7.5428609963365062E-2"/>
                  <c:y val="-1.3464538401957412E-2"/>
                </c:manualLayout>
              </c:layout>
              <c:tx>
                <c:rich>
                  <a:bodyPr/>
                  <a:lstStyle/>
                  <a:p>
                    <a:fld id="{DB092171-9A94-4E7E-B3C5-068AD090B08C}" type="CATEGORYNAME">
                      <a:rPr lang="en-US"/>
                      <a:pPr/>
                      <a:t>[CATEGORY NAME]</a:t>
                    </a:fld>
                    <a:r>
                      <a:rPr lang="en-US" baseline="0" dirty="0"/>
                      <a:t>
6%</a:t>
                    </a:r>
                  </a:p>
                  <a:p>
                    <a:endParaRPr lang="en-US"/>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057D-4A2A-B17B-DE50F3B6273A}"/>
                </c:ext>
              </c:extLst>
            </c:dLbl>
            <c:dLbl>
              <c:idx val="2"/>
              <c:layout>
                <c:manualLayout>
                  <c:x val="-4.6781688049159671E-2"/>
                  <c:y val="-2.4637754833809752E-2"/>
                </c:manualLayout>
              </c:layout>
              <c:tx>
                <c:rich>
                  <a:bodyPr/>
                  <a:lstStyle/>
                  <a:p>
                    <a:fld id="{8B6AB550-8975-4AC5-8F9F-E9BC9FFC3BC7}" type="CATEGORYNAME">
                      <a:rPr lang="en-US"/>
                      <a:pPr/>
                      <a:t>[CATEGORY NAME]</a:t>
                    </a:fld>
                    <a:r>
                      <a:rPr lang="en-US" baseline="0" dirty="0"/>
                      <a:t>
6%</a:t>
                    </a: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57D-4A2A-B17B-DE50F3B6273A}"/>
                </c:ext>
              </c:extLst>
            </c:dLbl>
            <c:dLbl>
              <c:idx val="5"/>
              <c:layout>
                <c:manualLayout>
                  <c:x val="-0.16698077647945722"/>
                  <c:y val="1.4930473543763664E-2"/>
                </c:manualLayout>
              </c:layout>
              <c:tx>
                <c:rich>
                  <a:bodyPr/>
                  <a:lstStyle/>
                  <a:p>
                    <a:fld id="{4DC58813-E5C5-42F0-A491-F27E346C55B3}" type="CATEGORYNAME">
                      <a:rPr lang="en-US"/>
                      <a:pPr/>
                      <a:t>[CATEGORY NAME]</a:t>
                    </a:fld>
                    <a:r>
                      <a:rPr lang="en-US" baseline="0" dirty="0"/>
                      <a:t>
18%</a:t>
                    </a: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057D-4A2A-B17B-DE50F3B6273A}"/>
                </c:ext>
              </c:extLst>
            </c:dLbl>
            <c:dLbl>
              <c:idx val="6"/>
              <c:layout>
                <c:manualLayout>
                  <c:x val="-0.20717847195503439"/>
                  <c:y val="-0.19506636566320648"/>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fld id="{A61F863D-75D3-47F4-A541-A2CF8A4D18C8}" type="CATEGORYNAME">
                      <a:rPr lang="en-US"/>
                      <a:pPr>
                        <a:defRPr sz="1400" b="1">
                          <a:solidFill>
                            <a:schemeClr val="bg1"/>
                          </a:solidFill>
                        </a:defRPr>
                      </a:pPr>
                      <a:t>[CATEGORY NAME]</a:t>
                    </a:fld>
                    <a:r>
                      <a:rPr lang="en-US" baseline="0" dirty="0"/>
                      <a:t>
16%</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057D-4A2A-B17B-DE50F3B6273A}"/>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Sheet1!$A$2:$A$8</c:f>
              <c:strCache>
                <c:ptCount val="7"/>
                <c:pt idx="0">
                  <c:v>UMAINE/UMM</c:v>
                </c:pt>
                <c:pt idx="1">
                  <c:v>UMA </c:v>
                </c:pt>
                <c:pt idx="2">
                  <c:v>UMF</c:v>
                </c:pt>
                <c:pt idx="3">
                  <c:v>UMFK</c:v>
                </c:pt>
                <c:pt idx="4">
                  <c:v>UMPI</c:v>
                </c:pt>
                <c:pt idx="5">
                  <c:v>USM</c:v>
                </c:pt>
                <c:pt idx="6">
                  <c:v>UNIV SERV-IT</c:v>
                </c:pt>
              </c:strCache>
            </c:strRef>
          </c:cat>
          <c:val>
            <c:numRef>
              <c:f>Sheet1!$B$2:$B$8</c:f>
              <c:numCache>
                <c:formatCode>"$"#,##0</c:formatCode>
                <c:ptCount val="7"/>
                <c:pt idx="0">
                  <c:v>7833427</c:v>
                </c:pt>
                <c:pt idx="1">
                  <c:v>941790</c:v>
                </c:pt>
                <c:pt idx="2">
                  <c:v>893111</c:v>
                </c:pt>
                <c:pt idx="3">
                  <c:v>337842</c:v>
                </c:pt>
                <c:pt idx="4">
                  <c:v>348792</c:v>
                </c:pt>
                <c:pt idx="5">
                  <c:v>2776694</c:v>
                </c:pt>
                <c:pt idx="6">
                  <c:v>2525875</c:v>
                </c:pt>
              </c:numCache>
            </c:numRef>
          </c:val>
          <c:extLst>
            <c:ext xmlns:c16="http://schemas.microsoft.com/office/drawing/2014/chart" uri="{C3380CC4-5D6E-409C-BE32-E72D297353CC}">
              <c16:uniqueId val="{00000000-057D-4A2A-B17B-DE50F3B6273A}"/>
            </c:ext>
          </c:extLst>
        </c:ser>
        <c:dLbls>
          <c:showLegendKey val="0"/>
          <c:showVal val="0"/>
          <c:showCatName val="0"/>
          <c:showSerName val="0"/>
          <c:showPercent val="0"/>
          <c:showBubbleSize val="0"/>
          <c:showLeaderLines val="1"/>
        </c:dLbls>
        <c:firstSliceAng val="180"/>
      </c:pieChart>
      <c:spPr>
        <a:noFill/>
        <a:ln>
          <a:noFill/>
        </a:ln>
        <a:effectLst>
          <a:glow>
            <a:schemeClr val="accent1"/>
          </a:glow>
          <a:softEdge rad="0"/>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n-US" sz="1600" b="1" dirty="0">
                <a:solidFill>
                  <a:schemeClr val="tx1"/>
                </a:solidFill>
              </a:rPr>
              <a:t>FY22 Revenue</a:t>
            </a:r>
          </a:p>
        </c:rich>
      </c:tx>
      <c:layout>
        <c:manualLayout>
          <c:xMode val="edge"/>
          <c:yMode val="edge"/>
          <c:x val="0.23570250166509599"/>
          <c:y val="7.1329047414461055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endParaRPr lang="en-US"/>
        </a:p>
      </c:txPr>
    </c:title>
    <c:autoTitleDeleted val="0"/>
    <c:view3D>
      <c:rotX val="75"/>
      <c:rotY val="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7364538854033381E-2"/>
          <c:y val="0.236248093423849"/>
          <c:w val="0.93494512185722434"/>
          <c:h val="0.73155878372058958"/>
        </c:manualLayout>
      </c:layout>
      <c:pie3DChart>
        <c:varyColors val="1"/>
        <c:ser>
          <c:idx val="0"/>
          <c:order val="0"/>
          <c:tx>
            <c:strRef>
              <c:f>Sheet1!$B$1</c:f>
              <c:strCache>
                <c:ptCount val="1"/>
                <c:pt idx="0">
                  <c:v>Revenus</c:v>
                </c:pt>
              </c:strCache>
            </c:strRef>
          </c:tx>
          <c:spPr>
            <a:ln>
              <a:noFill/>
            </a:ln>
          </c:spPr>
          <c:explosion val="6"/>
          <c:dPt>
            <c:idx val="0"/>
            <c:bubble3D val="0"/>
            <c:spPr>
              <a:solidFill>
                <a:srgbClr val="00688F"/>
              </a:solidFill>
              <a:ln w="25400">
                <a:noFill/>
              </a:ln>
              <a:effectLst/>
              <a:sp3d/>
            </c:spPr>
            <c:extLst>
              <c:ext xmlns:c16="http://schemas.microsoft.com/office/drawing/2014/chart" uri="{C3380CC4-5D6E-409C-BE32-E72D297353CC}">
                <c16:uniqueId val="{00000001-C0C1-42B4-952C-3B0A2774DFB2}"/>
              </c:ext>
            </c:extLst>
          </c:dPt>
          <c:dPt>
            <c:idx val="1"/>
            <c:bubble3D val="0"/>
            <c:spPr>
              <a:solidFill>
                <a:srgbClr val="002060"/>
              </a:solidFill>
              <a:ln w="25400">
                <a:noFill/>
              </a:ln>
              <a:effectLst/>
              <a:sp3d/>
            </c:spPr>
            <c:extLst>
              <c:ext xmlns:c16="http://schemas.microsoft.com/office/drawing/2014/chart" uri="{C3380CC4-5D6E-409C-BE32-E72D297353CC}">
                <c16:uniqueId val="{00000002-C0C1-42B4-952C-3B0A2774DFB2}"/>
              </c:ext>
            </c:extLst>
          </c:dPt>
          <c:dPt>
            <c:idx val="2"/>
            <c:bubble3D val="0"/>
            <c:spPr>
              <a:solidFill>
                <a:schemeClr val="accent6">
                  <a:lumMod val="75000"/>
                </a:schemeClr>
              </a:solidFill>
              <a:ln w="25400">
                <a:noFill/>
              </a:ln>
              <a:effectLst/>
              <a:sp3d/>
            </c:spPr>
            <c:extLst>
              <c:ext xmlns:c16="http://schemas.microsoft.com/office/drawing/2014/chart" uri="{C3380CC4-5D6E-409C-BE32-E72D297353CC}">
                <c16:uniqueId val="{00000003-C0C1-42B4-952C-3B0A2774DFB2}"/>
              </c:ext>
            </c:extLst>
          </c:dPt>
          <c:dPt>
            <c:idx val="3"/>
            <c:bubble3D val="0"/>
            <c:spPr>
              <a:solidFill>
                <a:schemeClr val="accent4"/>
              </a:solidFill>
              <a:ln w="25400">
                <a:noFill/>
              </a:ln>
              <a:effectLst/>
              <a:sp3d/>
            </c:spPr>
            <c:extLst>
              <c:ext xmlns:c16="http://schemas.microsoft.com/office/drawing/2014/chart" uri="{C3380CC4-5D6E-409C-BE32-E72D297353CC}">
                <c16:uniqueId val="{00000007-3C10-4B13-AE5A-BD19A9548202}"/>
              </c:ext>
            </c:extLst>
          </c:dPt>
          <c:dLbls>
            <c:dLbl>
              <c:idx val="0"/>
              <c:layout>
                <c:manualLayout>
                  <c:x val="-0.10052835627630229"/>
                  <c:y val="-9.2396812539962431E-2"/>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15:layout>
                    <c:manualLayout>
                      <c:w val="0.31707317073170732"/>
                      <c:h val="7.950769120130935E-2"/>
                    </c:manualLayout>
                  </c15:layout>
                </c:ext>
                <c:ext xmlns:c16="http://schemas.microsoft.com/office/drawing/2014/chart" uri="{C3380CC4-5D6E-409C-BE32-E72D297353CC}">
                  <c16:uniqueId val="{00000001-C0C1-42B4-952C-3B0A2774DFB2}"/>
                </c:ext>
              </c:extLst>
            </c:dLbl>
            <c:dLbl>
              <c:idx val="1"/>
              <c:layout>
                <c:manualLayout>
                  <c:x val="7.8309259915832957E-2"/>
                  <c:y val="-0.16904146792099223"/>
                </c:manualLayout>
              </c:layout>
              <c:tx>
                <c:rich>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r>
                      <a:rPr lang="en-US" dirty="0"/>
                      <a:t>43%</a:t>
                    </a:r>
                  </a:p>
                </c:rich>
              </c:tx>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15:layout>
                    <c:manualLayout>
                      <c:w val="0.33079268292682928"/>
                      <c:h val="7.6449703078182094E-2"/>
                    </c:manualLayout>
                  </c15:layout>
                  <c15:showDataLabelsRange val="0"/>
                </c:ext>
                <c:ext xmlns:c16="http://schemas.microsoft.com/office/drawing/2014/chart" uri="{C3380CC4-5D6E-409C-BE32-E72D297353CC}">
                  <c16:uniqueId val="{00000002-C0C1-42B4-952C-3B0A2774DFB2}"/>
                </c:ext>
              </c:extLst>
            </c:dLbl>
            <c:dLbl>
              <c:idx val="2"/>
              <c:layout>
                <c:manualLayout>
                  <c:x val="0.11480453617023924"/>
                  <c:y val="0.15098996723337144"/>
                </c:manualLayout>
              </c:layout>
              <c:tx>
                <c:rich>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r>
                      <a:rPr lang="en-US" dirty="0"/>
                      <a:t>8%</a:t>
                    </a:r>
                  </a:p>
                </c:rich>
              </c:tx>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3-C0C1-42B4-952C-3B0A2774DFB2}"/>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Tuition &amp; Fee Revenue</c:v>
                </c:pt>
                <c:pt idx="1">
                  <c:v>State Appropriation</c:v>
                </c:pt>
                <c:pt idx="2">
                  <c:v>Sales/Services/Other</c:v>
                </c:pt>
              </c:strCache>
            </c:strRef>
          </c:cat>
          <c:val>
            <c:numRef>
              <c:f>Sheet1!$B$2:$B$5</c:f>
              <c:numCache>
                <c:formatCode>General</c:formatCode>
                <c:ptCount val="4"/>
                <c:pt idx="0">
                  <c:v>237332010</c:v>
                </c:pt>
                <c:pt idx="1">
                  <c:v>205804730</c:v>
                </c:pt>
                <c:pt idx="2">
                  <c:v>40872579</c:v>
                </c:pt>
              </c:numCache>
            </c:numRef>
          </c:val>
          <c:extLst>
            <c:ext xmlns:c16="http://schemas.microsoft.com/office/drawing/2014/chart" uri="{C3380CC4-5D6E-409C-BE32-E72D297353CC}">
              <c16:uniqueId val="{00000000-C0C1-42B4-952C-3B0A2774DFB2}"/>
            </c:ext>
          </c:extLst>
        </c:ser>
        <c:ser>
          <c:idx val="1"/>
          <c:order val="1"/>
          <c:tx>
            <c:strRef>
              <c:f>Sheet1!$C$1</c:f>
              <c:strCache>
                <c:ptCount val="1"/>
                <c:pt idx="0">
                  <c:v>Column1</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9-12B4-4FA1-BCFD-4E8811E1CE18}"/>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B-12B4-4FA1-BCFD-4E8811E1CE18}"/>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D-12B4-4FA1-BCFD-4E8811E1CE18}"/>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F-12B4-4FA1-BCFD-4E8811E1CE18}"/>
              </c:ext>
            </c:extLst>
          </c:dPt>
          <c:cat>
            <c:strRef>
              <c:f>Sheet1!$A$2:$A$5</c:f>
              <c:strCache>
                <c:ptCount val="3"/>
                <c:pt idx="0">
                  <c:v>Tuition &amp; Fee Revenue</c:v>
                </c:pt>
                <c:pt idx="1">
                  <c:v>State Appropriation</c:v>
                </c:pt>
                <c:pt idx="2">
                  <c:v>Sales/Services/Other</c:v>
                </c:pt>
              </c:strCache>
            </c:strRef>
          </c:cat>
          <c:val>
            <c:numRef>
              <c:f>Sheet1!$C$2:$C$5</c:f>
              <c:numCache>
                <c:formatCode>General</c:formatCode>
                <c:ptCount val="4"/>
                <c:pt idx="0">
                  <c:v>0.49034595137619652</c:v>
                </c:pt>
                <c:pt idx="1">
                  <c:v>0.42520819728266429</c:v>
                </c:pt>
                <c:pt idx="2">
                  <c:v>8.4445851341139161E-2</c:v>
                </c:pt>
                <c:pt idx="3">
                  <c:v>0</c:v>
                </c:pt>
              </c:numCache>
            </c:numRef>
          </c:val>
          <c:extLst>
            <c:ext xmlns:c16="http://schemas.microsoft.com/office/drawing/2014/chart" uri="{C3380CC4-5D6E-409C-BE32-E72D297353CC}">
              <c16:uniqueId val="{00000008-6469-4B66-8AB5-D2D82091408F}"/>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n-US" sz="1600" b="1" dirty="0">
                <a:solidFill>
                  <a:schemeClr val="tx1"/>
                </a:solidFill>
              </a:rPr>
              <a:t>FY22</a:t>
            </a:r>
            <a:r>
              <a:rPr lang="en-US" sz="1600" b="1" baseline="0" dirty="0">
                <a:solidFill>
                  <a:schemeClr val="tx1"/>
                </a:solidFill>
              </a:rPr>
              <a:t> </a:t>
            </a:r>
            <a:r>
              <a:rPr lang="en-US" sz="1600" b="1" dirty="0">
                <a:solidFill>
                  <a:schemeClr val="tx1"/>
                </a:solidFill>
              </a:rPr>
              <a:t>Expense</a:t>
            </a:r>
          </a:p>
        </c:rich>
      </c:tx>
      <c:layout>
        <c:manualLayout>
          <c:xMode val="edge"/>
          <c:yMode val="edge"/>
          <c:x val="0.20014602474128976"/>
          <c:y val="1.8393948073167927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endParaRPr lang="en-US"/>
        </a:p>
      </c:txPr>
    </c:title>
    <c:autoTitleDeleted val="0"/>
    <c:view3D>
      <c:rotX val="75"/>
      <c:rotY val="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0.11979596353541414"/>
          <c:w val="1"/>
          <c:h val="0.80155042006339317"/>
        </c:manualLayout>
      </c:layout>
      <c:pie3DChart>
        <c:varyColors val="1"/>
        <c:ser>
          <c:idx val="0"/>
          <c:order val="0"/>
          <c:tx>
            <c:strRef>
              <c:f>Sheet1!$B$1</c:f>
              <c:strCache>
                <c:ptCount val="1"/>
                <c:pt idx="0">
                  <c:v>Expense</c:v>
                </c:pt>
              </c:strCache>
            </c:strRef>
          </c:tx>
          <c:spPr>
            <a:ln>
              <a:noFill/>
            </a:ln>
          </c:spPr>
          <c:explosion val="6"/>
          <c:dPt>
            <c:idx val="0"/>
            <c:bubble3D val="0"/>
            <c:spPr>
              <a:solidFill>
                <a:schemeClr val="accent4">
                  <a:lumMod val="75000"/>
                </a:schemeClr>
              </a:solidFill>
              <a:ln w="25400">
                <a:noFill/>
              </a:ln>
              <a:effectLst/>
              <a:sp3d/>
            </c:spPr>
            <c:extLst>
              <c:ext xmlns:c16="http://schemas.microsoft.com/office/drawing/2014/chart" uri="{C3380CC4-5D6E-409C-BE32-E72D297353CC}">
                <c16:uniqueId val="{00000001-1D00-415E-91B3-828197223A65}"/>
              </c:ext>
            </c:extLst>
          </c:dPt>
          <c:dPt>
            <c:idx val="1"/>
            <c:bubble3D val="0"/>
            <c:spPr>
              <a:solidFill>
                <a:schemeClr val="accent2">
                  <a:lumMod val="75000"/>
                </a:schemeClr>
              </a:solidFill>
              <a:ln w="25400">
                <a:noFill/>
              </a:ln>
              <a:effectLst/>
              <a:sp3d/>
            </c:spPr>
            <c:extLst>
              <c:ext xmlns:c16="http://schemas.microsoft.com/office/drawing/2014/chart" uri="{C3380CC4-5D6E-409C-BE32-E72D297353CC}">
                <c16:uniqueId val="{00000003-1D00-415E-91B3-828197223A65}"/>
              </c:ext>
            </c:extLst>
          </c:dPt>
          <c:dLbls>
            <c:dLbl>
              <c:idx val="0"/>
              <c:layout>
                <c:manualLayout>
                  <c:x val="-0.13584308476169046"/>
                  <c:y val="-0.26908265549241595"/>
                </c:manualLayout>
              </c:layout>
              <c:tx>
                <c:rich>
                  <a:bodyPr/>
                  <a:lstStyle/>
                  <a:p>
                    <a:r>
                      <a:rPr lang="en-US" dirty="0"/>
                      <a:t>72%</a:t>
                    </a:r>
                  </a:p>
                </c:rich>
              </c:tx>
              <c:showLegendKey val="0"/>
              <c:showVal val="0"/>
              <c:showCatName val="0"/>
              <c:showSerName val="0"/>
              <c:showPercent val="1"/>
              <c:showBubbleSize val="0"/>
              <c:extLst>
                <c:ext xmlns:c15="http://schemas.microsoft.com/office/drawing/2012/chart" uri="{CE6537A1-D6FC-4f65-9D91-7224C49458BB}">
                  <c15:layout>
                    <c:manualLayout>
                      <c:w val="0.31707317073170732"/>
                      <c:h val="7.950769120130935E-2"/>
                    </c:manualLayout>
                  </c15:layout>
                  <c15:showDataLabelsRange val="0"/>
                </c:ext>
                <c:ext xmlns:c16="http://schemas.microsoft.com/office/drawing/2014/chart" uri="{C3380CC4-5D6E-409C-BE32-E72D297353CC}">
                  <c16:uniqueId val="{00000001-1D00-415E-91B3-828197223A65}"/>
                </c:ext>
              </c:extLst>
            </c:dLbl>
            <c:dLbl>
              <c:idx val="1"/>
              <c:layout>
                <c:manualLayout>
                  <c:x val="0.17073155073090068"/>
                  <c:y val="7.1041783932633842E-2"/>
                </c:manualLayout>
              </c:layout>
              <c:tx>
                <c:rich>
                  <a:bodyPr/>
                  <a:lstStyle/>
                  <a:p>
                    <a:r>
                      <a:rPr lang="en-US" dirty="0"/>
                      <a:t>28%</a:t>
                    </a:r>
                  </a:p>
                </c:rich>
              </c:tx>
              <c:showLegendKey val="0"/>
              <c:showVal val="0"/>
              <c:showCatName val="0"/>
              <c:showSerName val="0"/>
              <c:showPercent val="1"/>
              <c:showBubbleSize val="0"/>
              <c:extLst>
                <c:ext xmlns:c15="http://schemas.microsoft.com/office/drawing/2012/chart" uri="{CE6537A1-D6FC-4f65-9D91-7224C49458BB}">
                  <c15:layout>
                    <c:manualLayout>
                      <c:w val="0.33231707317073172"/>
                      <c:h val="0.14066745366385502"/>
                    </c:manualLayout>
                  </c15:layout>
                  <c15:showDataLabelsRange val="0"/>
                </c:ext>
                <c:ext xmlns:c16="http://schemas.microsoft.com/office/drawing/2014/chart" uri="{C3380CC4-5D6E-409C-BE32-E72D297353CC}">
                  <c16:uniqueId val="{00000003-1D00-415E-91B3-828197223A65}"/>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Compensation</c:v>
                </c:pt>
                <c:pt idx="1">
                  <c:v>Non-compensation</c:v>
                </c:pt>
              </c:strCache>
            </c:strRef>
          </c:cat>
          <c:val>
            <c:numRef>
              <c:f>Sheet1!$B$2:$B$3</c:f>
              <c:numCache>
                <c:formatCode>General</c:formatCode>
                <c:ptCount val="2"/>
                <c:pt idx="0">
                  <c:v>363689305</c:v>
                </c:pt>
                <c:pt idx="1">
                  <c:v>142580986</c:v>
                </c:pt>
              </c:numCache>
            </c:numRef>
          </c:val>
          <c:extLst>
            <c:ext xmlns:c16="http://schemas.microsoft.com/office/drawing/2014/chart" uri="{C3380CC4-5D6E-409C-BE32-E72D297353CC}">
              <c16:uniqueId val="{00000008-1D00-415E-91B3-828197223A65}"/>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n-US" sz="1600" b="1" dirty="0">
                <a:solidFill>
                  <a:schemeClr val="tx1"/>
                </a:solidFill>
              </a:rPr>
              <a:t>FY22 Revenue</a:t>
            </a:r>
          </a:p>
        </c:rich>
      </c:tx>
      <c:layout>
        <c:manualLayout>
          <c:xMode val="edge"/>
          <c:yMode val="edge"/>
          <c:x val="0.20472821942304151"/>
          <c:y val="4.5209352833790122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endParaRPr lang="en-US"/>
        </a:p>
      </c:txPr>
    </c:title>
    <c:autoTitleDeleted val="0"/>
    <c:view3D>
      <c:rotX val="75"/>
      <c:rotY val="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7364538854033381E-2"/>
          <c:y val="0.236248093423849"/>
          <c:w val="0.93494512185722434"/>
          <c:h val="0.73155878372058958"/>
        </c:manualLayout>
      </c:layout>
      <c:pie3DChart>
        <c:varyColors val="1"/>
        <c:ser>
          <c:idx val="0"/>
          <c:order val="0"/>
          <c:tx>
            <c:strRef>
              <c:f>Sheet1!$B$1</c:f>
              <c:strCache>
                <c:ptCount val="1"/>
                <c:pt idx="0">
                  <c:v>Revenus</c:v>
                </c:pt>
              </c:strCache>
            </c:strRef>
          </c:tx>
          <c:spPr>
            <a:ln>
              <a:noFill/>
            </a:ln>
          </c:spPr>
          <c:explosion val="6"/>
          <c:dPt>
            <c:idx val="0"/>
            <c:bubble3D val="0"/>
            <c:spPr>
              <a:solidFill>
                <a:srgbClr val="7030A0"/>
              </a:solidFill>
              <a:ln w="25400">
                <a:noFill/>
              </a:ln>
              <a:effectLst/>
              <a:sp3d/>
            </c:spPr>
            <c:extLst>
              <c:ext xmlns:c16="http://schemas.microsoft.com/office/drawing/2014/chart" uri="{C3380CC4-5D6E-409C-BE32-E72D297353CC}">
                <c16:uniqueId val="{00000001-2D63-4A47-AB12-D0A279B14F49}"/>
              </c:ext>
            </c:extLst>
          </c:dPt>
          <c:dPt>
            <c:idx val="1"/>
            <c:bubble3D val="0"/>
            <c:spPr>
              <a:solidFill>
                <a:schemeClr val="accent6">
                  <a:lumMod val="75000"/>
                </a:schemeClr>
              </a:solidFill>
              <a:ln w="25400">
                <a:noFill/>
              </a:ln>
              <a:effectLst/>
              <a:sp3d/>
            </c:spPr>
            <c:extLst>
              <c:ext xmlns:c16="http://schemas.microsoft.com/office/drawing/2014/chart" uri="{C3380CC4-5D6E-409C-BE32-E72D297353CC}">
                <c16:uniqueId val="{00000003-2D63-4A47-AB12-D0A279B14F49}"/>
              </c:ext>
            </c:extLst>
          </c:dPt>
          <c:dLbls>
            <c:dLbl>
              <c:idx val="0"/>
              <c:layout>
                <c:manualLayout>
                  <c:x val="-0.11021379546111973"/>
                  <c:y val="-0.35109087081014273"/>
                </c:manualLayout>
              </c:layout>
              <c:tx>
                <c:rich>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r>
                      <a:rPr lang="en-US" dirty="0"/>
                      <a:t>85%</a:t>
                    </a:r>
                  </a:p>
                </c:rich>
              </c:tx>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15:layout>
                    <c:manualLayout>
                      <c:w val="0.33079268292682928"/>
                      <c:h val="7.6449703078182094E-2"/>
                    </c:manualLayout>
                  </c15:layout>
                  <c15:showDataLabelsRange val="0"/>
                </c:ext>
                <c:ext xmlns:c16="http://schemas.microsoft.com/office/drawing/2014/chart" uri="{C3380CC4-5D6E-409C-BE32-E72D297353CC}">
                  <c16:uniqueId val="{00000001-2D63-4A47-AB12-D0A279B14F49}"/>
                </c:ext>
              </c:extLst>
            </c:dLbl>
            <c:dLbl>
              <c:idx val="1"/>
              <c:layout>
                <c:manualLayout>
                  <c:x val="0.13739247891970216"/>
                  <c:y val="0.19118436834021854"/>
                </c:manualLayout>
              </c:layout>
              <c:tx>
                <c:rich>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r>
                      <a:rPr lang="en-US" dirty="0"/>
                      <a:t>15%</a:t>
                    </a:r>
                  </a:p>
                </c:rich>
              </c:tx>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15:layout>
                    <c:manualLayout>
                      <c:w val="0.35833808635599879"/>
                      <c:h val="0.1805975399358955"/>
                    </c:manualLayout>
                  </c15:layout>
                  <c15:showDataLabelsRange val="0"/>
                </c:ext>
                <c:ext xmlns:c16="http://schemas.microsoft.com/office/drawing/2014/chart" uri="{C3380CC4-5D6E-409C-BE32-E72D297353CC}">
                  <c16:uniqueId val="{00000003-2D63-4A47-AB12-D0A279B14F49}"/>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Sheet1!$A$2:$A$3</c:f>
              <c:strCache>
                <c:ptCount val="2"/>
                <c:pt idx="0">
                  <c:v>Dining &amp; Residence Revenue</c:v>
                </c:pt>
                <c:pt idx="1">
                  <c:v>Sales/Services/Other</c:v>
                </c:pt>
              </c:strCache>
            </c:strRef>
          </c:cat>
          <c:val>
            <c:numRef>
              <c:f>Sheet1!$B$2:$B$3</c:f>
              <c:numCache>
                <c:formatCode>General</c:formatCode>
                <c:ptCount val="2"/>
                <c:pt idx="0">
                  <c:v>60060754</c:v>
                </c:pt>
                <c:pt idx="1">
                  <c:v>13077359</c:v>
                </c:pt>
              </c:numCache>
            </c:numRef>
          </c:val>
          <c:extLst>
            <c:ext xmlns:c16="http://schemas.microsoft.com/office/drawing/2014/chart" uri="{C3380CC4-5D6E-409C-BE32-E72D297353CC}">
              <c16:uniqueId val="{00000008-2D63-4A47-AB12-D0A279B14F49}"/>
            </c:ext>
          </c:extLst>
        </c:ser>
        <c:dLbls>
          <c:showLegendKey val="0"/>
          <c:showVal val="0"/>
          <c:showCatName val="0"/>
          <c:showSerName val="0"/>
          <c:showPercent val="0"/>
          <c:showBubbleSize val="0"/>
          <c:showLeaderLines val="0"/>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n-US" sz="1600" b="1" dirty="0">
                <a:solidFill>
                  <a:schemeClr val="tx1"/>
                </a:solidFill>
              </a:rPr>
              <a:t>FY22</a:t>
            </a:r>
            <a:r>
              <a:rPr lang="en-US" sz="1600" b="1" baseline="0" dirty="0">
                <a:solidFill>
                  <a:schemeClr val="tx1"/>
                </a:solidFill>
              </a:rPr>
              <a:t> </a:t>
            </a:r>
            <a:r>
              <a:rPr lang="en-US" sz="1600" b="1" dirty="0">
                <a:solidFill>
                  <a:schemeClr val="tx1"/>
                </a:solidFill>
              </a:rPr>
              <a:t>Expense</a:t>
            </a:r>
          </a:p>
        </c:rich>
      </c:tx>
      <c:layout>
        <c:manualLayout>
          <c:xMode val="edge"/>
          <c:yMode val="edge"/>
          <c:x val="0.19733276066117375"/>
          <c:y val="1.8394093570779733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endParaRPr lang="en-US"/>
        </a:p>
      </c:txPr>
    </c:title>
    <c:autoTitleDeleted val="0"/>
    <c:view3D>
      <c:rotX val="75"/>
      <c:rotY val="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0.11979596353541414"/>
          <c:w val="1"/>
          <c:h val="0.80155042006339317"/>
        </c:manualLayout>
      </c:layout>
      <c:pie3DChart>
        <c:varyColors val="1"/>
        <c:ser>
          <c:idx val="0"/>
          <c:order val="0"/>
          <c:tx>
            <c:strRef>
              <c:f>Sheet1!$B$1</c:f>
              <c:strCache>
                <c:ptCount val="1"/>
                <c:pt idx="0">
                  <c:v>Expense</c:v>
                </c:pt>
              </c:strCache>
            </c:strRef>
          </c:tx>
          <c:spPr>
            <a:ln>
              <a:noFill/>
            </a:ln>
          </c:spPr>
          <c:explosion val="6"/>
          <c:dPt>
            <c:idx val="0"/>
            <c:bubble3D val="0"/>
            <c:spPr>
              <a:solidFill>
                <a:schemeClr val="accent4">
                  <a:lumMod val="75000"/>
                </a:schemeClr>
              </a:solidFill>
              <a:ln w="25400">
                <a:noFill/>
              </a:ln>
              <a:effectLst/>
              <a:sp3d/>
            </c:spPr>
            <c:extLst>
              <c:ext xmlns:c16="http://schemas.microsoft.com/office/drawing/2014/chart" uri="{C3380CC4-5D6E-409C-BE32-E72D297353CC}">
                <c16:uniqueId val="{00000001-AFC5-46A8-8C07-09E29E2F3A78}"/>
              </c:ext>
            </c:extLst>
          </c:dPt>
          <c:dPt>
            <c:idx val="1"/>
            <c:bubble3D val="0"/>
            <c:spPr>
              <a:solidFill>
                <a:schemeClr val="accent2">
                  <a:lumMod val="75000"/>
                </a:schemeClr>
              </a:solidFill>
              <a:ln w="25400">
                <a:noFill/>
              </a:ln>
              <a:effectLst/>
              <a:sp3d/>
            </c:spPr>
            <c:extLst>
              <c:ext xmlns:c16="http://schemas.microsoft.com/office/drawing/2014/chart" uri="{C3380CC4-5D6E-409C-BE32-E72D297353CC}">
                <c16:uniqueId val="{00000003-AFC5-46A8-8C07-09E29E2F3A78}"/>
              </c:ext>
            </c:extLst>
          </c:dPt>
          <c:dLbls>
            <c:dLbl>
              <c:idx val="0"/>
              <c:layout>
                <c:manualLayout>
                  <c:x val="-0.15113088572157596"/>
                  <c:y val="9.952159607597881E-2"/>
                </c:manualLayout>
              </c:layout>
              <c:tx>
                <c:rich>
                  <a:bodyPr rot="0" spcFirstLastPara="1" vertOverflow="ellipsis" vert="horz" wrap="square" lIns="38100" tIns="19050" rIns="38100" bIns="19050" anchor="ctr" anchorCtr="1">
                    <a:noAutofit/>
                  </a:bodyPr>
                  <a:lstStyle/>
                  <a:p>
                    <a:pPr>
                      <a:defRPr sz="2000" b="1" i="0" u="none" strike="noStrike" kern="1200" baseline="0">
                        <a:solidFill>
                          <a:schemeClr val="bg1"/>
                        </a:solidFill>
                        <a:latin typeface="+mn-lt"/>
                        <a:ea typeface="+mn-ea"/>
                        <a:cs typeface="+mn-cs"/>
                      </a:defRPr>
                    </a:pPr>
                    <a:r>
                      <a:rPr lang="en-US" dirty="0"/>
                      <a:t>33%</a:t>
                    </a:r>
                  </a:p>
                </c:rich>
              </c:tx>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15:layout>
                    <c:manualLayout>
                      <c:w val="0.31707297631350423"/>
                      <c:h val="0.10094073698728738"/>
                    </c:manualLayout>
                  </c15:layout>
                  <c15:showDataLabelsRange val="0"/>
                </c:ext>
                <c:ext xmlns:c16="http://schemas.microsoft.com/office/drawing/2014/chart" uri="{C3380CC4-5D6E-409C-BE32-E72D297353CC}">
                  <c16:uniqueId val="{00000001-AFC5-46A8-8C07-09E29E2F3A78}"/>
                </c:ext>
              </c:extLst>
            </c:dLbl>
            <c:dLbl>
              <c:idx val="1"/>
              <c:layout>
                <c:manualLayout>
                  <c:x val="0.1008741534173711"/>
                  <c:y val="-0.2631762034931775"/>
                </c:manualLayout>
              </c:layout>
              <c:tx>
                <c:rich>
                  <a:bodyPr/>
                  <a:lstStyle/>
                  <a:p>
                    <a:r>
                      <a:rPr lang="en-US" dirty="0"/>
                      <a:t>67%</a:t>
                    </a:r>
                  </a:p>
                </c:rich>
              </c:tx>
              <c:showLegendKey val="0"/>
              <c:showVal val="0"/>
              <c:showCatName val="0"/>
              <c:showSerName val="0"/>
              <c:showPercent val="1"/>
              <c:showBubbleSize val="0"/>
              <c:extLst>
                <c:ext xmlns:c15="http://schemas.microsoft.com/office/drawing/2012/chart" uri="{CE6537A1-D6FC-4f65-9D91-7224C49458BB}">
                  <c15:layout>
                    <c:manualLayout>
                      <c:w val="0.33231707317073172"/>
                      <c:h val="0.14066745366385502"/>
                    </c:manualLayout>
                  </c15:layout>
                  <c15:showDataLabelsRange val="0"/>
                </c:ext>
                <c:ext xmlns:c16="http://schemas.microsoft.com/office/drawing/2014/chart" uri="{C3380CC4-5D6E-409C-BE32-E72D297353CC}">
                  <c16:uniqueId val="{00000003-AFC5-46A8-8C07-09E29E2F3A78}"/>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Sheet1!$A$2:$A$3</c:f>
              <c:strCache>
                <c:ptCount val="2"/>
                <c:pt idx="0">
                  <c:v>Compensation</c:v>
                </c:pt>
                <c:pt idx="1">
                  <c:v>Non-compensation</c:v>
                </c:pt>
              </c:strCache>
            </c:strRef>
          </c:cat>
          <c:val>
            <c:numRef>
              <c:f>Sheet1!$B$2:$B$3</c:f>
              <c:numCache>
                <c:formatCode>General</c:formatCode>
                <c:ptCount val="2"/>
                <c:pt idx="0">
                  <c:v>23569334</c:v>
                </c:pt>
                <c:pt idx="1">
                  <c:v>51077326</c:v>
                </c:pt>
              </c:numCache>
            </c:numRef>
          </c:val>
          <c:extLst>
            <c:ext xmlns:c16="http://schemas.microsoft.com/office/drawing/2014/chart" uri="{C3380CC4-5D6E-409C-BE32-E72D297353CC}">
              <c16:uniqueId val="{00000004-AFC5-46A8-8C07-09E29E2F3A78}"/>
            </c:ext>
          </c:extLst>
        </c:ser>
        <c:dLbls>
          <c:showLegendKey val="0"/>
          <c:showVal val="0"/>
          <c:showCatName val="0"/>
          <c:showSerName val="0"/>
          <c:showPercent val="0"/>
          <c:showBubbleSize val="0"/>
          <c:showLeaderLines val="0"/>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n-US" sz="1600" b="1" dirty="0">
                <a:solidFill>
                  <a:schemeClr val="tx1"/>
                </a:solidFill>
              </a:rPr>
              <a:t>FY22 Revenue</a:t>
            </a:r>
          </a:p>
        </c:rich>
      </c:tx>
      <c:layout>
        <c:manualLayout>
          <c:xMode val="edge"/>
          <c:yMode val="edge"/>
          <c:x val="0.18292149743952615"/>
          <c:y val="2.4379665949086179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endParaRPr lang="en-US"/>
        </a:p>
      </c:txPr>
    </c:title>
    <c:autoTitleDeleted val="0"/>
    <c:view3D>
      <c:rotX val="75"/>
      <c:rotY val="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1042376408564687E-3"/>
          <c:y val="0.18021990109627026"/>
          <c:w val="0.94962810809144305"/>
          <c:h val="0.74276442218610539"/>
        </c:manualLayout>
      </c:layout>
      <c:pie3DChart>
        <c:varyColors val="1"/>
        <c:ser>
          <c:idx val="0"/>
          <c:order val="0"/>
          <c:tx>
            <c:strRef>
              <c:f>Sheet1!$B$1</c:f>
              <c:strCache>
                <c:ptCount val="1"/>
                <c:pt idx="0">
                  <c:v>Revenus</c:v>
                </c:pt>
              </c:strCache>
            </c:strRef>
          </c:tx>
          <c:spPr>
            <a:ln>
              <a:noFill/>
            </a:ln>
          </c:spPr>
          <c:explosion val="8"/>
          <c:dPt>
            <c:idx val="0"/>
            <c:bubble3D val="0"/>
            <c:spPr>
              <a:solidFill>
                <a:srgbClr val="00688F"/>
              </a:solidFill>
              <a:ln w="25400">
                <a:noFill/>
              </a:ln>
              <a:effectLst/>
              <a:sp3d/>
            </c:spPr>
            <c:extLst>
              <c:ext xmlns:c16="http://schemas.microsoft.com/office/drawing/2014/chart" uri="{C3380CC4-5D6E-409C-BE32-E72D297353CC}">
                <c16:uniqueId val="{00000001-44D1-4607-9CBD-2D42479F8364}"/>
              </c:ext>
            </c:extLst>
          </c:dPt>
          <c:dPt>
            <c:idx val="1"/>
            <c:bubble3D val="0"/>
            <c:spPr>
              <a:solidFill>
                <a:srgbClr val="7030A0"/>
              </a:solidFill>
              <a:ln w="25400">
                <a:noFill/>
              </a:ln>
              <a:effectLst/>
              <a:sp3d/>
            </c:spPr>
            <c:extLst>
              <c:ext xmlns:c16="http://schemas.microsoft.com/office/drawing/2014/chart" uri="{C3380CC4-5D6E-409C-BE32-E72D297353CC}">
                <c16:uniqueId val="{00000003-44D1-4607-9CBD-2D42479F8364}"/>
              </c:ext>
            </c:extLst>
          </c:dPt>
          <c:dPt>
            <c:idx val="2"/>
            <c:bubble3D val="0"/>
            <c:spPr>
              <a:solidFill>
                <a:srgbClr val="123157"/>
              </a:solidFill>
              <a:ln w="25400">
                <a:noFill/>
              </a:ln>
              <a:effectLst/>
              <a:sp3d/>
            </c:spPr>
            <c:extLst>
              <c:ext xmlns:c16="http://schemas.microsoft.com/office/drawing/2014/chart" uri="{C3380CC4-5D6E-409C-BE32-E72D297353CC}">
                <c16:uniqueId val="{00000005-44D1-4607-9CBD-2D42479F8364}"/>
              </c:ext>
            </c:extLst>
          </c:dPt>
          <c:dPt>
            <c:idx val="3"/>
            <c:bubble3D val="0"/>
            <c:spPr>
              <a:solidFill>
                <a:schemeClr val="accent6">
                  <a:lumMod val="75000"/>
                </a:schemeClr>
              </a:solidFill>
              <a:ln w="25400">
                <a:noFill/>
              </a:ln>
              <a:effectLst/>
              <a:sp3d/>
            </c:spPr>
            <c:extLst>
              <c:ext xmlns:c16="http://schemas.microsoft.com/office/drawing/2014/chart" uri="{C3380CC4-5D6E-409C-BE32-E72D297353CC}">
                <c16:uniqueId val="{00000007-44D1-4607-9CBD-2D42479F8364}"/>
              </c:ext>
            </c:extLst>
          </c:dPt>
          <c:dLbls>
            <c:dLbl>
              <c:idx val="0"/>
              <c:layout>
                <c:manualLayout>
                  <c:x val="-0.11521134251052088"/>
                  <c:y val="-4.3839045856060778E-2"/>
                </c:manualLayout>
              </c:layout>
              <c:tx>
                <c:rich>
                  <a:bodyPr/>
                  <a:lstStyle/>
                  <a:p>
                    <a:r>
                      <a:rPr lang="en-US" dirty="0"/>
                      <a:t>43%</a:t>
                    </a:r>
                  </a:p>
                </c:rich>
              </c:tx>
              <c:showLegendKey val="0"/>
              <c:showVal val="0"/>
              <c:showCatName val="0"/>
              <c:showSerName val="0"/>
              <c:showPercent val="1"/>
              <c:showBubbleSize val="0"/>
              <c:extLst>
                <c:ext xmlns:c15="http://schemas.microsoft.com/office/drawing/2012/chart" uri="{CE6537A1-D6FC-4f65-9D91-7224C49458BB}">
                  <c15:layout>
                    <c:manualLayout>
                      <c:w val="0.31707317073170732"/>
                      <c:h val="7.950769120130935E-2"/>
                    </c:manualLayout>
                  </c15:layout>
                  <c15:showDataLabelsRange val="0"/>
                </c:ext>
                <c:ext xmlns:c16="http://schemas.microsoft.com/office/drawing/2014/chart" uri="{C3380CC4-5D6E-409C-BE32-E72D297353CC}">
                  <c16:uniqueId val="{00000001-44D1-4607-9CBD-2D42479F8364}"/>
                </c:ext>
              </c:extLst>
            </c:dLbl>
            <c:dLbl>
              <c:idx val="1"/>
              <c:layout>
                <c:manualLayout>
                  <c:x val="-5.8203002908316981E-2"/>
                  <c:y val="-0.1612761857128617"/>
                </c:manualLayout>
              </c:layout>
              <c:tx>
                <c:rich>
                  <a:bodyPr/>
                  <a:lstStyle/>
                  <a:p>
                    <a:r>
                      <a:rPr lang="en-US" dirty="0"/>
                      <a:t>11%</a:t>
                    </a:r>
                  </a:p>
                </c:rich>
              </c:tx>
              <c:showLegendKey val="0"/>
              <c:showVal val="0"/>
              <c:showCatName val="0"/>
              <c:showSerName val="0"/>
              <c:showPercent val="1"/>
              <c:showBubbleSize val="0"/>
              <c:extLst>
                <c:ext xmlns:c15="http://schemas.microsoft.com/office/drawing/2012/chart" uri="{CE6537A1-D6FC-4f65-9D91-7224C49458BB}">
                  <c15:layout>
                    <c:manualLayout>
                      <c:w val="0.28955993946887698"/>
                      <c:h val="9.3279634296266886E-2"/>
                    </c:manualLayout>
                  </c15:layout>
                  <c15:showDataLabelsRange val="0"/>
                </c:ext>
                <c:ext xmlns:c16="http://schemas.microsoft.com/office/drawing/2014/chart" uri="{C3380CC4-5D6E-409C-BE32-E72D297353CC}">
                  <c16:uniqueId val="{00000003-44D1-4607-9CBD-2D42479F8364}"/>
                </c:ext>
              </c:extLst>
            </c:dLbl>
            <c:dLbl>
              <c:idx val="2"/>
              <c:layout>
                <c:manualLayout>
                  <c:x val="0.12130193243135483"/>
                  <c:y val="5.5803745525323051E-2"/>
                </c:manualLayout>
              </c:layout>
              <c:tx>
                <c:rich>
                  <a:bodyPr/>
                  <a:lstStyle/>
                  <a:p>
                    <a:r>
                      <a:rPr lang="en-US" dirty="0"/>
                      <a:t>37%</a:t>
                    </a:r>
                  </a:p>
                </c:rich>
              </c:tx>
              <c:showLegendKey val="0"/>
              <c:showVal val="0"/>
              <c:showCatName val="0"/>
              <c:showSerName val="0"/>
              <c:showPercent val="1"/>
              <c:showBubbleSize val="0"/>
              <c:extLst>
                <c:ext xmlns:c15="http://schemas.microsoft.com/office/drawing/2012/chart" uri="{CE6537A1-D6FC-4f65-9D91-7224C49458BB}">
                  <c15:layout>
                    <c:manualLayout>
                      <c:w val="0.23735184586011668"/>
                      <c:h val="0.17447733500749349"/>
                    </c:manualLayout>
                  </c15:layout>
                  <c15:showDataLabelsRange val="0"/>
                </c:ext>
                <c:ext xmlns:c16="http://schemas.microsoft.com/office/drawing/2014/chart" uri="{C3380CC4-5D6E-409C-BE32-E72D297353CC}">
                  <c16:uniqueId val="{00000005-44D1-4607-9CBD-2D42479F8364}"/>
                </c:ext>
              </c:extLst>
            </c:dLbl>
            <c:dLbl>
              <c:idx val="3"/>
              <c:layout>
                <c:manualLayout>
                  <c:x val="0.11736979254983231"/>
                  <c:y val="0.1783823485692401"/>
                </c:manualLayout>
              </c:layout>
              <c:tx>
                <c:rich>
                  <a:bodyPr/>
                  <a:lstStyle/>
                  <a:p>
                    <a:r>
                      <a:rPr lang="en-US" dirty="0"/>
                      <a:t>9%</a:t>
                    </a:r>
                  </a:p>
                </c:rich>
              </c:tx>
              <c:showLegendKey val="0"/>
              <c:showVal val="0"/>
              <c:showCatName val="0"/>
              <c:showSerName val="0"/>
              <c:showPercent val="1"/>
              <c:showBubbleSize val="0"/>
              <c:extLst>
                <c:ext xmlns:c15="http://schemas.microsoft.com/office/drawing/2012/chart" uri="{CE6537A1-D6FC-4f65-9D91-7224C49458BB}">
                  <c15:layout>
                    <c:manualLayout>
                      <c:w val="0.21107296090133079"/>
                      <c:h val="0.17447733500749349"/>
                    </c:manualLayout>
                  </c15:layout>
                  <c15:showDataLabelsRange val="0"/>
                </c:ext>
                <c:ext xmlns:c16="http://schemas.microsoft.com/office/drawing/2014/chart" uri="{C3380CC4-5D6E-409C-BE32-E72D297353CC}">
                  <c16:uniqueId val="{00000007-44D1-4607-9CBD-2D42479F8364}"/>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Tuition &amp; Fee Revenue</c:v>
                </c:pt>
                <c:pt idx="1">
                  <c:v>Dining &amp; Residence Revenue</c:v>
                </c:pt>
                <c:pt idx="2">
                  <c:v>State Appropriation</c:v>
                </c:pt>
                <c:pt idx="3">
                  <c:v>Sales/Services/Other</c:v>
                </c:pt>
              </c:strCache>
            </c:strRef>
          </c:cat>
          <c:val>
            <c:numRef>
              <c:f>Sheet1!$B$2:$B$5</c:f>
              <c:numCache>
                <c:formatCode>General</c:formatCode>
                <c:ptCount val="4"/>
                <c:pt idx="0">
                  <c:v>238205185</c:v>
                </c:pt>
                <c:pt idx="1">
                  <c:v>59623770</c:v>
                </c:pt>
                <c:pt idx="2">
                  <c:v>205804730</c:v>
                </c:pt>
                <c:pt idx="3">
                  <c:v>51375955</c:v>
                </c:pt>
              </c:numCache>
            </c:numRef>
          </c:val>
          <c:extLst>
            <c:ext xmlns:c16="http://schemas.microsoft.com/office/drawing/2014/chart" uri="{C3380CC4-5D6E-409C-BE32-E72D297353CC}">
              <c16:uniqueId val="{00000008-44D1-4607-9CBD-2D42479F8364}"/>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n-US" sz="1600" b="1" dirty="0">
                <a:solidFill>
                  <a:schemeClr val="tx1"/>
                </a:solidFill>
              </a:rPr>
              <a:t>FY22 Expense</a:t>
            </a:r>
          </a:p>
        </c:rich>
      </c:tx>
      <c:layout>
        <c:manualLayout>
          <c:xMode val="edge"/>
          <c:yMode val="edge"/>
          <c:x val="0.23371340824466061"/>
          <c:y val="4.590595045374922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endParaRPr lang="en-US"/>
        </a:p>
      </c:txPr>
    </c:title>
    <c:autoTitleDeleted val="0"/>
    <c:view3D>
      <c:rotX val="75"/>
      <c:rotY val="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4.5847987128391195E-3"/>
          <c:y val="0.18399045550652515"/>
          <c:w val="0.96485954773274529"/>
          <c:h val="0.75111176260542201"/>
        </c:manualLayout>
      </c:layout>
      <c:pie3DChart>
        <c:varyColors val="1"/>
        <c:ser>
          <c:idx val="0"/>
          <c:order val="0"/>
          <c:tx>
            <c:strRef>
              <c:f>Sheet1!$B$1</c:f>
              <c:strCache>
                <c:ptCount val="1"/>
                <c:pt idx="0">
                  <c:v>Expense</c:v>
                </c:pt>
              </c:strCache>
            </c:strRef>
          </c:tx>
          <c:spPr>
            <a:ln>
              <a:noFill/>
            </a:ln>
          </c:spPr>
          <c:explosion val="4"/>
          <c:dPt>
            <c:idx val="0"/>
            <c:bubble3D val="0"/>
            <c:spPr>
              <a:solidFill>
                <a:schemeClr val="accent4">
                  <a:lumMod val="75000"/>
                </a:schemeClr>
              </a:solidFill>
              <a:ln w="25400">
                <a:noFill/>
              </a:ln>
              <a:effectLst/>
              <a:sp3d/>
            </c:spPr>
            <c:extLst>
              <c:ext xmlns:c16="http://schemas.microsoft.com/office/drawing/2014/chart" uri="{C3380CC4-5D6E-409C-BE32-E72D297353CC}">
                <c16:uniqueId val="{00000001-8FF4-4D09-AF30-9CC3212680DC}"/>
              </c:ext>
            </c:extLst>
          </c:dPt>
          <c:dPt>
            <c:idx val="1"/>
            <c:bubble3D val="0"/>
            <c:spPr>
              <a:solidFill>
                <a:schemeClr val="accent2">
                  <a:lumMod val="75000"/>
                </a:schemeClr>
              </a:solidFill>
              <a:ln w="25400">
                <a:noFill/>
              </a:ln>
              <a:effectLst/>
              <a:sp3d/>
            </c:spPr>
            <c:extLst>
              <c:ext xmlns:c16="http://schemas.microsoft.com/office/drawing/2014/chart" uri="{C3380CC4-5D6E-409C-BE32-E72D297353CC}">
                <c16:uniqueId val="{00000003-8FF4-4D09-AF30-9CC3212680DC}"/>
              </c:ext>
            </c:extLst>
          </c:dPt>
          <c:dLbls>
            <c:dLbl>
              <c:idx val="0"/>
              <c:layout>
                <c:manualLayout>
                  <c:x val="-0.13776185366354585"/>
                  <c:y val="-0.25281338154757144"/>
                </c:manualLayout>
              </c:layout>
              <c:tx>
                <c:rich>
                  <a:bodyPr/>
                  <a:lstStyle/>
                  <a:p>
                    <a:r>
                      <a:rPr lang="en-US" dirty="0"/>
                      <a:t>67%</a:t>
                    </a:r>
                  </a:p>
                </c:rich>
              </c:tx>
              <c:showLegendKey val="0"/>
              <c:showVal val="0"/>
              <c:showCatName val="0"/>
              <c:showSerName val="0"/>
              <c:showPercent val="1"/>
              <c:showBubbleSize val="0"/>
              <c:extLst>
                <c:ext xmlns:c15="http://schemas.microsoft.com/office/drawing/2012/chart" uri="{CE6537A1-D6FC-4f65-9D91-7224C49458BB}">
                  <c15:layout>
                    <c:manualLayout>
                      <c:w val="0.31707317073170732"/>
                      <c:h val="7.950769120130935E-2"/>
                    </c:manualLayout>
                  </c15:layout>
                  <c15:showDataLabelsRange val="0"/>
                </c:ext>
                <c:ext xmlns:c16="http://schemas.microsoft.com/office/drawing/2014/chart" uri="{C3380CC4-5D6E-409C-BE32-E72D297353CC}">
                  <c16:uniqueId val="{00000001-8FF4-4D09-AF30-9CC3212680DC}"/>
                </c:ext>
              </c:extLst>
            </c:dLbl>
            <c:dLbl>
              <c:idx val="1"/>
              <c:layout>
                <c:manualLayout>
                  <c:x val="0.17314108762333028"/>
                  <c:y val="6.5199675741907326E-2"/>
                </c:manualLayout>
              </c:layout>
              <c:tx>
                <c:rich>
                  <a:bodyPr rot="0" spcFirstLastPara="1" vertOverflow="ellipsis" vert="horz" wrap="square" lIns="38100" tIns="19050" rIns="38100" bIns="19050" anchor="ctr" anchorCtr="1">
                    <a:noAutofit/>
                  </a:bodyPr>
                  <a:lstStyle/>
                  <a:p>
                    <a:pPr>
                      <a:defRPr sz="1600" b="1" i="0" u="none" strike="noStrike" kern="1200" baseline="0">
                        <a:solidFill>
                          <a:schemeClr val="bg1"/>
                        </a:solidFill>
                        <a:latin typeface="+mn-lt"/>
                        <a:ea typeface="+mn-ea"/>
                        <a:cs typeface="+mn-cs"/>
                      </a:defRPr>
                    </a:pPr>
                    <a:r>
                      <a:rPr lang="en-US" dirty="0"/>
                      <a:t>33%</a:t>
                    </a:r>
                  </a:p>
                </c:rich>
              </c:tx>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15:layout>
                    <c:manualLayout>
                      <c:w val="0.33231696184774967"/>
                      <c:h val="0.23695951295825796"/>
                    </c:manualLayout>
                  </c15:layout>
                  <c15:showDataLabelsRange val="0"/>
                </c:ext>
                <c:ext xmlns:c16="http://schemas.microsoft.com/office/drawing/2014/chart" uri="{C3380CC4-5D6E-409C-BE32-E72D297353CC}">
                  <c16:uniqueId val="{00000003-8FF4-4D09-AF30-9CC3212680DC}"/>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Compensation</c:v>
                </c:pt>
                <c:pt idx="1">
                  <c:v>Non-compensation</c:v>
                </c:pt>
              </c:strCache>
            </c:strRef>
          </c:cat>
          <c:val>
            <c:numRef>
              <c:f>Sheet1!$B$2:$B$3</c:f>
              <c:numCache>
                <c:formatCode>General</c:formatCode>
                <c:ptCount val="2"/>
                <c:pt idx="0">
                  <c:v>385759420</c:v>
                </c:pt>
                <c:pt idx="1">
                  <c:v>184638978</c:v>
                </c:pt>
              </c:numCache>
            </c:numRef>
          </c:val>
          <c:extLst>
            <c:ext xmlns:c16="http://schemas.microsoft.com/office/drawing/2014/chart" uri="{C3380CC4-5D6E-409C-BE32-E72D297353CC}">
              <c16:uniqueId val="{00000004-8FF4-4D09-AF30-9CC3212680DC}"/>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Actual</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dLbls>
          <c:showLegendKey val="0"/>
          <c:showVal val="0"/>
          <c:showCatName val="0"/>
          <c:showSerName val="0"/>
          <c:showPercent val="0"/>
          <c:showBubbleSize val="0"/>
          <c:showLeaderLines val="0"/>
        </c:dLbls>
        <c:firstSliceAng val="268"/>
        <c:holeSize val="88"/>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n-US" sz="2000" b="1" dirty="0">
                <a:solidFill>
                  <a:schemeClr val="tx1"/>
                </a:solidFill>
                <a:latin typeface="+mn-lt"/>
              </a:rPr>
              <a:t>In-State</a:t>
            </a:r>
          </a:p>
        </c:rich>
      </c:tx>
      <c:layout>
        <c:manualLayout>
          <c:xMode val="edge"/>
          <c:yMode val="edge"/>
          <c:x val="0"/>
          <c:y val="0"/>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23542047844066441"/>
          <c:y val="0.17045444433757079"/>
          <c:w val="0.72976580360876453"/>
          <c:h val="0.56356369038513932"/>
        </c:manualLayout>
      </c:layout>
      <c:barChart>
        <c:barDir val="col"/>
        <c:grouping val="clustered"/>
        <c:varyColors val="0"/>
        <c:ser>
          <c:idx val="0"/>
          <c:order val="0"/>
          <c:tx>
            <c:strRef>
              <c:f>Sheet1!$B$1</c:f>
              <c:strCache>
                <c:ptCount val="1"/>
                <c:pt idx="0">
                  <c:v>Budget</c:v>
                </c:pt>
              </c:strCache>
            </c:strRef>
          </c:tx>
          <c:spPr>
            <a:solidFill>
              <a:srgbClr val="00688F"/>
            </a:solidFill>
            <a:ln>
              <a:noFill/>
            </a:ln>
            <a:effectLst/>
          </c:spPr>
          <c:invertIfNegative val="0"/>
          <c:cat>
            <c:strRef>
              <c:f>Sheet1!$A$2:$A$7</c:f>
              <c:strCache>
                <c:ptCount val="4"/>
                <c:pt idx="0">
                  <c:v>FY19</c:v>
                </c:pt>
                <c:pt idx="1">
                  <c:v>FY20</c:v>
                </c:pt>
                <c:pt idx="2">
                  <c:v>FY21</c:v>
                </c:pt>
                <c:pt idx="3">
                  <c:v>FY22</c:v>
                </c:pt>
              </c:strCache>
            </c:strRef>
          </c:cat>
          <c:val>
            <c:numRef>
              <c:f>Sheet1!$B$2:$B$7</c:f>
              <c:numCache>
                <c:formatCode>#,##0</c:formatCode>
                <c:ptCount val="4"/>
                <c:pt idx="0">
                  <c:v>502515</c:v>
                </c:pt>
                <c:pt idx="1">
                  <c:v>495115</c:v>
                </c:pt>
                <c:pt idx="2">
                  <c:v>461023</c:v>
                </c:pt>
                <c:pt idx="3">
                  <c:v>473618</c:v>
                </c:pt>
              </c:numCache>
            </c:numRef>
          </c:val>
          <c:extLst>
            <c:ext xmlns:c16="http://schemas.microsoft.com/office/drawing/2014/chart" uri="{C3380CC4-5D6E-409C-BE32-E72D297353CC}">
              <c16:uniqueId val="{00000000-DBA7-4FC9-BBAA-C816B73662D9}"/>
            </c:ext>
          </c:extLst>
        </c:ser>
        <c:dLbls>
          <c:showLegendKey val="0"/>
          <c:showVal val="0"/>
          <c:showCatName val="0"/>
          <c:showSerName val="0"/>
          <c:showPercent val="0"/>
          <c:showBubbleSize val="0"/>
        </c:dLbls>
        <c:gapWidth val="150"/>
        <c:axId val="1891503296"/>
        <c:axId val="1891498400"/>
        <c:extLst>
          <c:ext xmlns:c15="http://schemas.microsoft.com/office/drawing/2012/chart" uri="{02D57815-91ED-43cb-92C2-25804820EDAC}">
            <c15:filteredBarSeries>
              <c15:ser>
                <c:idx val="1"/>
                <c:order val="1"/>
                <c:tx>
                  <c:strRef>
                    <c:extLst>
                      <c:ext uri="{02D57815-91ED-43cb-92C2-25804820EDAC}">
                        <c15:formulaRef>
                          <c15:sqref>Sheet1!$C$1</c15:sqref>
                        </c15:formulaRef>
                      </c:ext>
                    </c:extLst>
                    <c:strCache>
                      <c:ptCount val="1"/>
                      <c:pt idx="0">
                        <c:v>Column1</c:v>
                      </c:pt>
                    </c:strCache>
                  </c:strRef>
                </c:tx>
                <c:spPr>
                  <a:solidFill>
                    <a:schemeClr val="accent2"/>
                  </a:solidFill>
                  <a:ln>
                    <a:noFill/>
                  </a:ln>
                  <a:effectLst/>
                </c:spPr>
                <c:invertIfNegative val="0"/>
                <c:cat>
                  <c:strRef>
                    <c:extLst>
                      <c:ext uri="{02D57815-91ED-43cb-92C2-25804820EDAC}">
                        <c15:formulaRef>
                          <c15:sqref>Sheet1!$A$2:$A$7</c15:sqref>
                        </c15:formulaRef>
                      </c:ext>
                    </c:extLst>
                    <c:strCache>
                      <c:ptCount val="4"/>
                      <c:pt idx="0">
                        <c:v>FY19</c:v>
                      </c:pt>
                      <c:pt idx="1">
                        <c:v>FY20</c:v>
                      </c:pt>
                      <c:pt idx="2">
                        <c:v>FY21</c:v>
                      </c:pt>
                      <c:pt idx="3">
                        <c:v>FY22</c:v>
                      </c:pt>
                    </c:strCache>
                  </c:strRef>
                </c:cat>
                <c:val>
                  <c:numRef>
                    <c:extLst>
                      <c:ext uri="{02D57815-91ED-43cb-92C2-25804820EDAC}">
                        <c15:formulaRef>
                          <c15:sqref>Sheet1!$C$2:$C$7</c15:sqref>
                        </c15:formulaRef>
                      </c:ext>
                    </c:extLst>
                    <c:numCache>
                      <c:formatCode>General</c:formatCode>
                      <c:ptCount val="4"/>
                    </c:numCache>
                  </c:numRef>
                </c:val>
                <c:extLst>
                  <c:ext xmlns:c16="http://schemas.microsoft.com/office/drawing/2014/chart" uri="{C3380CC4-5D6E-409C-BE32-E72D297353CC}">
                    <c16:uniqueId val="{00000002-DBA7-4FC9-BBAA-C816B73662D9}"/>
                  </c:ext>
                </c:extLst>
              </c15:ser>
            </c15:filteredBarSeries>
          </c:ext>
        </c:extLst>
      </c:barChart>
      <c:lineChart>
        <c:grouping val="standard"/>
        <c:varyColors val="0"/>
        <c:ser>
          <c:idx val="2"/>
          <c:order val="2"/>
          <c:tx>
            <c:strRef>
              <c:f>Sheet1!$D$1</c:f>
              <c:strCache>
                <c:ptCount val="1"/>
                <c:pt idx="0">
                  <c:v>Actual</c:v>
                </c:pt>
              </c:strCache>
            </c:strRef>
          </c:tx>
          <c:spPr>
            <a:ln w="19050" cap="rnd">
              <a:solidFill>
                <a:srgbClr val="FDB813"/>
              </a:solidFill>
              <a:round/>
            </a:ln>
            <a:effectLst/>
          </c:spPr>
          <c:marker>
            <c:symbol val="none"/>
          </c:marker>
          <c:cat>
            <c:strRef>
              <c:f>Sheet1!$A$2:$A$7</c:f>
              <c:strCache>
                <c:ptCount val="4"/>
                <c:pt idx="0">
                  <c:v>FY19</c:v>
                </c:pt>
                <c:pt idx="1">
                  <c:v>FY20</c:v>
                </c:pt>
                <c:pt idx="2">
                  <c:v>FY21</c:v>
                </c:pt>
                <c:pt idx="3">
                  <c:v>FY22</c:v>
                </c:pt>
              </c:strCache>
            </c:strRef>
          </c:cat>
          <c:val>
            <c:numRef>
              <c:f>Sheet1!$D$2:$D$7</c:f>
              <c:numCache>
                <c:formatCode>#,##0</c:formatCode>
                <c:ptCount val="4"/>
                <c:pt idx="0">
                  <c:v>482069</c:v>
                </c:pt>
                <c:pt idx="1">
                  <c:v>470747</c:v>
                </c:pt>
                <c:pt idx="2">
                  <c:v>466168</c:v>
                </c:pt>
              </c:numCache>
            </c:numRef>
          </c:val>
          <c:smooth val="0"/>
          <c:extLst>
            <c:ext xmlns:c16="http://schemas.microsoft.com/office/drawing/2014/chart" uri="{C3380CC4-5D6E-409C-BE32-E72D297353CC}">
              <c16:uniqueId val="{00000001-DBA7-4FC9-BBAA-C816B73662D9}"/>
            </c:ext>
          </c:extLst>
        </c:ser>
        <c:dLbls>
          <c:showLegendKey val="0"/>
          <c:showVal val="0"/>
          <c:showCatName val="0"/>
          <c:showSerName val="0"/>
          <c:showPercent val="0"/>
          <c:showBubbleSize val="0"/>
        </c:dLbls>
        <c:marker val="1"/>
        <c:smooth val="0"/>
        <c:axId val="1891503296"/>
        <c:axId val="1891498400"/>
      </c:lineChart>
      <c:catAx>
        <c:axId val="1891503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91498400"/>
        <c:crosses val="autoZero"/>
        <c:auto val="1"/>
        <c:lblAlgn val="ctr"/>
        <c:lblOffset val="100"/>
        <c:noMultiLvlLbl val="0"/>
      </c:catAx>
      <c:valAx>
        <c:axId val="1891498400"/>
        <c:scaling>
          <c:orientation val="minMax"/>
          <c:max val="660000"/>
          <c:min val="100000"/>
        </c:scaling>
        <c:delete val="0"/>
        <c:axPos val="l"/>
        <c:title>
          <c:tx>
            <c:rich>
              <a:bodyPr rot="-5400000" spcFirstLastPara="1" vertOverflow="ellipsis" vert="horz" wrap="square" anchor="ctr" anchorCtr="1"/>
              <a:lstStyle/>
              <a:p>
                <a:pPr>
                  <a:defRPr sz="1100" b="0" i="0" u="none" strike="noStrike" kern="1200" baseline="0">
                    <a:solidFill>
                      <a:schemeClr val="tx1"/>
                    </a:solidFill>
                    <a:latin typeface="+mn-lt"/>
                    <a:ea typeface="+mn-ea"/>
                    <a:cs typeface="+mn-cs"/>
                  </a:defRPr>
                </a:pPr>
                <a:r>
                  <a:rPr lang="en-US" sz="1100" dirty="0">
                    <a:solidFill>
                      <a:schemeClr val="tx1"/>
                    </a:solidFill>
                    <a:latin typeface="+mn-lt"/>
                  </a:rPr>
                  <a:t>Credit Hours</a:t>
                </a:r>
              </a:p>
            </c:rich>
          </c:tx>
          <c:layout>
            <c:manualLayout>
              <c:xMode val="edge"/>
              <c:yMode val="edge"/>
              <c:x val="2.0120684232849727E-3"/>
              <c:y val="0.33370762664284748"/>
            </c:manualLayout>
          </c:layout>
          <c:overlay val="0"/>
          <c:spPr>
            <a:noFill/>
            <a:ln>
              <a:noFill/>
            </a:ln>
            <a:effectLst/>
          </c:spPr>
          <c:txPr>
            <a:bodyPr rot="-54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89150329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000" b="0" i="0" u="none" strike="noStrike" kern="1200" baseline="0">
                <a:solidFill>
                  <a:schemeClr val="tx1"/>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solidFill>
                <a:latin typeface="+mn-lt"/>
                <a:ea typeface="+mn-ea"/>
                <a:cs typeface="+mn-cs"/>
              </a:defRPr>
            </a:pPr>
            <a:r>
              <a:rPr lang="en-US" sz="2000" b="1" dirty="0">
                <a:solidFill>
                  <a:schemeClr val="tx1"/>
                </a:solidFill>
                <a:latin typeface="+mn-lt"/>
              </a:rPr>
              <a:t>Out-of-State</a:t>
            </a:r>
          </a:p>
        </c:rich>
      </c:tx>
      <c:layout>
        <c:manualLayout>
          <c:xMode val="edge"/>
          <c:yMode val="edge"/>
          <c:x val="2.5593191363805713E-3"/>
          <c:y val="5.3813490915053924E-3"/>
        </c:manualLayout>
      </c:layout>
      <c:overlay val="0"/>
      <c:spPr>
        <a:noFill/>
        <a:ln>
          <a:noFill/>
        </a:ln>
        <a:effectLst/>
      </c:spPr>
      <c:txPr>
        <a:bodyPr rot="0" spcFirstLastPara="1" vertOverflow="ellipsis" vert="horz" wrap="square" anchor="ctr" anchorCtr="1"/>
        <a:lstStyle/>
        <a:p>
          <a:pPr>
            <a:defRPr sz="20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Budget</c:v>
                </c:pt>
              </c:strCache>
            </c:strRef>
          </c:tx>
          <c:spPr>
            <a:solidFill>
              <a:srgbClr val="00688F"/>
            </a:solidFill>
            <a:ln>
              <a:noFill/>
            </a:ln>
            <a:effectLst/>
          </c:spPr>
          <c:invertIfNegative val="0"/>
          <c:cat>
            <c:strRef>
              <c:f>Sheet1!$A$2:$A$7</c:f>
              <c:strCache>
                <c:ptCount val="4"/>
                <c:pt idx="0">
                  <c:v>FY19</c:v>
                </c:pt>
                <c:pt idx="1">
                  <c:v>FY20</c:v>
                </c:pt>
                <c:pt idx="2">
                  <c:v>FY21</c:v>
                </c:pt>
                <c:pt idx="3">
                  <c:v>FY22</c:v>
                </c:pt>
              </c:strCache>
            </c:strRef>
          </c:cat>
          <c:val>
            <c:numRef>
              <c:f>Sheet1!$B$2:$B$7</c:f>
              <c:numCache>
                <c:formatCode>#,##0</c:formatCode>
                <c:ptCount val="4"/>
                <c:pt idx="0">
                  <c:v>155164</c:v>
                </c:pt>
                <c:pt idx="1">
                  <c:v>157497</c:v>
                </c:pt>
                <c:pt idx="2">
                  <c:v>159715</c:v>
                </c:pt>
                <c:pt idx="3">
                  <c:v>156401</c:v>
                </c:pt>
              </c:numCache>
            </c:numRef>
          </c:val>
          <c:extLst>
            <c:ext xmlns:c16="http://schemas.microsoft.com/office/drawing/2014/chart" uri="{C3380CC4-5D6E-409C-BE32-E72D297353CC}">
              <c16:uniqueId val="{00000000-8522-4867-8A6B-7819CF6B9778}"/>
            </c:ext>
          </c:extLst>
        </c:ser>
        <c:dLbls>
          <c:showLegendKey val="0"/>
          <c:showVal val="0"/>
          <c:showCatName val="0"/>
          <c:showSerName val="0"/>
          <c:showPercent val="0"/>
          <c:showBubbleSize val="0"/>
        </c:dLbls>
        <c:gapWidth val="150"/>
        <c:axId val="1891502752"/>
        <c:axId val="1891502208"/>
        <c:extLst>
          <c:ext xmlns:c15="http://schemas.microsoft.com/office/drawing/2012/chart" uri="{02D57815-91ED-43cb-92C2-25804820EDAC}">
            <c15:filteredBarSeries>
              <c15:ser>
                <c:idx val="1"/>
                <c:order val="1"/>
                <c:tx>
                  <c:strRef>
                    <c:extLst>
                      <c:ext uri="{02D57815-91ED-43cb-92C2-25804820EDAC}">
                        <c15:formulaRef>
                          <c15:sqref>Sheet1!$C$1</c15:sqref>
                        </c15:formulaRef>
                      </c:ext>
                    </c:extLst>
                    <c:strCache>
                      <c:ptCount val="1"/>
                      <c:pt idx="0">
                        <c:v>Column1</c:v>
                      </c:pt>
                    </c:strCache>
                  </c:strRef>
                </c:tx>
                <c:spPr>
                  <a:solidFill>
                    <a:schemeClr val="accent2"/>
                  </a:solidFill>
                  <a:ln>
                    <a:noFill/>
                  </a:ln>
                  <a:effectLst/>
                </c:spPr>
                <c:invertIfNegative val="0"/>
                <c:cat>
                  <c:strRef>
                    <c:extLst>
                      <c:ext uri="{02D57815-91ED-43cb-92C2-25804820EDAC}">
                        <c15:formulaRef>
                          <c15:sqref>Sheet1!$A$2:$A$7</c15:sqref>
                        </c15:formulaRef>
                      </c:ext>
                    </c:extLst>
                    <c:strCache>
                      <c:ptCount val="4"/>
                      <c:pt idx="0">
                        <c:v>FY19</c:v>
                      </c:pt>
                      <c:pt idx="1">
                        <c:v>FY20</c:v>
                      </c:pt>
                      <c:pt idx="2">
                        <c:v>FY21</c:v>
                      </c:pt>
                      <c:pt idx="3">
                        <c:v>FY22</c:v>
                      </c:pt>
                    </c:strCache>
                  </c:strRef>
                </c:cat>
                <c:val>
                  <c:numRef>
                    <c:extLst>
                      <c:ext uri="{02D57815-91ED-43cb-92C2-25804820EDAC}">
                        <c15:formulaRef>
                          <c15:sqref>Sheet1!$C$2:$C$7</c15:sqref>
                        </c15:formulaRef>
                      </c:ext>
                    </c:extLst>
                    <c:numCache>
                      <c:formatCode>General</c:formatCode>
                      <c:ptCount val="4"/>
                    </c:numCache>
                  </c:numRef>
                </c:val>
                <c:extLst>
                  <c:ext xmlns:c16="http://schemas.microsoft.com/office/drawing/2014/chart" uri="{C3380CC4-5D6E-409C-BE32-E72D297353CC}">
                    <c16:uniqueId val="{00000002-8522-4867-8A6B-7819CF6B9778}"/>
                  </c:ext>
                </c:extLst>
              </c15:ser>
            </c15:filteredBarSeries>
          </c:ext>
        </c:extLst>
      </c:barChart>
      <c:lineChart>
        <c:grouping val="standard"/>
        <c:varyColors val="0"/>
        <c:ser>
          <c:idx val="2"/>
          <c:order val="2"/>
          <c:tx>
            <c:strRef>
              <c:f>Sheet1!$D$1</c:f>
              <c:strCache>
                <c:ptCount val="1"/>
                <c:pt idx="0">
                  <c:v>Actual</c:v>
                </c:pt>
              </c:strCache>
            </c:strRef>
          </c:tx>
          <c:spPr>
            <a:ln w="19050" cap="rnd">
              <a:solidFill>
                <a:srgbClr val="FDB813"/>
              </a:solidFill>
              <a:round/>
            </a:ln>
            <a:effectLst/>
          </c:spPr>
          <c:marker>
            <c:symbol val="none"/>
          </c:marker>
          <c:cat>
            <c:strRef>
              <c:f>Sheet1!$A$2:$A$7</c:f>
              <c:strCache>
                <c:ptCount val="4"/>
                <c:pt idx="0">
                  <c:v>FY19</c:v>
                </c:pt>
                <c:pt idx="1">
                  <c:v>FY20</c:v>
                </c:pt>
                <c:pt idx="2">
                  <c:v>FY21</c:v>
                </c:pt>
                <c:pt idx="3">
                  <c:v>FY22</c:v>
                </c:pt>
              </c:strCache>
            </c:strRef>
          </c:cat>
          <c:val>
            <c:numRef>
              <c:f>Sheet1!$D$2:$D$7</c:f>
              <c:numCache>
                <c:formatCode>#,##0</c:formatCode>
                <c:ptCount val="4"/>
                <c:pt idx="0">
                  <c:v>160389</c:v>
                </c:pt>
                <c:pt idx="1">
                  <c:v>163799</c:v>
                </c:pt>
                <c:pt idx="2">
                  <c:v>159919</c:v>
                </c:pt>
              </c:numCache>
            </c:numRef>
          </c:val>
          <c:smooth val="0"/>
          <c:extLst>
            <c:ext xmlns:c16="http://schemas.microsoft.com/office/drawing/2014/chart" uri="{C3380CC4-5D6E-409C-BE32-E72D297353CC}">
              <c16:uniqueId val="{00000001-8522-4867-8A6B-7819CF6B9778}"/>
            </c:ext>
          </c:extLst>
        </c:ser>
        <c:dLbls>
          <c:showLegendKey val="0"/>
          <c:showVal val="0"/>
          <c:showCatName val="0"/>
          <c:showSerName val="0"/>
          <c:showPercent val="0"/>
          <c:showBubbleSize val="0"/>
        </c:dLbls>
        <c:marker val="1"/>
        <c:smooth val="0"/>
        <c:axId val="1891502752"/>
        <c:axId val="1891502208"/>
      </c:lineChart>
      <c:catAx>
        <c:axId val="1891502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91502208"/>
        <c:crosses val="autoZero"/>
        <c:auto val="1"/>
        <c:lblAlgn val="ctr"/>
        <c:lblOffset val="100"/>
        <c:noMultiLvlLbl val="0"/>
      </c:catAx>
      <c:valAx>
        <c:axId val="1891502208"/>
        <c:scaling>
          <c:orientation val="minMax"/>
          <c:max val="170000"/>
          <c:min val="10000"/>
        </c:scaling>
        <c:delete val="0"/>
        <c:axPos val="l"/>
        <c:title>
          <c:tx>
            <c:rich>
              <a:bodyPr rot="-5400000" spcFirstLastPara="1" vertOverflow="ellipsis" vert="horz" wrap="square" anchor="ctr" anchorCtr="1"/>
              <a:lstStyle/>
              <a:p>
                <a:pPr>
                  <a:defRPr sz="1100" b="0" i="0" u="none" strike="noStrike" kern="1200" baseline="0">
                    <a:solidFill>
                      <a:schemeClr val="tx1"/>
                    </a:solidFill>
                    <a:latin typeface="+mn-lt"/>
                    <a:ea typeface="+mn-ea"/>
                    <a:cs typeface="+mn-cs"/>
                  </a:defRPr>
                </a:pPr>
                <a:r>
                  <a:rPr lang="en-US" sz="1100" dirty="0">
                    <a:solidFill>
                      <a:schemeClr val="tx1"/>
                    </a:solidFill>
                    <a:latin typeface="+mn-lt"/>
                  </a:rPr>
                  <a:t>Credit Hours</a:t>
                </a:r>
              </a:p>
            </c:rich>
          </c:tx>
          <c:layout>
            <c:manualLayout>
              <c:xMode val="edge"/>
              <c:yMode val="edge"/>
              <c:x val="1.162957606012381E-2"/>
              <c:y val="0.31555934462795177"/>
            </c:manualLayout>
          </c:layout>
          <c:overlay val="0"/>
          <c:spPr>
            <a:noFill/>
            <a:ln>
              <a:noFill/>
            </a:ln>
            <a:effectLst/>
          </c:spPr>
          <c:txPr>
            <a:bodyPr rot="-54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891502752"/>
        <c:crosses val="autoZero"/>
        <c:crossBetween val="between"/>
        <c:majorUnit val="30000"/>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000" b="0" i="0" u="none" strike="noStrike" kern="1200" baseline="0">
                <a:solidFill>
                  <a:schemeClr val="tx1"/>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solidFill>
                <a:latin typeface="+mn-lt"/>
                <a:ea typeface="+mn-ea"/>
                <a:cs typeface="+mn-cs"/>
              </a:defRPr>
            </a:pPr>
            <a:r>
              <a:rPr lang="en-US" sz="2000" b="1" dirty="0">
                <a:solidFill>
                  <a:schemeClr val="tx1"/>
                </a:solidFill>
                <a:latin typeface="+mn-lt"/>
              </a:rPr>
              <a:t>UMS Total Credit Hour Enrollment </a:t>
            </a:r>
          </a:p>
          <a:p>
            <a:pPr>
              <a:defRPr sz="2000" b="1">
                <a:solidFill>
                  <a:schemeClr val="tx1"/>
                </a:solidFill>
              </a:defRPr>
            </a:pPr>
            <a:r>
              <a:rPr lang="en-US" sz="1400" b="0" dirty="0">
                <a:solidFill>
                  <a:schemeClr val="tx1">
                    <a:lumMod val="65000"/>
                    <a:lumOff val="35000"/>
                  </a:schemeClr>
                </a:solidFill>
                <a:latin typeface="+mn-lt"/>
              </a:rPr>
              <a:t>(incl CBE &amp; </a:t>
            </a:r>
            <a:r>
              <a:rPr lang="en-US" sz="1400" b="0" dirty="0">
                <a:solidFill>
                  <a:srgbClr val="595959"/>
                </a:solidFill>
                <a:effectLst/>
              </a:rPr>
              <a:t>Academic Partnership)</a:t>
            </a:r>
            <a:endParaRPr lang="en-US" sz="1400" b="0" dirty="0">
              <a:solidFill>
                <a:schemeClr val="tx1">
                  <a:lumMod val="65000"/>
                  <a:lumOff val="35000"/>
                </a:schemeClr>
              </a:solidFill>
              <a:latin typeface="+mn-lt"/>
            </a:endParaRPr>
          </a:p>
        </c:rich>
      </c:tx>
      <c:layout>
        <c:manualLayout>
          <c:xMode val="edge"/>
          <c:yMode val="edge"/>
          <c:x val="0.3185037878787878"/>
          <c:y val="6.1204597333564058E-2"/>
        </c:manualLayout>
      </c:layout>
      <c:overlay val="0"/>
      <c:spPr>
        <a:noFill/>
        <a:ln>
          <a:noFill/>
        </a:ln>
        <a:effectLst/>
      </c:spPr>
      <c:txPr>
        <a:bodyPr rot="0" spcFirstLastPara="1" vertOverflow="ellipsis" vert="horz" wrap="square" anchor="ctr" anchorCtr="1"/>
        <a:lstStyle/>
        <a:p>
          <a:pPr>
            <a:defRPr sz="20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6034404080171796"/>
          <c:y val="0.20479364869885777"/>
          <c:w val="0.81882262586494869"/>
          <c:h val="0.60007458332317987"/>
        </c:manualLayout>
      </c:layout>
      <c:barChart>
        <c:barDir val="col"/>
        <c:grouping val="clustered"/>
        <c:varyColors val="0"/>
        <c:ser>
          <c:idx val="0"/>
          <c:order val="0"/>
          <c:tx>
            <c:strRef>
              <c:f>Sheet1!$B$1</c:f>
              <c:strCache>
                <c:ptCount val="1"/>
                <c:pt idx="0">
                  <c:v>Budget</c:v>
                </c:pt>
              </c:strCache>
            </c:strRef>
          </c:tx>
          <c:spPr>
            <a:solidFill>
              <a:srgbClr val="00688F"/>
            </a:solidFill>
            <a:ln>
              <a:solidFill>
                <a:srgbClr val="00688F"/>
              </a:solidFill>
            </a:ln>
            <a:effectLst/>
          </c:spPr>
          <c:invertIfNegative val="0"/>
          <c:cat>
            <c:strRef>
              <c:f>Sheet1!$A$2:$A$5</c:f>
              <c:strCache>
                <c:ptCount val="4"/>
                <c:pt idx="0">
                  <c:v>FY19</c:v>
                </c:pt>
                <c:pt idx="1">
                  <c:v>FY20</c:v>
                </c:pt>
                <c:pt idx="2">
                  <c:v>FY21</c:v>
                </c:pt>
                <c:pt idx="3">
                  <c:v>FY22</c:v>
                </c:pt>
              </c:strCache>
            </c:strRef>
          </c:cat>
          <c:val>
            <c:numRef>
              <c:f>Sheet1!$B$2:$B$5</c:f>
              <c:numCache>
                <c:formatCode>#,##0</c:formatCode>
                <c:ptCount val="4"/>
                <c:pt idx="0">
                  <c:v>657679</c:v>
                </c:pt>
                <c:pt idx="1">
                  <c:v>652612</c:v>
                </c:pt>
                <c:pt idx="2">
                  <c:v>620738</c:v>
                </c:pt>
                <c:pt idx="3">
                  <c:v>630019</c:v>
                </c:pt>
              </c:numCache>
            </c:numRef>
          </c:val>
          <c:extLst>
            <c:ext xmlns:c16="http://schemas.microsoft.com/office/drawing/2014/chart" uri="{C3380CC4-5D6E-409C-BE32-E72D297353CC}">
              <c16:uniqueId val="{00000000-5EDB-467A-9FE5-06A6C2B8EDC7}"/>
            </c:ext>
          </c:extLst>
        </c:ser>
        <c:dLbls>
          <c:showLegendKey val="0"/>
          <c:showVal val="0"/>
          <c:showCatName val="0"/>
          <c:showSerName val="0"/>
          <c:showPercent val="0"/>
          <c:showBubbleSize val="0"/>
        </c:dLbls>
        <c:gapWidth val="150"/>
        <c:axId val="1891497312"/>
        <c:axId val="1891496224"/>
        <c:extLst>
          <c:ext xmlns:c15="http://schemas.microsoft.com/office/drawing/2012/chart" uri="{02D57815-91ED-43cb-92C2-25804820EDAC}">
            <c15:filteredBarSeries>
              <c15:ser>
                <c:idx val="1"/>
                <c:order val="1"/>
                <c:tx>
                  <c:strRef>
                    <c:extLst>
                      <c:ext uri="{02D57815-91ED-43cb-92C2-25804820EDAC}">
                        <c15:formulaRef>
                          <c15:sqref>Sheet1!$C$1</c15:sqref>
                        </c15:formulaRef>
                      </c:ext>
                    </c:extLst>
                    <c:strCache>
                      <c:ptCount val="1"/>
                      <c:pt idx="0">
                        <c:v>Column1</c:v>
                      </c:pt>
                    </c:strCache>
                  </c:strRef>
                </c:tx>
                <c:spPr>
                  <a:solidFill>
                    <a:schemeClr val="accent2"/>
                  </a:solidFill>
                  <a:ln>
                    <a:noFill/>
                  </a:ln>
                  <a:effectLst/>
                </c:spPr>
                <c:invertIfNegative val="0"/>
                <c:cat>
                  <c:strRef>
                    <c:extLst>
                      <c:ext uri="{02D57815-91ED-43cb-92C2-25804820EDAC}">
                        <c15:formulaRef>
                          <c15:sqref>Sheet1!$A$2:$A$5</c15:sqref>
                        </c15:formulaRef>
                      </c:ext>
                    </c:extLst>
                    <c:strCache>
                      <c:ptCount val="4"/>
                      <c:pt idx="0">
                        <c:v>FY19</c:v>
                      </c:pt>
                      <c:pt idx="1">
                        <c:v>FY20</c:v>
                      </c:pt>
                      <c:pt idx="2">
                        <c:v>FY21</c:v>
                      </c:pt>
                      <c:pt idx="3">
                        <c:v>FY22</c:v>
                      </c:pt>
                    </c:strCache>
                  </c:strRef>
                </c:cat>
                <c:val>
                  <c:numRef>
                    <c:extLst>
                      <c:ext uri="{02D57815-91ED-43cb-92C2-25804820EDAC}">
                        <c15:formulaRef>
                          <c15:sqref>Sheet1!$C$2:$C$5</c15:sqref>
                        </c15:formulaRef>
                      </c:ext>
                    </c:extLst>
                    <c:numCache>
                      <c:formatCode>General</c:formatCode>
                      <c:ptCount val="4"/>
                    </c:numCache>
                  </c:numRef>
                </c:val>
                <c:extLst>
                  <c:ext xmlns:c16="http://schemas.microsoft.com/office/drawing/2014/chart" uri="{C3380CC4-5D6E-409C-BE32-E72D297353CC}">
                    <c16:uniqueId val="{00000002-5EDB-467A-9FE5-06A6C2B8EDC7}"/>
                  </c:ext>
                </c:extLst>
              </c15:ser>
            </c15:filteredBarSeries>
          </c:ext>
        </c:extLst>
      </c:barChart>
      <c:lineChart>
        <c:grouping val="standard"/>
        <c:varyColors val="0"/>
        <c:ser>
          <c:idx val="2"/>
          <c:order val="2"/>
          <c:tx>
            <c:strRef>
              <c:f>Sheet1!$D$1</c:f>
              <c:strCache>
                <c:ptCount val="1"/>
                <c:pt idx="0">
                  <c:v>Actual</c:v>
                </c:pt>
              </c:strCache>
            </c:strRef>
          </c:tx>
          <c:spPr>
            <a:ln w="28575" cap="rnd">
              <a:solidFill>
                <a:srgbClr val="FDB813"/>
              </a:solidFill>
              <a:round/>
            </a:ln>
            <a:effectLst/>
          </c:spPr>
          <c:marker>
            <c:symbol val="none"/>
          </c:marker>
          <c:cat>
            <c:strRef>
              <c:f>Sheet1!$A$2:$A$5</c:f>
              <c:strCache>
                <c:ptCount val="4"/>
                <c:pt idx="0">
                  <c:v>FY19</c:v>
                </c:pt>
                <c:pt idx="1">
                  <c:v>FY20</c:v>
                </c:pt>
                <c:pt idx="2">
                  <c:v>FY21</c:v>
                </c:pt>
                <c:pt idx="3">
                  <c:v>FY22</c:v>
                </c:pt>
              </c:strCache>
            </c:strRef>
          </c:cat>
          <c:val>
            <c:numRef>
              <c:f>Sheet1!$D$2:$D$5</c:f>
              <c:numCache>
                <c:formatCode>#,##0</c:formatCode>
                <c:ptCount val="4"/>
                <c:pt idx="0">
                  <c:v>642458</c:v>
                </c:pt>
                <c:pt idx="1">
                  <c:v>634546</c:v>
                </c:pt>
                <c:pt idx="2">
                  <c:v>626086</c:v>
                </c:pt>
              </c:numCache>
            </c:numRef>
          </c:val>
          <c:smooth val="0"/>
          <c:extLst>
            <c:ext xmlns:c16="http://schemas.microsoft.com/office/drawing/2014/chart" uri="{C3380CC4-5D6E-409C-BE32-E72D297353CC}">
              <c16:uniqueId val="{00000001-5EDB-467A-9FE5-06A6C2B8EDC7}"/>
            </c:ext>
          </c:extLst>
        </c:ser>
        <c:dLbls>
          <c:showLegendKey val="0"/>
          <c:showVal val="0"/>
          <c:showCatName val="0"/>
          <c:showSerName val="0"/>
          <c:showPercent val="0"/>
          <c:showBubbleSize val="0"/>
        </c:dLbls>
        <c:marker val="1"/>
        <c:smooth val="0"/>
        <c:axId val="1891497312"/>
        <c:axId val="1891496224"/>
      </c:lineChart>
      <c:catAx>
        <c:axId val="1891497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91496224"/>
        <c:crosses val="autoZero"/>
        <c:auto val="1"/>
        <c:lblAlgn val="ctr"/>
        <c:lblOffset val="100"/>
        <c:noMultiLvlLbl val="0"/>
      </c:catAx>
      <c:valAx>
        <c:axId val="1891496224"/>
        <c:scaling>
          <c:orientation val="minMax"/>
          <c:max val="710000"/>
          <c:min val="100000"/>
        </c:scaling>
        <c:delete val="0"/>
        <c:axPos val="l"/>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sz="1200" dirty="0">
                    <a:solidFill>
                      <a:schemeClr val="tx1"/>
                    </a:solidFill>
                    <a:latin typeface="+mn-lt"/>
                  </a:rPr>
                  <a:t>Credit Hours</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89149731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0" i="0" u="none" strike="noStrike" kern="1200" baseline="0">
                <a:solidFill>
                  <a:schemeClr val="tx1"/>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Actual</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dLbls>
          <c:showLegendKey val="0"/>
          <c:showVal val="0"/>
          <c:showCatName val="0"/>
          <c:showSerName val="0"/>
          <c:showPercent val="0"/>
          <c:showBubbleSize val="0"/>
          <c:showLeaderLines val="0"/>
        </c:dLbls>
        <c:firstSliceAng val="268"/>
        <c:holeSize val="88"/>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Budget</c:v>
                </c:pt>
              </c:strCache>
            </c:strRef>
          </c:tx>
          <c:spPr>
            <a:solidFill>
              <a:srgbClr val="00688F"/>
            </a:solidFill>
            <a:ln>
              <a:noFill/>
            </a:ln>
            <a:effectLst/>
          </c:spPr>
          <c:invertIfNegative val="0"/>
          <c:cat>
            <c:strRef>
              <c:f>Sheet1!$A$2:$A$5</c:f>
              <c:strCache>
                <c:ptCount val="4"/>
                <c:pt idx="0">
                  <c:v>FY19</c:v>
                </c:pt>
                <c:pt idx="1">
                  <c:v>FY20</c:v>
                </c:pt>
                <c:pt idx="2">
                  <c:v>FY21</c:v>
                </c:pt>
                <c:pt idx="3">
                  <c:v>FY22</c:v>
                </c:pt>
              </c:strCache>
            </c:strRef>
          </c:cat>
          <c:val>
            <c:numRef>
              <c:f>Sheet1!$B$2:$B$5</c:f>
              <c:numCache>
                <c:formatCode>#,##0</c:formatCode>
                <c:ptCount val="4"/>
                <c:pt idx="0">
                  <c:v>18098</c:v>
                </c:pt>
                <c:pt idx="1">
                  <c:v>20220</c:v>
                </c:pt>
                <c:pt idx="2">
                  <c:v>24615</c:v>
                </c:pt>
                <c:pt idx="3">
                  <c:v>22554</c:v>
                </c:pt>
              </c:numCache>
            </c:numRef>
          </c:val>
          <c:extLst>
            <c:ext xmlns:c16="http://schemas.microsoft.com/office/drawing/2014/chart" uri="{C3380CC4-5D6E-409C-BE32-E72D297353CC}">
              <c16:uniqueId val="{00000000-8CA3-4F20-908B-D088409B2661}"/>
            </c:ext>
          </c:extLst>
        </c:ser>
        <c:ser>
          <c:idx val="1"/>
          <c:order val="1"/>
          <c:tx>
            <c:strRef>
              <c:f>Sheet1!$C$1</c:f>
              <c:strCache>
                <c:ptCount val="1"/>
                <c:pt idx="0">
                  <c:v>Actual</c:v>
                </c:pt>
              </c:strCache>
            </c:strRef>
          </c:tx>
          <c:spPr>
            <a:solidFill>
              <a:srgbClr val="FFC000"/>
            </a:solidFill>
            <a:ln>
              <a:noFill/>
            </a:ln>
            <a:effectLst/>
          </c:spPr>
          <c:invertIfNegative val="0"/>
          <c:cat>
            <c:strRef>
              <c:f>Sheet1!$A$2:$A$5</c:f>
              <c:strCache>
                <c:ptCount val="4"/>
                <c:pt idx="0">
                  <c:v>FY19</c:v>
                </c:pt>
                <c:pt idx="1">
                  <c:v>FY20</c:v>
                </c:pt>
                <c:pt idx="2">
                  <c:v>FY21</c:v>
                </c:pt>
                <c:pt idx="3">
                  <c:v>FY22</c:v>
                </c:pt>
              </c:strCache>
            </c:strRef>
          </c:cat>
          <c:val>
            <c:numRef>
              <c:f>Sheet1!$C$2:$C$5</c:f>
              <c:numCache>
                <c:formatCode>#,##0</c:formatCode>
                <c:ptCount val="4"/>
                <c:pt idx="0">
                  <c:v>20965</c:v>
                </c:pt>
                <c:pt idx="1">
                  <c:v>25207</c:v>
                </c:pt>
                <c:pt idx="2">
                  <c:v>30357</c:v>
                </c:pt>
              </c:numCache>
            </c:numRef>
          </c:val>
          <c:extLst>
            <c:ext xmlns:c16="http://schemas.microsoft.com/office/drawing/2014/chart" uri="{C3380CC4-5D6E-409C-BE32-E72D297353CC}">
              <c16:uniqueId val="{00000001-8CA3-4F20-908B-D088409B2661}"/>
            </c:ext>
          </c:extLst>
        </c:ser>
        <c:dLbls>
          <c:showLegendKey val="0"/>
          <c:showVal val="0"/>
          <c:showCatName val="0"/>
          <c:showSerName val="0"/>
          <c:showPercent val="0"/>
          <c:showBubbleSize val="0"/>
        </c:dLbls>
        <c:gapWidth val="219"/>
        <c:overlap val="46"/>
        <c:axId val="1891501120"/>
        <c:axId val="1891499488"/>
      </c:barChart>
      <c:catAx>
        <c:axId val="1891501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891499488"/>
        <c:crosses val="autoZero"/>
        <c:auto val="1"/>
        <c:lblAlgn val="ctr"/>
        <c:lblOffset val="100"/>
        <c:noMultiLvlLbl val="0"/>
      </c:catAx>
      <c:valAx>
        <c:axId val="1891499488"/>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891501120"/>
        <c:crosses val="autoZero"/>
        <c:crossBetween val="between"/>
      </c:valAx>
      <c:dTable>
        <c:showHorzBorder val="1"/>
        <c:showVertBorder val="1"/>
        <c:showOutline val="1"/>
        <c:showKeys val="1"/>
        <c:spPr>
          <a:noFill/>
          <a:ln w="9525" cap="flat" cmpd="sng" algn="ctr">
            <a:solidFill>
              <a:schemeClr val="bg1">
                <a:lumMod val="65000"/>
              </a:schemeClr>
            </a:solidFill>
            <a:round/>
          </a:ln>
          <a:effectLst/>
        </c:spPr>
        <c:txPr>
          <a:bodyPr rot="0" spcFirstLastPara="1" vertOverflow="ellipsis" vert="horz" wrap="square" anchor="ctr" anchorCtr="1"/>
          <a:lstStyle/>
          <a:p>
            <a:pPr rtl="0">
              <a:defRPr sz="1197" b="0" i="0" u="none" strike="noStrike" kern="1200" baseline="0">
                <a:solidFill>
                  <a:schemeClr val="tx1"/>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Budget</c:v>
                </c:pt>
              </c:strCache>
            </c:strRef>
          </c:tx>
          <c:spPr>
            <a:solidFill>
              <a:srgbClr val="00688F"/>
            </a:solidFill>
            <a:ln>
              <a:noFill/>
            </a:ln>
            <a:effectLst/>
          </c:spPr>
          <c:invertIfNegative val="0"/>
          <c:cat>
            <c:strRef>
              <c:f>Sheet1!$A$2:$A$5</c:f>
              <c:strCache>
                <c:ptCount val="4"/>
                <c:pt idx="0">
                  <c:v>FY19</c:v>
                </c:pt>
                <c:pt idx="1">
                  <c:v>FY20</c:v>
                </c:pt>
                <c:pt idx="2">
                  <c:v>FY21</c:v>
                </c:pt>
                <c:pt idx="3">
                  <c:v>FY22</c:v>
                </c:pt>
              </c:strCache>
            </c:strRef>
          </c:cat>
          <c:val>
            <c:numRef>
              <c:f>Sheet1!$B$2:$B$5</c:f>
              <c:numCache>
                <c:formatCode>#,##0</c:formatCode>
                <c:ptCount val="4"/>
                <c:pt idx="0">
                  <c:v>4176</c:v>
                </c:pt>
                <c:pt idx="1">
                  <c:v>6539</c:v>
                </c:pt>
                <c:pt idx="2">
                  <c:v>7934</c:v>
                </c:pt>
                <c:pt idx="3">
                  <c:v>16271</c:v>
                </c:pt>
              </c:numCache>
            </c:numRef>
          </c:val>
          <c:extLst>
            <c:ext xmlns:c16="http://schemas.microsoft.com/office/drawing/2014/chart" uri="{C3380CC4-5D6E-409C-BE32-E72D297353CC}">
              <c16:uniqueId val="{00000000-8CA3-4F20-908B-D088409B2661}"/>
            </c:ext>
          </c:extLst>
        </c:ser>
        <c:ser>
          <c:idx val="1"/>
          <c:order val="1"/>
          <c:tx>
            <c:strRef>
              <c:f>Sheet1!$C$1</c:f>
              <c:strCache>
                <c:ptCount val="1"/>
                <c:pt idx="0">
                  <c:v>Actual</c:v>
                </c:pt>
              </c:strCache>
            </c:strRef>
          </c:tx>
          <c:spPr>
            <a:solidFill>
              <a:srgbClr val="FFC000"/>
            </a:solidFill>
            <a:ln>
              <a:noFill/>
            </a:ln>
            <a:effectLst/>
          </c:spPr>
          <c:invertIfNegative val="0"/>
          <c:cat>
            <c:strRef>
              <c:f>Sheet1!$A$2:$A$5</c:f>
              <c:strCache>
                <c:ptCount val="4"/>
                <c:pt idx="0">
                  <c:v>FY19</c:v>
                </c:pt>
                <c:pt idx="1">
                  <c:v>FY20</c:v>
                </c:pt>
                <c:pt idx="2">
                  <c:v>FY21</c:v>
                </c:pt>
                <c:pt idx="3">
                  <c:v>FY22</c:v>
                </c:pt>
              </c:strCache>
            </c:strRef>
          </c:cat>
          <c:val>
            <c:numRef>
              <c:f>Sheet1!$C$2:$C$5</c:f>
              <c:numCache>
                <c:formatCode>#,##0</c:formatCode>
                <c:ptCount val="4"/>
                <c:pt idx="0">
                  <c:v>2742</c:v>
                </c:pt>
                <c:pt idx="1">
                  <c:v>3831</c:v>
                </c:pt>
                <c:pt idx="2">
                  <c:v>8821</c:v>
                </c:pt>
              </c:numCache>
            </c:numRef>
          </c:val>
          <c:extLst>
            <c:ext xmlns:c16="http://schemas.microsoft.com/office/drawing/2014/chart" uri="{C3380CC4-5D6E-409C-BE32-E72D297353CC}">
              <c16:uniqueId val="{00000001-8CA3-4F20-908B-D088409B2661}"/>
            </c:ext>
          </c:extLst>
        </c:ser>
        <c:dLbls>
          <c:showLegendKey val="0"/>
          <c:showVal val="0"/>
          <c:showCatName val="0"/>
          <c:showSerName val="0"/>
          <c:showPercent val="0"/>
          <c:showBubbleSize val="0"/>
        </c:dLbls>
        <c:gapWidth val="219"/>
        <c:overlap val="46"/>
        <c:axId val="1891506560"/>
        <c:axId val="1891504384"/>
      </c:barChart>
      <c:catAx>
        <c:axId val="1891506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891504384"/>
        <c:crosses val="autoZero"/>
        <c:auto val="1"/>
        <c:lblAlgn val="ctr"/>
        <c:lblOffset val="100"/>
        <c:noMultiLvlLbl val="0"/>
      </c:catAx>
      <c:valAx>
        <c:axId val="1891504384"/>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891506560"/>
        <c:crosses val="autoZero"/>
        <c:crossBetween val="between"/>
      </c:valAx>
      <c:dTable>
        <c:showHorzBorder val="1"/>
        <c:showVertBorder val="1"/>
        <c:showOutline val="1"/>
        <c:showKeys val="1"/>
        <c:spPr>
          <a:noFill/>
          <a:ln w="9525" cap="flat" cmpd="sng" algn="ctr">
            <a:solidFill>
              <a:schemeClr val="bg1">
                <a:lumMod val="65000"/>
              </a:schemeClr>
            </a:solidFill>
            <a:round/>
          </a:ln>
          <a:effectLst/>
        </c:spPr>
        <c:txPr>
          <a:bodyPr rot="0" spcFirstLastPara="1" vertOverflow="ellipsis" vert="horz" wrap="square" anchor="ctr" anchorCtr="1"/>
          <a:lstStyle/>
          <a:p>
            <a:pPr rtl="0">
              <a:defRPr sz="1197" b="0" i="0" u="none" strike="noStrike" kern="1200" baseline="0">
                <a:solidFill>
                  <a:schemeClr val="tx1"/>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Franklin Gothic Medium" panose="020B0603020102020204" pitchFamily="34" charset="0"/>
                <a:ea typeface="+mn-ea"/>
                <a:cs typeface="+mn-cs"/>
              </a:defRPr>
            </a:pPr>
            <a:r>
              <a:rPr lang="en-US" dirty="0">
                <a:solidFill>
                  <a:schemeClr val="tx1"/>
                </a:solidFill>
                <a:latin typeface="Franklin Gothic Medium" panose="020B0603020102020204" pitchFamily="34" charset="0"/>
              </a:rPr>
              <a:t>UMS Total</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Franklin Gothic Medium" panose="020B0603020102020204" pitchFamily="34" charset="0"/>
              <a:ea typeface="+mn-ea"/>
              <a:cs typeface="+mn-cs"/>
            </a:defRPr>
          </a:pPr>
          <a:endParaRPr lang="en-US"/>
        </a:p>
      </c:txPr>
    </c:title>
    <c:autoTitleDeleted val="0"/>
    <c:plotArea>
      <c:layout/>
      <c:barChart>
        <c:barDir val="col"/>
        <c:grouping val="clustered"/>
        <c:varyColors val="0"/>
        <c:ser>
          <c:idx val="0"/>
          <c:order val="0"/>
          <c:tx>
            <c:strRef>
              <c:f>Sheet1!$B$1</c:f>
              <c:strCache>
                <c:ptCount val="1"/>
                <c:pt idx="0">
                  <c:v>Capacity</c:v>
                </c:pt>
              </c:strCache>
            </c:strRef>
          </c:tx>
          <c:spPr>
            <a:solidFill>
              <a:srgbClr val="00688F"/>
            </a:solidFill>
            <a:ln w="19050">
              <a:solidFill>
                <a:srgbClr val="00688F"/>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Franklin Gothic Book" panose="020B05030201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FY18</c:v>
                </c:pt>
                <c:pt idx="1">
                  <c:v>FY19</c:v>
                </c:pt>
                <c:pt idx="2">
                  <c:v>FY20</c:v>
                </c:pt>
                <c:pt idx="3">
                  <c:v>FY21</c:v>
                </c:pt>
                <c:pt idx="4">
                  <c:v>FY22</c:v>
                </c:pt>
              </c:strCache>
            </c:strRef>
          </c:cat>
          <c:val>
            <c:numRef>
              <c:f>Sheet1!$B$2:$B$6</c:f>
              <c:numCache>
                <c:formatCode>#,##0</c:formatCode>
                <c:ptCount val="5"/>
                <c:pt idx="0">
                  <c:v>6597</c:v>
                </c:pt>
                <c:pt idx="1">
                  <c:v>6631</c:v>
                </c:pt>
                <c:pt idx="2">
                  <c:v>6629</c:v>
                </c:pt>
                <c:pt idx="3">
                  <c:v>6550</c:v>
                </c:pt>
                <c:pt idx="4">
                  <c:v>6450</c:v>
                </c:pt>
              </c:numCache>
            </c:numRef>
          </c:val>
          <c:extLst>
            <c:ext xmlns:c16="http://schemas.microsoft.com/office/drawing/2014/chart" uri="{C3380CC4-5D6E-409C-BE32-E72D297353CC}">
              <c16:uniqueId val="{00000004-4F8F-45E3-A645-ABE63DE2477F}"/>
            </c:ext>
          </c:extLst>
        </c:ser>
        <c:ser>
          <c:idx val="1"/>
          <c:order val="1"/>
          <c:tx>
            <c:strRef>
              <c:f>Sheet1!$C$1</c:f>
              <c:strCache>
                <c:ptCount val="1"/>
                <c:pt idx="0">
                  <c:v>COVID Capacity</c:v>
                </c:pt>
              </c:strCache>
            </c:strRef>
          </c:tx>
          <c:spPr>
            <a:solidFill>
              <a:srgbClr val="C00000"/>
            </a:solidFill>
            <a:ln w="19050">
              <a:noFill/>
            </a:ln>
            <a:effectLst/>
          </c:spPr>
          <c:invertIfNegative val="0"/>
          <c:dPt>
            <c:idx val="3"/>
            <c:invertIfNegative val="0"/>
            <c:bubble3D val="0"/>
            <c:spPr>
              <a:solidFill>
                <a:srgbClr val="C00000"/>
              </a:solidFill>
              <a:ln w="19050">
                <a:noFill/>
                <a:prstDash val="dash"/>
              </a:ln>
              <a:effectLst/>
            </c:spPr>
            <c:extLst>
              <c:ext xmlns:c16="http://schemas.microsoft.com/office/drawing/2014/chart" uri="{C3380CC4-5D6E-409C-BE32-E72D297353CC}">
                <c16:uniqueId val="{00000001-2CB8-4907-99E4-D5E195BD8D88}"/>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Franklin Gothic Book" panose="020B050302010202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FY18</c:v>
                </c:pt>
                <c:pt idx="1">
                  <c:v>FY19</c:v>
                </c:pt>
                <c:pt idx="2">
                  <c:v>FY20</c:v>
                </c:pt>
                <c:pt idx="3">
                  <c:v>FY21</c:v>
                </c:pt>
                <c:pt idx="4">
                  <c:v>FY22</c:v>
                </c:pt>
              </c:strCache>
            </c:strRef>
          </c:cat>
          <c:val>
            <c:numRef>
              <c:f>Sheet1!$C$2:$C$6</c:f>
              <c:numCache>
                <c:formatCode>General</c:formatCode>
                <c:ptCount val="5"/>
                <c:pt idx="3" formatCode="#,##0">
                  <c:v>5763</c:v>
                </c:pt>
                <c:pt idx="4" formatCode="#,##0">
                  <c:v>5845</c:v>
                </c:pt>
              </c:numCache>
            </c:numRef>
          </c:val>
          <c:extLst>
            <c:ext xmlns:c16="http://schemas.microsoft.com/office/drawing/2014/chart" uri="{C3380CC4-5D6E-409C-BE32-E72D297353CC}">
              <c16:uniqueId val="{00000005-4F8F-45E3-A645-ABE63DE2477F}"/>
            </c:ext>
          </c:extLst>
        </c:ser>
        <c:ser>
          <c:idx val="2"/>
          <c:order val="2"/>
          <c:tx>
            <c:strRef>
              <c:f>Sheet1!$D$1</c:f>
              <c:strCache>
                <c:ptCount val="1"/>
                <c:pt idx="0">
                  <c:v>Residents</c:v>
                </c:pt>
              </c:strCache>
            </c:strRef>
          </c:tx>
          <c:spPr>
            <a:solidFill>
              <a:srgbClr val="A0BCB3"/>
            </a:solidFill>
            <a:ln w="1905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FY18</c:v>
                </c:pt>
                <c:pt idx="1">
                  <c:v>FY19</c:v>
                </c:pt>
                <c:pt idx="2">
                  <c:v>FY20</c:v>
                </c:pt>
                <c:pt idx="3">
                  <c:v>FY21</c:v>
                </c:pt>
                <c:pt idx="4">
                  <c:v>FY22</c:v>
                </c:pt>
              </c:strCache>
            </c:strRef>
          </c:cat>
          <c:val>
            <c:numRef>
              <c:f>Sheet1!$D$2:$D$6</c:f>
              <c:numCache>
                <c:formatCode>#,##0</c:formatCode>
                <c:ptCount val="5"/>
                <c:pt idx="0">
                  <c:v>6048</c:v>
                </c:pt>
                <c:pt idx="1">
                  <c:v>6050</c:v>
                </c:pt>
                <c:pt idx="2">
                  <c:v>6024</c:v>
                </c:pt>
                <c:pt idx="3">
                  <c:v>4026</c:v>
                </c:pt>
                <c:pt idx="4">
                  <c:v>5226</c:v>
                </c:pt>
              </c:numCache>
            </c:numRef>
          </c:val>
          <c:extLst>
            <c:ext xmlns:c16="http://schemas.microsoft.com/office/drawing/2014/chart" uri="{C3380CC4-5D6E-409C-BE32-E72D297353CC}">
              <c16:uniqueId val="{00000003-22CE-47A3-B4EF-BF9CE2D07A0B}"/>
            </c:ext>
          </c:extLst>
        </c:ser>
        <c:dLbls>
          <c:showLegendKey val="0"/>
          <c:showVal val="0"/>
          <c:showCatName val="0"/>
          <c:showSerName val="0"/>
          <c:showPercent val="0"/>
          <c:showBubbleSize val="0"/>
        </c:dLbls>
        <c:gapWidth val="60"/>
        <c:overlap val="78"/>
        <c:axId val="1891500032"/>
        <c:axId val="1891500576"/>
      </c:barChart>
      <c:catAx>
        <c:axId val="189150003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Franklin Gothic Book" panose="020B0503020102020204" pitchFamily="34" charset="0"/>
                <a:ea typeface="+mn-ea"/>
                <a:cs typeface="+mn-cs"/>
              </a:defRPr>
            </a:pPr>
            <a:endParaRPr lang="en-US"/>
          </a:p>
        </c:txPr>
        <c:crossAx val="1891500576"/>
        <c:crosses val="autoZero"/>
        <c:auto val="1"/>
        <c:lblAlgn val="ctr"/>
        <c:lblOffset val="100"/>
        <c:noMultiLvlLbl val="0"/>
      </c:catAx>
      <c:valAx>
        <c:axId val="1891500576"/>
        <c:scaling>
          <c:orientation val="minMax"/>
          <c:max val="7000"/>
          <c:min val="0"/>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89150003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3"/>
            <a:ext cx="3037946" cy="465929"/>
          </a:xfrm>
          <a:prstGeom prst="rect">
            <a:avLst/>
          </a:prstGeom>
        </p:spPr>
        <p:txBody>
          <a:bodyPr vert="horz" lIns="91195" tIns="45599" rIns="91195" bIns="45599" rtlCol="0"/>
          <a:lstStyle>
            <a:lvl1pPr algn="l">
              <a:defRPr sz="1200"/>
            </a:lvl1pPr>
          </a:lstStyle>
          <a:p>
            <a:endParaRPr lang="en-US"/>
          </a:p>
        </p:txBody>
      </p:sp>
      <p:sp>
        <p:nvSpPr>
          <p:cNvPr id="3" name="Date Placeholder 2"/>
          <p:cNvSpPr>
            <a:spLocks noGrp="1"/>
          </p:cNvSpPr>
          <p:nvPr>
            <p:ph type="dt" idx="1"/>
          </p:nvPr>
        </p:nvSpPr>
        <p:spPr>
          <a:xfrm>
            <a:off x="3970876" y="3"/>
            <a:ext cx="3037946" cy="465929"/>
          </a:xfrm>
          <a:prstGeom prst="rect">
            <a:avLst/>
          </a:prstGeom>
        </p:spPr>
        <p:txBody>
          <a:bodyPr vert="horz" lIns="91195" tIns="45599" rIns="91195" bIns="45599" rtlCol="0"/>
          <a:lstStyle>
            <a:lvl1pPr algn="r">
              <a:defRPr sz="1200"/>
            </a:lvl1pPr>
          </a:lstStyle>
          <a:p>
            <a:fld id="{C42C9225-C13A-4C14-868F-06B3389DFF6B}" type="datetimeFigureOut">
              <a:rPr lang="en-US" smtClean="0"/>
              <a:t>7/6/2021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195" tIns="45599" rIns="91195" bIns="45599" rtlCol="0" anchor="ctr"/>
          <a:lstStyle/>
          <a:p>
            <a:endParaRPr lang="en-US"/>
          </a:p>
        </p:txBody>
      </p:sp>
      <p:sp>
        <p:nvSpPr>
          <p:cNvPr id="5" name="Notes Placeholder 4"/>
          <p:cNvSpPr>
            <a:spLocks noGrp="1"/>
          </p:cNvSpPr>
          <p:nvPr>
            <p:ph type="body" sz="quarter" idx="3"/>
          </p:nvPr>
        </p:nvSpPr>
        <p:spPr>
          <a:xfrm>
            <a:off x="701674" y="4473873"/>
            <a:ext cx="5607053" cy="3660874"/>
          </a:xfrm>
          <a:prstGeom prst="rect">
            <a:avLst/>
          </a:prstGeom>
        </p:spPr>
        <p:txBody>
          <a:bodyPr vert="horz" lIns="91195" tIns="45599" rIns="91195" bIns="4559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830477"/>
            <a:ext cx="3037946" cy="465929"/>
          </a:xfrm>
          <a:prstGeom prst="rect">
            <a:avLst/>
          </a:prstGeom>
        </p:spPr>
        <p:txBody>
          <a:bodyPr vert="horz" lIns="91195" tIns="45599" rIns="91195" bIns="45599" rtlCol="0" anchor="b"/>
          <a:lstStyle>
            <a:lvl1pPr algn="l">
              <a:defRPr sz="1200"/>
            </a:lvl1pPr>
          </a:lstStyle>
          <a:p>
            <a:endParaRPr lang="en-US"/>
          </a:p>
        </p:txBody>
      </p:sp>
      <p:sp>
        <p:nvSpPr>
          <p:cNvPr id="7" name="Slide Number Placeholder 6"/>
          <p:cNvSpPr>
            <a:spLocks noGrp="1"/>
          </p:cNvSpPr>
          <p:nvPr>
            <p:ph type="sldNum" sz="quarter" idx="5"/>
          </p:nvPr>
        </p:nvSpPr>
        <p:spPr>
          <a:xfrm>
            <a:off x="3970876" y="8830477"/>
            <a:ext cx="3037946" cy="465929"/>
          </a:xfrm>
          <a:prstGeom prst="rect">
            <a:avLst/>
          </a:prstGeom>
        </p:spPr>
        <p:txBody>
          <a:bodyPr vert="horz" lIns="91195" tIns="45599" rIns="91195" bIns="45599" rtlCol="0" anchor="b"/>
          <a:lstStyle>
            <a:lvl1pPr algn="r">
              <a:defRPr sz="1200"/>
            </a:lvl1pPr>
          </a:lstStyle>
          <a:p>
            <a:fld id="{4BC15EBA-935B-4256-A701-A9390E339D42}" type="slidenum">
              <a:rPr lang="en-US" smtClean="0"/>
              <a:t>‹#›</a:t>
            </a:fld>
            <a:endParaRPr lang="en-US"/>
          </a:p>
        </p:txBody>
      </p:sp>
    </p:spTree>
    <p:extLst>
      <p:ext uri="{BB962C8B-B14F-4D97-AF65-F5344CB8AC3E}">
        <p14:creationId xmlns:p14="http://schemas.microsoft.com/office/powerpoint/2010/main" val="2689195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C15EBA-935B-4256-A701-A9390E339D42}" type="slidenum">
              <a:rPr lang="en-US" smtClean="0"/>
              <a:t>1</a:t>
            </a:fld>
            <a:endParaRPr lang="en-US"/>
          </a:p>
        </p:txBody>
      </p:sp>
    </p:spTree>
    <p:extLst>
      <p:ext uri="{BB962C8B-B14F-4D97-AF65-F5344CB8AC3E}">
        <p14:creationId xmlns:p14="http://schemas.microsoft.com/office/powerpoint/2010/main" val="11714072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66975" y="547688"/>
            <a:ext cx="4867275" cy="273843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55526">
              <a:defRPr/>
            </a:pPr>
            <a:fld id="{2742A565-1BD5-4D90-BF2E-8F379ED0AB74}" type="slidenum">
              <a:rPr lang="en-US">
                <a:solidFill>
                  <a:prstClr val="black"/>
                </a:solidFill>
                <a:latin typeface="Calibri" panose="020F0502020204030204"/>
              </a:rPr>
              <a:pPr defTabSz="955526">
                <a:defRPr/>
              </a:pPr>
              <a:t>21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6096132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C15EBA-935B-4256-A701-A9390E339D42}" type="slidenum">
              <a:rPr lang="en-US" smtClean="0"/>
              <a:t>23</a:t>
            </a:fld>
            <a:endParaRPr lang="en-US"/>
          </a:p>
        </p:txBody>
      </p:sp>
    </p:spTree>
    <p:extLst>
      <p:ext uri="{BB962C8B-B14F-4D97-AF65-F5344CB8AC3E}">
        <p14:creationId xmlns:p14="http://schemas.microsoft.com/office/powerpoint/2010/main" val="33397541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65363" y="506413"/>
            <a:ext cx="4497387" cy="25304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082">
              <a:defRPr/>
            </a:pPr>
            <a:fld id="{2742A565-1BD5-4D90-BF2E-8F379ED0AB74}" type="slidenum">
              <a:rPr lang="en-US">
                <a:solidFill>
                  <a:prstClr val="black"/>
                </a:solidFill>
                <a:latin typeface="Calibri" panose="020F0502020204030204"/>
              </a:rPr>
              <a:pPr defTabSz="914082">
                <a:defRPr/>
              </a:pPr>
              <a:t>28</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051040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C15EBA-935B-4256-A701-A9390E339D42}" type="slidenum">
              <a:rPr lang="en-US" smtClean="0"/>
              <a:t>3</a:t>
            </a:fld>
            <a:endParaRPr lang="en-US"/>
          </a:p>
        </p:txBody>
      </p:sp>
    </p:spTree>
    <p:extLst>
      <p:ext uri="{BB962C8B-B14F-4D97-AF65-F5344CB8AC3E}">
        <p14:creationId xmlns:p14="http://schemas.microsoft.com/office/powerpoint/2010/main" val="2940127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C15EBA-935B-4256-A701-A9390E339D42}" type="slidenum">
              <a:rPr lang="en-US" smtClean="0"/>
              <a:t>4</a:t>
            </a:fld>
            <a:endParaRPr lang="en-US"/>
          </a:p>
        </p:txBody>
      </p:sp>
    </p:spTree>
    <p:extLst>
      <p:ext uri="{BB962C8B-B14F-4D97-AF65-F5344CB8AC3E}">
        <p14:creationId xmlns:p14="http://schemas.microsoft.com/office/powerpoint/2010/main" val="3945067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C15EBA-935B-4256-A701-A9390E339D42}" type="slidenum">
              <a:rPr lang="en-US" smtClean="0"/>
              <a:t>7</a:t>
            </a:fld>
            <a:endParaRPr lang="en-US"/>
          </a:p>
        </p:txBody>
      </p:sp>
    </p:spTree>
    <p:extLst>
      <p:ext uri="{BB962C8B-B14F-4D97-AF65-F5344CB8AC3E}">
        <p14:creationId xmlns:p14="http://schemas.microsoft.com/office/powerpoint/2010/main" val="3170686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C15EBA-935B-4256-A701-A9390E339D42}" type="slidenum">
              <a:rPr lang="en-US" smtClean="0"/>
              <a:t>13</a:t>
            </a:fld>
            <a:endParaRPr lang="en-US"/>
          </a:p>
        </p:txBody>
      </p:sp>
    </p:spTree>
    <p:extLst>
      <p:ext uri="{BB962C8B-B14F-4D97-AF65-F5344CB8AC3E}">
        <p14:creationId xmlns:p14="http://schemas.microsoft.com/office/powerpoint/2010/main" val="29765244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E05975-ED3F-4F28-99D1-CC38319999E4}" type="slidenum">
              <a:rPr lang="en-US" smtClean="0"/>
              <a:t>14</a:t>
            </a:fld>
            <a:endParaRPr lang="en-US" dirty="0"/>
          </a:p>
        </p:txBody>
      </p:sp>
    </p:spTree>
    <p:extLst>
      <p:ext uri="{BB962C8B-B14F-4D97-AF65-F5344CB8AC3E}">
        <p14:creationId xmlns:p14="http://schemas.microsoft.com/office/powerpoint/2010/main" val="37997099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E05975-ED3F-4F28-99D1-CC38319999E4}" type="slidenum">
              <a:rPr lang="en-US" smtClean="0"/>
              <a:t>15</a:t>
            </a:fld>
            <a:endParaRPr lang="en-US" dirty="0"/>
          </a:p>
        </p:txBody>
      </p:sp>
    </p:spTree>
    <p:extLst>
      <p:ext uri="{BB962C8B-B14F-4D97-AF65-F5344CB8AC3E}">
        <p14:creationId xmlns:p14="http://schemas.microsoft.com/office/powerpoint/2010/main" val="16274657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E05975-ED3F-4F28-99D1-CC38319999E4}" type="slidenum">
              <a:rPr lang="en-US" smtClean="0"/>
              <a:t>16</a:t>
            </a:fld>
            <a:endParaRPr lang="en-US" dirty="0"/>
          </a:p>
        </p:txBody>
      </p:sp>
    </p:spTree>
    <p:extLst>
      <p:ext uri="{BB962C8B-B14F-4D97-AF65-F5344CB8AC3E}">
        <p14:creationId xmlns:p14="http://schemas.microsoft.com/office/powerpoint/2010/main" val="42862832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5050" y="525463"/>
            <a:ext cx="4678363" cy="26320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742A565-1BD5-4D90-BF2E-8F379ED0AB74}" type="slidenum">
              <a:rPr lang="en-US" smtClean="0"/>
              <a:pPr>
                <a:defRPr/>
              </a:pPr>
              <a:t>20</a:t>
            </a:fld>
            <a:endParaRPr lang="en-US" dirty="0"/>
          </a:p>
        </p:txBody>
      </p:sp>
    </p:spTree>
    <p:extLst>
      <p:ext uri="{BB962C8B-B14F-4D97-AF65-F5344CB8AC3E}">
        <p14:creationId xmlns:p14="http://schemas.microsoft.com/office/powerpoint/2010/main" val="3712767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4916943-E818-4A9F-B22E-68FA49297817}" type="datetime1">
              <a:rPr lang="en-US" smtClean="0"/>
              <a:t>7/6/2021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279400" y="6356349"/>
            <a:ext cx="2743200" cy="365125"/>
          </a:xfrm>
        </p:spPr>
        <p:txBody>
          <a:bodyPr/>
          <a:lstStyle>
            <a:lvl1pPr algn="l">
              <a:defRPr>
                <a:solidFill>
                  <a:schemeClr val="tx1"/>
                </a:solidFill>
              </a:defRPr>
            </a:lvl1pPr>
          </a:lstStyle>
          <a:p>
            <a:fld id="{F5CF3575-0547-4F27-9A0F-3C3208F032F2}" type="slidenum">
              <a:rPr lang="en-US" smtClean="0"/>
              <a:pPr/>
              <a:t>‹#›</a:t>
            </a:fld>
            <a:endParaRPr lang="en-US" dirty="0"/>
          </a:p>
        </p:txBody>
      </p:sp>
    </p:spTree>
    <p:extLst>
      <p:ext uri="{BB962C8B-B14F-4D97-AF65-F5344CB8AC3E}">
        <p14:creationId xmlns:p14="http://schemas.microsoft.com/office/powerpoint/2010/main" val="1198256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53BF0DE-6504-453C-A2F7-E6CCC4EB19EA}" type="datetime1">
              <a:rPr lang="en-US" smtClean="0"/>
              <a:t>7/6/2021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CF3575-0547-4F27-9A0F-3C3208F032F2}" type="slidenum">
              <a:rPr lang="en-US" smtClean="0"/>
              <a:t>‹#›</a:t>
            </a:fld>
            <a:endParaRPr lang="en-US"/>
          </a:p>
        </p:txBody>
      </p:sp>
    </p:spTree>
    <p:extLst>
      <p:ext uri="{BB962C8B-B14F-4D97-AF65-F5344CB8AC3E}">
        <p14:creationId xmlns:p14="http://schemas.microsoft.com/office/powerpoint/2010/main" val="873519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C6EE12-2956-41A5-9B5C-5915C1A03473}" type="datetime1">
              <a:rPr lang="en-US" smtClean="0"/>
              <a:t>7/6/2021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CF3575-0547-4F27-9A0F-3C3208F032F2}" type="slidenum">
              <a:rPr lang="en-US" smtClean="0"/>
              <a:t>‹#›</a:t>
            </a:fld>
            <a:endParaRPr lang="en-US"/>
          </a:p>
        </p:txBody>
      </p:sp>
    </p:spTree>
    <p:extLst>
      <p:ext uri="{BB962C8B-B14F-4D97-AF65-F5344CB8AC3E}">
        <p14:creationId xmlns:p14="http://schemas.microsoft.com/office/powerpoint/2010/main" val="1330509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B67F7D-1277-4F76-8E1D-1789461E853A}" type="datetime1">
              <a:rPr lang="en-US" smtClean="0"/>
              <a:t>7/6/2021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CF3575-0547-4F27-9A0F-3C3208F032F2}" type="slidenum">
              <a:rPr lang="en-US" smtClean="0"/>
              <a:t>‹#›</a:t>
            </a:fld>
            <a:endParaRPr lang="en-US"/>
          </a:p>
        </p:txBody>
      </p:sp>
    </p:spTree>
    <p:extLst>
      <p:ext uri="{BB962C8B-B14F-4D97-AF65-F5344CB8AC3E}">
        <p14:creationId xmlns:p14="http://schemas.microsoft.com/office/powerpoint/2010/main" val="3179130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989BA4-F0D3-4C20-B954-643CC6333139}" type="datetime1">
              <a:rPr lang="en-US" smtClean="0"/>
              <a:t>7/6/2021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125802" y="6356349"/>
            <a:ext cx="510396" cy="365125"/>
          </a:xfrm>
        </p:spPr>
        <p:txBody>
          <a:bodyPr/>
          <a:lstStyle>
            <a:lvl1pPr>
              <a:defRPr>
                <a:solidFill>
                  <a:schemeClr val="tx1"/>
                </a:solidFill>
              </a:defRPr>
            </a:lvl1pPr>
          </a:lstStyle>
          <a:p>
            <a:fld id="{53EACA94-2B84-42DB-B710-324FA6BF2E9C}" type="slidenum">
              <a:rPr lang="en-US" smtClean="0"/>
              <a:pPr/>
              <a:t>‹#›</a:t>
            </a:fld>
            <a:endParaRPr lang="en-US" dirty="0"/>
          </a:p>
        </p:txBody>
      </p:sp>
      <p:sp>
        <p:nvSpPr>
          <p:cNvPr id="11" name="Rectangle 10"/>
          <p:cNvSpPr/>
          <p:nvPr userDrawn="1"/>
        </p:nvSpPr>
        <p:spPr>
          <a:xfrm>
            <a:off x="0" y="0"/>
            <a:ext cx="12191999" cy="444500"/>
          </a:xfrm>
          <a:prstGeom prst="rect">
            <a:avLst/>
          </a:prstGeom>
          <a:solidFill>
            <a:srgbClr val="006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3"/>
          <p:cNvSpPr txBox="1">
            <a:spLocks/>
          </p:cNvSpPr>
          <p:nvPr userDrawn="1"/>
        </p:nvSpPr>
        <p:spPr>
          <a:xfrm>
            <a:off x="9091032" y="39687"/>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9D85B99-8906-475F-81FA-74DCCBF1DAA5}" type="slidenum">
              <a:rPr lang="en-US" smtClean="0">
                <a:solidFill>
                  <a:schemeClr val="bg1"/>
                </a:solidFill>
              </a:rPr>
              <a:pPr/>
              <a:t>‹#›</a:t>
            </a:fld>
            <a:endParaRPr lang="en-US" dirty="0">
              <a:solidFill>
                <a:schemeClr val="bg1"/>
              </a:solidFill>
            </a:endParaRPr>
          </a:p>
        </p:txBody>
      </p:sp>
      <p:sp>
        <p:nvSpPr>
          <p:cNvPr id="10" name="Title 9"/>
          <p:cNvSpPr>
            <a:spLocks noGrp="1"/>
          </p:cNvSpPr>
          <p:nvPr>
            <p:ph type="title"/>
          </p:nvPr>
        </p:nvSpPr>
        <p:spPr>
          <a:xfrm>
            <a:off x="209940" y="-393882"/>
            <a:ext cx="9836021" cy="1325563"/>
          </a:xfrm>
        </p:spPr>
        <p:txBody>
          <a:bodyPr>
            <a:normAutofit/>
          </a:bodyPr>
          <a:lstStyle>
            <a:lvl1pPr>
              <a:defRPr sz="28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782642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C7E66BC-840D-4038-84D0-C3BFD216E91C}" type="datetime1">
              <a:rPr lang="en-US" smtClean="0"/>
              <a:t>7/6/2021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2D7894-1531-4700-82FA-5153E305E73E}" type="slidenum">
              <a:rPr lang="en-US" smtClean="0"/>
              <a:t>‹#›</a:t>
            </a:fld>
            <a:endParaRPr lang="en-US"/>
          </a:p>
        </p:txBody>
      </p:sp>
    </p:spTree>
    <p:extLst>
      <p:ext uri="{BB962C8B-B14F-4D97-AF65-F5344CB8AC3E}">
        <p14:creationId xmlns:p14="http://schemas.microsoft.com/office/powerpoint/2010/main" val="39312261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9AEC87-3B38-4865-AF65-DA0D82B93F96}" type="datetime1">
              <a:rPr lang="en-US" smtClean="0"/>
              <a:t>7/6/2021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2D7894-1531-4700-82FA-5153E305E73E}" type="slidenum">
              <a:rPr lang="en-US" smtClean="0"/>
              <a:t>‹#›</a:t>
            </a:fld>
            <a:endParaRPr lang="en-US"/>
          </a:p>
        </p:txBody>
      </p:sp>
    </p:spTree>
    <p:extLst>
      <p:ext uri="{BB962C8B-B14F-4D97-AF65-F5344CB8AC3E}">
        <p14:creationId xmlns:p14="http://schemas.microsoft.com/office/powerpoint/2010/main" val="34190627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5C24C78-2D59-4EE7-81CF-AA57397E7B4B}" type="datetime1">
              <a:rPr lang="en-US" smtClean="0"/>
              <a:t>7/6/2021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2D7894-1531-4700-82FA-5153E305E73E}" type="slidenum">
              <a:rPr lang="en-US" smtClean="0"/>
              <a:t>‹#›</a:t>
            </a:fld>
            <a:endParaRPr lang="en-US"/>
          </a:p>
        </p:txBody>
      </p:sp>
    </p:spTree>
    <p:extLst>
      <p:ext uri="{BB962C8B-B14F-4D97-AF65-F5344CB8AC3E}">
        <p14:creationId xmlns:p14="http://schemas.microsoft.com/office/powerpoint/2010/main" val="1149254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6786AAC-DD28-4144-8360-61C73D18DC4E}" type="datetime1">
              <a:rPr lang="en-US" smtClean="0"/>
              <a:t>7/6/2021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2D7894-1531-4700-82FA-5153E305E73E}" type="slidenum">
              <a:rPr lang="en-US" smtClean="0"/>
              <a:t>‹#›</a:t>
            </a:fld>
            <a:endParaRPr lang="en-US"/>
          </a:p>
        </p:txBody>
      </p:sp>
    </p:spTree>
    <p:extLst>
      <p:ext uri="{BB962C8B-B14F-4D97-AF65-F5344CB8AC3E}">
        <p14:creationId xmlns:p14="http://schemas.microsoft.com/office/powerpoint/2010/main" val="42733603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345071-87D7-46C4-BDA1-9B0EAD0AB681}" type="datetime1">
              <a:rPr lang="en-US" smtClean="0"/>
              <a:t>7/6/2021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2D7894-1531-4700-82FA-5153E305E73E}" type="slidenum">
              <a:rPr lang="en-US" smtClean="0"/>
              <a:t>‹#›</a:t>
            </a:fld>
            <a:endParaRPr lang="en-US"/>
          </a:p>
        </p:txBody>
      </p:sp>
    </p:spTree>
    <p:extLst>
      <p:ext uri="{BB962C8B-B14F-4D97-AF65-F5344CB8AC3E}">
        <p14:creationId xmlns:p14="http://schemas.microsoft.com/office/powerpoint/2010/main" val="512131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F4B2837-4F2F-452C-9C36-FE14F4F2A29C}" type="datetime1">
              <a:rPr lang="en-US" smtClean="0"/>
              <a:t>7/6/2021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2D7894-1531-4700-82FA-5153E305E73E}" type="slidenum">
              <a:rPr lang="en-US" smtClean="0"/>
              <a:t>‹#›</a:t>
            </a:fld>
            <a:endParaRPr lang="en-US"/>
          </a:p>
        </p:txBody>
      </p:sp>
    </p:spTree>
    <p:extLst>
      <p:ext uri="{BB962C8B-B14F-4D97-AF65-F5344CB8AC3E}">
        <p14:creationId xmlns:p14="http://schemas.microsoft.com/office/powerpoint/2010/main" val="3713014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105FBA-C4F9-49A4-A262-C4DC638A7AA7}" type="datetime1">
              <a:rPr lang="en-US" smtClean="0"/>
              <a:t>7/6/2021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321800" y="6356350"/>
            <a:ext cx="2743200" cy="365125"/>
          </a:xfrm>
        </p:spPr>
        <p:txBody>
          <a:bodyPr/>
          <a:lstStyle/>
          <a:p>
            <a:fld id="{F5CF3575-0547-4F27-9A0F-3C3208F032F2}" type="slidenum">
              <a:rPr lang="en-US" smtClean="0"/>
              <a:t>‹#›</a:t>
            </a:fld>
            <a:endParaRPr lang="en-US"/>
          </a:p>
        </p:txBody>
      </p:sp>
    </p:spTree>
    <p:extLst>
      <p:ext uri="{BB962C8B-B14F-4D97-AF65-F5344CB8AC3E}">
        <p14:creationId xmlns:p14="http://schemas.microsoft.com/office/powerpoint/2010/main" val="2345488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1A081E-E962-4721-B10D-DA6F954984E3}" type="datetime1">
              <a:rPr lang="en-US" smtClean="0"/>
              <a:t>7/6/2021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2D7894-1531-4700-82FA-5153E305E73E}" type="slidenum">
              <a:rPr lang="en-US" smtClean="0"/>
              <a:t>‹#›</a:t>
            </a:fld>
            <a:endParaRPr lang="en-US"/>
          </a:p>
        </p:txBody>
      </p:sp>
    </p:spTree>
    <p:extLst>
      <p:ext uri="{BB962C8B-B14F-4D97-AF65-F5344CB8AC3E}">
        <p14:creationId xmlns:p14="http://schemas.microsoft.com/office/powerpoint/2010/main" val="21664745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FA1A020-66B4-48D5-97D6-92329C3C14B8}" type="datetime1">
              <a:rPr lang="en-US" smtClean="0"/>
              <a:t>7/6/2021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2D7894-1531-4700-82FA-5153E305E73E}" type="slidenum">
              <a:rPr lang="en-US" smtClean="0"/>
              <a:t>‹#›</a:t>
            </a:fld>
            <a:endParaRPr lang="en-US"/>
          </a:p>
        </p:txBody>
      </p:sp>
    </p:spTree>
    <p:extLst>
      <p:ext uri="{BB962C8B-B14F-4D97-AF65-F5344CB8AC3E}">
        <p14:creationId xmlns:p14="http://schemas.microsoft.com/office/powerpoint/2010/main" val="36286388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CB29723-B8E7-4C38-8060-D2A08C737E22}" type="datetime1">
              <a:rPr lang="en-US" smtClean="0"/>
              <a:t>7/6/2021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2D7894-1531-4700-82FA-5153E305E73E}" type="slidenum">
              <a:rPr lang="en-US" smtClean="0"/>
              <a:t>‹#›</a:t>
            </a:fld>
            <a:endParaRPr lang="en-US"/>
          </a:p>
        </p:txBody>
      </p:sp>
    </p:spTree>
    <p:extLst>
      <p:ext uri="{BB962C8B-B14F-4D97-AF65-F5344CB8AC3E}">
        <p14:creationId xmlns:p14="http://schemas.microsoft.com/office/powerpoint/2010/main" val="1628528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2E900E-716C-4BFF-B222-C2213B08DA60}" type="datetime1">
              <a:rPr lang="en-US" smtClean="0"/>
              <a:t>7/6/2021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2D7894-1531-4700-82FA-5153E305E73E}" type="slidenum">
              <a:rPr lang="en-US" smtClean="0"/>
              <a:t>‹#›</a:t>
            </a:fld>
            <a:endParaRPr lang="en-US"/>
          </a:p>
        </p:txBody>
      </p:sp>
    </p:spTree>
    <p:extLst>
      <p:ext uri="{BB962C8B-B14F-4D97-AF65-F5344CB8AC3E}">
        <p14:creationId xmlns:p14="http://schemas.microsoft.com/office/powerpoint/2010/main" val="12364788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8FDDF5-B89E-4BCA-BA28-96FDECC2C7D7}" type="datetime1">
              <a:rPr lang="en-US" smtClean="0"/>
              <a:t>7/6/2021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2D7894-1531-4700-82FA-5153E305E73E}" type="slidenum">
              <a:rPr lang="en-US" smtClean="0"/>
              <a:t>‹#›</a:t>
            </a:fld>
            <a:endParaRPr lang="en-US"/>
          </a:p>
        </p:txBody>
      </p:sp>
    </p:spTree>
    <p:extLst>
      <p:ext uri="{BB962C8B-B14F-4D97-AF65-F5344CB8AC3E}">
        <p14:creationId xmlns:p14="http://schemas.microsoft.com/office/powerpoint/2010/main" val="17865331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C3AAA0-F9E0-4661-B93C-E4D54E7562D3}" type="datetime1">
              <a:rPr lang="en-US" smtClean="0"/>
              <a:t>7/6/2021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354271" y="6461124"/>
            <a:ext cx="977900" cy="365125"/>
          </a:xfrm>
        </p:spPr>
        <p:txBody>
          <a:bodyPr/>
          <a:lstStyle/>
          <a:p>
            <a:fld id="{F5CF3575-0547-4F27-9A0F-3C3208F032F2}" type="slidenum">
              <a:rPr lang="en-US" smtClean="0"/>
              <a:t>‹#›</a:t>
            </a:fld>
            <a:endParaRPr lang="en-US"/>
          </a:p>
        </p:txBody>
      </p:sp>
      <p:sp>
        <p:nvSpPr>
          <p:cNvPr id="5" name="Rectangle 4"/>
          <p:cNvSpPr/>
          <p:nvPr userDrawn="1"/>
        </p:nvSpPr>
        <p:spPr>
          <a:xfrm>
            <a:off x="272225" y="180916"/>
            <a:ext cx="8964512" cy="7308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2225" y="180916"/>
            <a:ext cx="1454975" cy="653379"/>
          </a:xfrm>
          <a:prstGeom prst="rect">
            <a:avLst/>
          </a:prstGeom>
        </p:spPr>
      </p:pic>
      <p:sp>
        <p:nvSpPr>
          <p:cNvPr id="12" name="Title 11"/>
          <p:cNvSpPr>
            <a:spLocks noGrp="1"/>
          </p:cNvSpPr>
          <p:nvPr>
            <p:ph type="title"/>
          </p:nvPr>
        </p:nvSpPr>
        <p:spPr>
          <a:xfrm>
            <a:off x="2083687" y="290730"/>
            <a:ext cx="7371991" cy="511175"/>
          </a:xfrm>
        </p:spPr>
        <p:txBody>
          <a:bodyPr>
            <a:normAutofit/>
          </a:bodyPr>
          <a:lstStyle>
            <a:lvl1pPr>
              <a:defRPr sz="3600" b="0">
                <a:latin typeface="+mn-lt"/>
              </a:defRPr>
            </a:lvl1pPr>
          </a:lstStyle>
          <a:p>
            <a:r>
              <a:rPr lang="en-US" dirty="0"/>
              <a:t>Click to edit Master title style</a:t>
            </a:r>
          </a:p>
        </p:txBody>
      </p:sp>
    </p:spTree>
    <p:extLst>
      <p:ext uri="{BB962C8B-B14F-4D97-AF65-F5344CB8AC3E}">
        <p14:creationId xmlns:p14="http://schemas.microsoft.com/office/powerpoint/2010/main" val="27012755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1972C75-ED8B-44CA-B9DE-07969A5D47C4}" type="datetime1">
              <a:rPr lang="en-US" smtClean="0"/>
              <a:t>7/6/2021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279400" y="6356349"/>
            <a:ext cx="2743200" cy="365125"/>
          </a:xfrm>
        </p:spPr>
        <p:txBody>
          <a:bodyPr/>
          <a:lstStyle>
            <a:lvl1pPr algn="l">
              <a:defRPr/>
            </a:lvl1pPr>
          </a:lstStyle>
          <a:p>
            <a:fld id="{F5CF3575-0547-4F27-9A0F-3C3208F032F2}" type="slidenum">
              <a:rPr lang="en-US" smtClean="0"/>
              <a:pPr/>
              <a:t>‹#›</a:t>
            </a:fld>
            <a:endParaRPr lang="en-US"/>
          </a:p>
        </p:txBody>
      </p:sp>
    </p:spTree>
    <p:extLst>
      <p:ext uri="{BB962C8B-B14F-4D97-AF65-F5344CB8AC3E}">
        <p14:creationId xmlns:p14="http://schemas.microsoft.com/office/powerpoint/2010/main" val="3239334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D33368-F80B-469D-9BD6-2744A5F7B341}" type="datetime1">
              <a:rPr lang="en-US" smtClean="0"/>
              <a:t>7/6/2021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321800" y="6356350"/>
            <a:ext cx="2743200" cy="365125"/>
          </a:xfrm>
        </p:spPr>
        <p:txBody>
          <a:bodyPr/>
          <a:lstStyle/>
          <a:p>
            <a:fld id="{F5CF3575-0547-4F27-9A0F-3C3208F032F2}" type="slidenum">
              <a:rPr lang="en-US" smtClean="0"/>
              <a:t>‹#›</a:t>
            </a:fld>
            <a:endParaRPr lang="en-US"/>
          </a:p>
        </p:txBody>
      </p:sp>
    </p:spTree>
    <p:extLst>
      <p:ext uri="{BB962C8B-B14F-4D97-AF65-F5344CB8AC3E}">
        <p14:creationId xmlns:p14="http://schemas.microsoft.com/office/powerpoint/2010/main" val="4180659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37756C0-F564-4388-A8DA-96F7A76803C2}" type="datetime1">
              <a:rPr lang="en-US" smtClean="0"/>
              <a:t>7/6/2021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CF3575-0547-4F27-9A0F-3C3208F032F2}" type="slidenum">
              <a:rPr lang="en-US" smtClean="0"/>
              <a:t>‹#›</a:t>
            </a:fld>
            <a:endParaRPr lang="en-US"/>
          </a:p>
        </p:txBody>
      </p:sp>
    </p:spTree>
    <p:extLst>
      <p:ext uri="{BB962C8B-B14F-4D97-AF65-F5344CB8AC3E}">
        <p14:creationId xmlns:p14="http://schemas.microsoft.com/office/powerpoint/2010/main" val="3856773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D3D4D0-5CFA-4816-9144-1565E22F4CC2}" type="datetime1">
              <a:rPr lang="en-US" smtClean="0"/>
              <a:t>7/6/2021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9296400" y="6356350"/>
            <a:ext cx="2743200" cy="365125"/>
          </a:xfrm>
        </p:spPr>
        <p:txBody>
          <a:bodyPr/>
          <a:lstStyle/>
          <a:p>
            <a:fld id="{F5CF3575-0547-4F27-9A0F-3C3208F032F2}" type="slidenum">
              <a:rPr lang="en-US" smtClean="0"/>
              <a:t>‹#›</a:t>
            </a:fld>
            <a:endParaRPr lang="en-US"/>
          </a:p>
        </p:txBody>
      </p:sp>
    </p:spTree>
    <p:extLst>
      <p:ext uri="{BB962C8B-B14F-4D97-AF65-F5344CB8AC3E}">
        <p14:creationId xmlns:p14="http://schemas.microsoft.com/office/powerpoint/2010/main" val="3476068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967CE55-8325-4EEC-A3C0-2804826E7D7E}" type="datetime1">
              <a:rPr lang="en-US" smtClean="0"/>
              <a:t>7/6/2021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92087" y="214342"/>
            <a:ext cx="2743200" cy="365125"/>
          </a:xfrm>
        </p:spPr>
        <p:txBody>
          <a:bodyPr/>
          <a:lstStyle>
            <a:lvl1pPr>
              <a:defRPr>
                <a:solidFill>
                  <a:schemeClr val="tx1"/>
                </a:solidFill>
              </a:defRPr>
            </a:lvl1pPr>
          </a:lstStyle>
          <a:p>
            <a:fld id="{F5CF3575-0547-4F27-9A0F-3C3208F032F2}" type="slidenum">
              <a:rPr lang="en-US" smtClean="0"/>
              <a:pPr/>
              <a:t>‹#›</a:t>
            </a:fld>
            <a:endParaRPr lang="en-US" dirty="0"/>
          </a:p>
        </p:txBody>
      </p:sp>
    </p:spTree>
    <p:extLst>
      <p:ext uri="{BB962C8B-B14F-4D97-AF65-F5344CB8AC3E}">
        <p14:creationId xmlns:p14="http://schemas.microsoft.com/office/powerpoint/2010/main" val="3262123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174B8D3-FE51-4C0C-8C49-A19C03F949E3}" type="datetime1">
              <a:rPr lang="en-US" smtClean="0"/>
              <a:t>7/6/2021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9296400" y="6356349"/>
            <a:ext cx="2743200" cy="365125"/>
          </a:xfrm>
        </p:spPr>
        <p:txBody>
          <a:bodyPr/>
          <a:lstStyle/>
          <a:p>
            <a:fld id="{F5CF3575-0547-4F27-9A0F-3C3208F032F2}" type="slidenum">
              <a:rPr lang="en-US" smtClean="0"/>
              <a:t>‹#›</a:t>
            </a:fld>
            <a:endParaRPr lang="en-US"/>
          </a:p>
        </p:txBody>
      </p:sp>
    </p:spTree>
    <p:extLst>
      <p:ext uri="{BB962C8B-B14F-4D97-AF65-F5344CB8AC3E}">
        <p14:creationId xmlns:p14="http://schemas.microsoft.com/office/powerpoint/2010/main" val="289882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B69CBC7-BC37-49DB-BCE9-4014F9BCD206}" type="datetime1">
              <a:rPr lang="en-US" smtClean="0"/>
              <a:t>7/6/2021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9346095" y="6356350"/>
            <a:ext cx="2743200" cy="365125"/>
          </a:xfrm>
        </p:spPr>
        <p:txBody>
          <a:bodyPr/>
          <a:lstStyle/>
          <a:p>
            <a:fld id="{F5CF3575-0547-4F27-9A0F-3C3208F032F2}" type="slidenum">
              <a:rPr lang="en-US" smtClean="0"/>
              <a:t>‹#›</a:t>
            </a:fld>
            <a:endParaRPr lang="en-US"/>
          </a:p>
        </p:txBody>
      </p:sp>
    </p:spTree>
    <p:extLst>
      <p:ext uri="{BB962C8B-B14F-4D97-AF65-F5344CB8AC3E}">
        <p14:creationId xmlns:p14="http://schemas.microsoft.com/office/powerpoint/2010/main" val="24290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6D7BCF-E2B7-4836-9ACD-4BE7E9DE47F8}" type="datetime1">
              <a:rPr lang="en-US" smtClean="0"/>
              <a:t>7/6/2021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354271" y="6461124"/>
            <a:ext cx="977900" cy="365125"/>
          </a:xfrm>
        </p:spPr>
        <p:txBody>
          <a:bodyPr/>
          <a:lstStyle/>
          <a:p>
            <a:fld id="{F5CF3575-0547-4F27-9A0F-3C3208F032F2}" type="slidenum">
              <a:rPr lang="en-US" smtClean="0"/>
              <a:t>‹#›</a:t>
            </a:fld>
            <a:endParaRPr lang="en-US"/>
          </a:p>
        </p:txBody>
      </p:sp>
      <p:sp>
        <p:nvSpPr>
          <p:cNvPr id="5" name="Rectangle 4"/>
          <p:cNvSpPr/>
          <p:nvPr userDrawn="1"/>
        </p:nvSpPr>
        <p:spPr>
          <a:xfrm>
            <a:off x="134679" y="0"/>
            <a:ext cx="8964512" cy="7308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2225" y="38712"/>
            <a:ext cx="1454975" cy="653379"/>
          </a:xfrm>
          <a:prstGeom prst="rect">
            <a:avLst/>
          </a:prstGeom>
        </p:spPr>
      </p:pic>
      <p:sp>
        <p:nvSpPr>
          <p:cNvPr id="12" name="Title 11"/>
          <p:cNvSpPr>
            <a:spLocks noGrp="1"/>
          </p:cNvSpPr>
          <p:nvPr>
            <p:ph type="title"/>
          </p:nvPr>
        </p:nvSpPr>
        <p:spPr>
          <a:xfrm>
            <a:off x="1864746" y="180916"/>
            <a:ext cx="7371991" cy="511175"/>
          </a:xfrm>
        </p:spPr>
        <p:txBody>
          <a:bodyPr>
            <a:normAutofit/>
          </a:bodyPr>
          <a:lstStyle>
            <a:lvl1pPr>
              <a:defRPr sz="3600" b="0">
                <a:latin typeface="+mn-lt"/>
              </a:defRPr>
            </a:lvl1pPr>
          </a:lstStyle>
          <a:p>
            <a:r>
              <a:rPr lang="en-US" dirty="0"/>
              <a:t>Click to edit Master title style</a:t>
            </a:r>
          </a:p>
        </p:txBody>
      </p:sp>
    </p:spTree>
    <p:extLst>
      <p:ext uri="{BB962C8B-B14F-4D97-AF65-F5344CB8AC3E}">
        <p14:creationId xmlns:p14="http://schemas.microsoft.com/office/powerpoint/2010/main" val="2484172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755187-3312-4ED3-B47D-CD37B8989C45}" type="datetime1">
              <a:rPr lang="en-US" smtClean="0"/>
              <a:t>7/6/2021</a:t>
            </a:fld>
            <a:endParaRPr lang="en-US"/>
          </a:p>
        </p:txBody>
      </p:sp>
      <p:sp>
        <p:nvSpPr>
          <p:cNvPr id="3" name="Footer Placeholder 2"/>
          <p:cNvSpPr>
            <a:spLocks noGrp="1"/>
          </p:cNvSpPr>
          <p:nvPr>
            <p:ph type="ftr" sz="quarter" idx="11"/>
          </p:nvPr>
        </p:nvSpPr>
        <p:spPr/>
        <p:txBody>
          <a:bodyPr/>
          <a:lstStyle/>
          <a:p>
            <a:endParaRPr lang="en-US"/>
          </a:p>
        </p:txBody>
      </p:sp>
      <p:sp>
        <p:nvSpPr>
          <p:cNvPr id="5" name="Rectangle 4"/>
          <p:cNvSpPr/>
          <p:nvPr userDrawn="1"/>
        </p:nvSpPr>
        <p:spPr>
          <a:xfrm>
            <a:off x="134679" y="0"/>
            <a:ext cx="8964512" cy="7308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1"/>
          <p:cNvSpPr>
            <a:spLocks noGrp="1"/>
          </p:cNvSpPr>
          <p:nvPr>
            <p:ph type="title"/>
          </p:nvPr>
        </p:nvSpPr>
        <p:spPr>
          <a:xfrm>
            <a:off x="1864746" y="180916"/>
            <a:ext cx="7371991" cy="511175"/>
          </a:xfrm>
        </p:spPr>
        <p:txBody>
          <a:bodyPr>
            <a:normAutofit/>
          </a:bodyPr>
          <a:lstStyle>
            <a:lvl1pPr>
              <a:defRPr sz="3600" b="0">
                <a:latin typeface="+mn-lt"/>
              </a:defRPr>
            </a:lvl1pPr>
          </a:lstStyle>
          <a:p>
            <a:r>
              <a:rPr lang="en-US" dirty="0"/>
              <a:t>Click to edit Master title style</a:t>
            </a:r>
          </a:p>
        </p:txBody>
      </p:sp>
      <p:sp>
        <p:nvSpPr>
          <p:cNvPr id="8" name="Rectangle 7"/>
          <p:cNvSpPr/>
          <p:nvPr userDrawn="1"/>
        </p:nvSpPr>
        <p:spPr>
          <a:xfrm>
            <a:off x="9158913" y="0"/>
            <a:ext cx="3033087" cy="67818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134679" y="4425216"/>
            <a:ext cx="4434840" cy="23565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134679" y="825500"/>
            <a:ext cx="6715894" cy="35172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4664351" y="4425216"/>
            <a:ext cx="4434840" cy="23565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7" name="Chart 26"/>
          <p:cNvGraphicFramePr/>
          <p:nvPr userDrawn="1"/>
        </p:nvGraphicFramePr>
        <p:xfrm>
          <a:off x="10046673" y="2792893"/>
          <a:ext cx="2348678" cy="1982777"/>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a:xfrm>
            <a:off x="9236737" y="6356349"/>
            <a:ext cx="2743200" cy="365125"/>
          </a:xfrm>
        </p:spPr>
        <p:txBody>
          <a:bodyPr/>
          <a:lstStyle/>
          <a:p>
            <a:fld id="{F5CF3575-0547-4F27-9A0F-3C3208F032F2}" type="slidenum">
              <a:rPr lang="en-US" smtClean="0"/>
              <a:t>‹#›</a:t>
            </a:fld>
            <a:endParaRPr lang="en-US"/>
          </a:p>
        </p:txBody>
      </p:sp>
    </p:spTree>
    <p:extLst>
      <p:ext uri="{BB962C8B-B14F-4D97-AF65-F5344CB8AC3E}">
        <p14:creationId xmlns:p14="http://schemas.microsoft.com/office/powerpoint/2010/main" val="1576008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231507E-CC4A-4E48-A009-04E0C9389AEA}" type="datetime1">
              <a:rPr lang="en-US" smtClean="0"/>
              <a:t>7/6/2021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CF3575-0547-4F27-9A0F-3C3208F032F2}" type="slidenum">
              <a:rPr lang="en-US" smtClean="0"/>
              <a:t>‹#›</a:t>
            </a:fld>
            <a:endParaRPr lang="en-US"/>
          </a:p>
        </p:txBody>
      </p:sp>
    </p:spTree>
    <p:extLst>
      <p:ext uri="{BB962C8B-B14F-4D97-AF65-F5344CB8AC3E}">
        <p14:creationId xmlns:p14="http://schemas.microsoft.com/office/powerpoint/2010/main" val="1496657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7EEDEDF-1260-4CF9-B4DF-80DD3B86A8CB}" type="datetime1">
              <a:rPr lang="en-US" smtClean="0"/>
              <a:t>7/6/2021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CF3575-0547-4F27-9A0F-3C3208F032F2}" type="slidenum">
              <a:rPr lang="en-US" smtClean="0"/>
              <a:t>‹#›</a:t>
            </a:fld>
            <a:endParaRPr lang="en-US"/>
          </a:p>
        </p:txBody>
      </p:sp>
    </p:spTree>
    <p:extLst>
      <p:ext uri="{BB962C8B-B14F-4D97-AF65-F5344CB8AC3E}">
        <p14:creationId xmlns:p14="http://schemas.microsoft.com/office/powerpoint/2010/main" val="2788814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938F59-AB9B-4611-9069-64BB5C2A259C}" type="datetime1">
              <a:rPr lang="en-US" smtClean="0"/>
              <a:t>7/6/2021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CF3575-0547-4F27-9A0F-3C3208F032F2}" type="slidenum">
              <a:rPr lang="en-US" smtClean="0"/>
              <a:t>‹#›</a:t>
            </a:fld>
            <a:endParaRPr lang="en-US"/>
          </a:p>
        </p:txBody>
      </p:sp>
    </p:spTree>
    <p:extLst>
      <p:ext uri="{BB962C8B-B14F-4D97-AF65-F5344CB8AC3E}">
        <p14:creationId xmlns:p14="http://schemas.microsoft.com/office/powerpoint/2010/main" val="505520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DC252D-59DA-4380-BB3C-F444AA236669}" type="datetime1">
              <a:rPr lang="en-US" smtClean="0"/>
              <a:t>7/6/2021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CF3575-0547-4F27-9A0F-3C3208F032F2}" type="slidenum">
              <a:rPr lang="en-US" smtClean="0"/>
              <a:t>‹#›</a:t>
            </a:fld>
            <a:endParaRPr lang="en-US"/>
          </a:p>
        </p:txBody>
      </p:sp>
    </p:spTree>
    <p:extLst>
      <p:ext uri="{BB962C8B-B14F-4D97-AF65-F5344CB8AC3E}">
        <p14:creationId xmlns:p14="http://schemas.microsoft.com/office/powerpoint/2010/main" val="2150405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9BD9C8E-EE40-4151-B86D-FC43E890BB30}" type="datetime1">
              <a:rPr lang="en-US" smtClean="0"/>
              <a:t>7/6/2021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9296400" y="6356350"/>
            <a:ext cx="2743200" cy="365125"/>
          </a:xfrm>
        </p:spPr>
        <p:txBody>
          <a:bodyPr/>
          <a:lstStyle/>
          <a:p>
            <a:fld id="{F5CF3575-0547-4F27-9A0F-3C3208F032F2}" type="slidenum">
              <a:rPr lang="en-US" smtClean="0"/>
              <a:t>‹#›</a:t>
            </a:fld>
            <a:endParaRPr lang="en-US"/>
          </a:p>
        </p:txBody>
      </p:sp>
    </p:spTree>
    <p:extLst>
      <p:ext uri="{BB962C8B-B14F-4D97-AF65-F5344CB8AC3E}">
        <p14:creationId xmlns:p14="http://schemas.microsoft.com/office/powerpoint/2010/main" val="3516454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F6FFD58-10D4-495B-8374-4970F43E720F}" type="datetime1">
              <a:rPr lang="en-US" smtClean="0"/>
              <a:t>7/6/2021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9296400" y="6356349"/>
            <a:ext cx="2743200" cy="365125"/>
          </a:xfrm>
        </p:spPr>
        <p:txBody>
          <a:bodyPr/>
          <a:lstStyle/>
          <a:p>
            <a:fld id="{F5CF3575-0547-4F27-9A0F-3C3208F032F2}" type="slidenum">
              <a:rPr lang="en-US" smtClean="0"/>
              <a:t>‹#›</a:t>
            </a:fld>
            <a:endParaRPr lang="en-US"/>
          </a:p>
        </p:txBody>
      </p:sp>
    </p:spTree>
    <p:extLst>
      <p:ext uri="{BB962C8B-B14F-4D97-AF65-F5344CB8AC3E}">
        <p14:creationId xmlns:p14="http://schemas.microsoft.com/office/powerpoint/2010/main" val="1036674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02C4197-A04D-4217-82D7-DF1DC0EA83D9}" type="datetime1">
              <a:rPr lang="en-US" smtClean="0"/>
              <a:t>7/6/2021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9346095" y="6356350"/>
            <a:ext cx="2743200" cy="365125"/>
          </a:xfrm>
        </p:spPr>
        <p:txBody>
          <a:bodyPr/>
          <a:lstStyle/>
          <a:p>
            <a:fld id="{F5CF3575-0547-4F27-9A0F-3C3208F032F2}" type="slidenum">
              <a:rPr lang="en-US" smtClean="0"/>
              <a:t>‹#›</a:t>
            </a:fld>
            <a:endParaRPr lang="en-US"/>
          </a:p>
        </p:txBody>
      </p:sp>
    </p:spTree>
    <p:extLst>
      <p:ext uri="{BB962C8B-B14F-4D97-AF65-F5344CB8AC3E}">
        <p14:creationId xmlns:p14="http://schemas.microsoft.com/office/powerpoint/2010/main" val="1079019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B81AD6-8A06-4AC6-AA81-D3DE2B8619BE}" type="datetime1">
              <a:rPr lang="en-US" smtClean="0"/>
              <a:t>7/6/2021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354271" y="6461124"/>
            <a:ext cx="977900" cy="365125"/>
          </a:xfrm>
        </p:spPr>
        <p:txBody>
          <a:bodyPr/>
          <a:lstStyle/>
          <a:p>
            <a:fld id="{F5CF3575-0547-4F27-9A0F-3C3208F032F2}" type="slidenum">
              <a:rPr lang="en-US" smtClean="0"/>
              <a:t>‹#›</a:t>
            </a:fld>
            <a:endParaRPr lang="en-US" dirty="0"/>
          </a:p>
        </p:txBody>
      </p:sp>
      <p:sp>
        <p:nvSpPr>
          <p:cNvPr id="5" name="Rectangle 4"/>
          <p:cNvSpPr/>
          <p:nvPr userDrawn="1"/>
        </p:nvSpPr>
        <p:spPr>
          <a:xfrm>
            <a:off x="134679" y="0"/>
            <a:ext cx="8964512" cy="7308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UMS logo&#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2225" y="281904"/>
            <a:ext cx="1454975" cy="653379"/>
          </a:xfrm>
          <a:prstGeom prst="rect">
            <a:avLst/>
          </a:prstGeom>
        </p:spPr>
      </p:pic>
      <p:sp>
        <p:nvSpPr>
          <p:cNvPr id="12" name="Title 11"/>
          <p:cNvSpPr>
            <a:spLocks noGrp="1"/>
          </p:cNvSpPr>
          <p:nvPr>
            <p:ph type="title"/>
          </p:nvPr>
        </p:nvSpPr>
        <p:spPr>
          <a:xfrm>
            <a:off x="1864746" y="180916"/>
            <a:ext cx="7371991" cy="511175"/>
          </a:xfrm>
        </p:spPr>
        <p:txBody>
          <a:bodyPr>
            <a:normAutofit/>
          </a:bodyPr>
          <a:lstStyle>
            <a:lvl1pPr>
              <a:defRPr sz="3600" b="0">
                <a:latin typeface="+mn-lt"/>
              </a:defRPr>
            </a:lvl1pPr>
          </a:lstStyle>
          <a:p>
            <a:r>
              <a:rPr lang="en-US" dirty="0"/>
              <a:t>Click to edit Master title style</a:t>
            </a:r>
          </a:p>
        </p:txBody>
      </p:sp>
    </p:spTree>
    <p:extLst>
      <p:ext uri="{BB962C8B-B14F-4D97-AF65-F5344CB8AC3E}">
        <p14:creationId xmlns:p14="http://schemas.microsoft.com/office/powerpoint/2010/main" val="1465171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279478-DC6A-4014-AE9E-E7BB4AF4D4F3}" type="datetime1">
              <a:rPr lang="en-US" smtClean="0"/>
              <a:t>7/6/2021</a:t>
            </a:fld>
            <a:endParaRPr lang="en-US"/>
          </a:p>
        </p:txBody>
      </p:sp>
      <p:sp>
        <p:nvSpPr>
          <p:cNvPr id="3" name="Footer Placeholder 2"/>
          <p:cNvSpPr>
            <a:spLocks noGrp="1"/>
          </p:cNvSpPr>
          <p:nvPr>
            <p:ph type="ftr" sz="quarter" idx="11"/>
          </p:nvPr>
        </p:nvSpPr>
        <p:spPr/>
        <p:txBody>
          <a:bodyPr/>
          <a:lstStyle/>
          <a:p>
            <a:endParaRPr lang="en-US"/>
          </a:p>
        </p:txBody>
      </p:sp>
      <p:sp>
        <p:nvSpPr>
          <p:cNvPr id="5" name="Rectangle 4"/>
          <p:cNvSpPr/>
          <p:nvPr userDrawn="1"/>
        </p:nvSpPr>
        <p:spPr>
          <a:xfrm>
            <a:off x="134679" y="0"/>
            <a:ext cx="8964512" cy="7308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1"/>
          <p:cNvSpPr>
            <a:spLocks noGrp="1"/>
          </p:cNvSpPr>
          <p:nvPr>
            <p:ph type="title"/>
          </p:nvPr>
        </p:nvSpPr>
        <p:spPr>
          <a:xfrm>
            <a:off x="1864746" y="180916"/>
            <a:ext cx="7371991" cy="511175"/>
          </a:xfrm>
        </p:spPr>
        <p:txBody>
          <a:bodyPr>
            <a:normAutofit/>
          </a:bodyPr>
          <a:lstStyle>
            <a:lvl1pPr>
              <a:defRPr sz="3600" b="0">
                <a:latin typeface="+mn-lt"/>
              </a:defRPr>
            </a:lvl1pPr>
          </a:lstStyle>
          <a:p>
            <a:r>
              <a:rPr lang="en-US" dirty="0"/>
              <a:t>Click to edit Master title style</a:t>
            </a:r>
          </a:p>
        </p:txBody>
      </p:sp>
      <p:sp>
        <p:nvSpPr>
          <p:cNvPr id="13" name="Rectangle 12"/>
          <p:cNvSpPr/>
          <p:nvPr userDrawn="1"/>
        </p:nvSpPr>
        <p:spPr>
          <a:xfrm>
            <a:off x="134679" y="825500"/>
            <a:ext cx="6715894" cy="35172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4664351" y="4425216"/>
            <a:ext cx="4434840" cy="23565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7" name="Chart 26"/>
          <p:cNvGraphicFramePr/>
          <p:nvPr userDrawn="1">
            <p:extLst>
              <p:ext uri="{D42A27DB-BD31-4B8C-83A1-F6EECF244321}">
                <p14:modId xmlns:p14="http://schemas.microsoft.com/office/powerpoint/2010/main" val="3309975721"/>
              </p:ext>
            </p:extLst>
          </p:nvPr>
        </p:nvGraphicFramePr>
        <p:xfrm>
          <a:off x="10046673" y="2792893"/>
          <a:ext cx="2348678" cy="1982777"/>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a:xfrm>
            <a:off x="43516" y="6416675"/>
            <a:ext cx="498179" cy="365125"/>
          </a:xfrm>
        </p:spPr>
        <p:txBody>
          <a:bodyPr/>
          <a:lstStyle>
            <a:lvl1pPr>
              <a:defRPr>
                <a:solidFill>
                  <a:schemeClr val="tx1"/>
                </a:solidFill>
              </a:defRPr>
            </a:lvl1pPr>
          </a:lstStyle>
          <a:p>
            <a:fld id="{F5CF3575-0547-4F27-9A0F-3C3208F032F2}" type="slidenum">
              <a:rPr lang="en-US" smtClean="0"/>
              <a:pPr/>
              <a:t>‹#›</a:t>
            </a:fld>
            <a:endParaRPr lang="en-US" dirty="0"/>
          </a:p>
        </p:txBody>
      </p:sp>
    </p:spTree>
    <p:extLst>
      <p:ext uri="{BB962C8B-B14F-4D97-AF65-F5344CB8AC3E}">
        <p14:creationId xmlns:p14="http://schemas.microsoft.com/office/powerpoint/2010/main" val="3984449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A88FAE6-CDEF-4757-A754-3DDAFC25E2ED}" type="datetime1">
              <a:rPr lang="en-US" smtClean="0"/>
              <a:t>7/6/2021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CF3575-0547-4F27-9A0F-3C3208F032F2}" type="slidenum">
              <a:rPr lang="en-US" smtClean="0"/>
              <a:t>‹#›</a:t>
            </a:fld>
            <a:endParaRPr lang="en-US"/>
          </a:p>
        </p:txBody>
      </p:sp>
    </p:spTree>
    <p:extLst>
      <p:ext uri="{BB962C8B-B14F-4D97-AF65-F5344CB8AC3E}">
        <p14:creationId xmlns:p14="http://schemas.microsoft.com/office/powerpoint/2010/main" val="864067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CEE7E3-DDC9-47C3-9EC0-DB43684BB27F}" type="datetime1">
              <a:rPr lang="en-US" smtClean="0"/>
              <a:t>7/6/2021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CF3575-0547-4F27-9A0F-3C3208F032F2}" type="slidenum">
              <a:rPr lang="en-US" smtClean="0"/>
              <a:t>‹#›</a:t>
            </a:fld>
            <a:endParaRPr lang="en-US"/>
          </a:p>
        </p:txBody>
      </p:sp>
    </p:spTree>
    <p:extLst>
      <p:ext uri="{BB962C8B-B14F-4D97-AF65-F5344CB8AC3E}">
        <p14:creationId xmlns:p14="http://schemas.microsoft.com/office/powerpoint/2010/main" val="120383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56" r:id="rId9"/>
    <p:sldLayoutId id="2147483657" r:id="rId10"/>
    <p:sldLayoutId id="2147483658" r:id="rId11"/>
    <p:sldLayoutId id="2147483659" r:id="rId12"/>
    <p:sldLayoutId id="2147483674"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034270-AA33-4654-9F00-469D903A3480}" type="datetime1">
              <a:rPr lang="en-US" smtClean="0"/>
              <a:t>7/6/2021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2D7894-1531-4700-82FA-5153E305E73E}" type="slidenum">
              <a:rPr lang="en-US" smtClean="0"/>
              <a:t>‹#›</a:t>
            </a:fld>
            <a:endParaRPr lang="en-US"/>
          </a:p>
        </p:txBody>
      </p:sp>
    </p:spTree>
    <p:extLst>
      <p:ext uri="{BB962C8B-B14F-4D97-AF65-F5344CB8AC3E}">
        <p14:creationId xmlns:p14="http://schemas.microsoft.com/office/powerpoint/2010/main" val="308441554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D6A49A-C789-4CCA-B20B-A9899E6A3E46}" type="datetime1">
              <a:rPr lang="en-US" smtClean="0"/>
              <a:t>7/6/2021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CF3575-0547-4F27-9A0F-3C3208F032F2}" type="slidenum">
              <a:rPr lang="en-US" smtClean="0"/>
              <a:t>‹#›</a:t>
            </a:fld>
            <a:endParaRPr lang="en-US"/>
          </a:p>
        </p:txBody>
      </p:sp>
    </p:spTree>
    <p:extLst>
      <p:ext uri="{BB962C8B-B14F-4D97-AF65-F5344CB8AC3E}">
        <p14:creationId xmlns:p14="http://schemas.microsoft.com/office/powerpoint/2010/main" val="102762883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gif"/><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7" Type="http://schemas.openxmlformats.org/officeDocument/2006/relationships/chart" Target="../charts/chart8.xml"/><Relationship Id="rId2" Type="http://schemas.openxmlformats.org/officeDocument/2006/relationships/chart" Target="../charts/chart3.xml"/><Relationship Id="rId1" Type="http://schemas.openxmlformats.org/officeDocument/2006/relationships/slideLayout" Target="../slideLayouts/slideLayout7.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chart" Target="../charts/chart9.xml"/><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2.tiff"/><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5.tmp"/><Relationship Id="rId2" Type="http://schemas.openxmlformats.org/officeDocument/2006/relationships/image" Target="../media/image24.tmp"/><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tate of Maine shape with campus landscape scenes imbedded&#10;&#10;">
            <a:extLst>
              <a:ext uri="{FF2B5EF4-FFF2-40B4-BE49-F238E27FC236}">
                <a16:creationId xmlns:a16="http://schemas.microsoft.com/office/drawing/2014/main" id="{1ADD85E8-7DBB-4C29-B82B-07EA9A8083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53" y="42660"/>
            <a:ext cx="6119257" cy="6858000"/>
          </a:xfrm>
          <a:prstGeom prst="rect">
            <a:avLst/>
          </a:prstGeom>
        </p:spPr>
      </p:pic>
      <p:pic>
        <p:nvPicPr>
          <p:cNvPr id="49" name="Picture 48" descr="University of Maine System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29671" y="638715"/>
            <a:ext cx="2737585" cy="1266608"/>
          </a:xfrm>
          <a:prstGeom prst="rect">
            <a:avLst/>
          </a:prstGeom>
        </p:spPr>
      </p:pic>
      <p:sp>
        <p:nvSpPr>
          <p:cNvPr id="2" name="Title 1"/>
          <p:cNvSpPr>
            <a:spLocks noGrp="1"/>
          </p:cNvSpPr>
          <p:nvPr>
            <p:ph type="ctrTitle"/>
          </p:nvPr>
        </p:nvSpPr>
        <p:spPr>
          <a:xfrm>
            <a:off x="5040922" y="2465408"/>
            <a:ext cx="6600093" cy="1266608"/>
          </a:xfrm>
        </p:spPr>
        <p:txBody>
          <a:bodyPr>
            <a:noAutofit/>
          </a:bodyPr>
          <a:lstStyle/>
          <a:p>
            <a:pPr>
              <a:lnSpc>
                <a:spcPct val="100000"/>
              </a:lnSpc>
              <a:spcBef>
                <a:spcPts val="0"/>
              </a:spcBef>
              <a:spcAft>
                <a:spcPts val="1200"/>
              </a:spcAft>
            </a:pPr>
            <a:r>
              <a:rPr lang="en-US" sz="4400" dirty="0"/>
              <a:t>FY22</a:t>
            </a:r>
            <a:br>
              <a:rPr lang="en-US" sz="2400" dirty="0"/>
            </a:br>
            <a:r>
              <a:rPr lang="en-US" sz="3200" dirty="0"/>
              <a:t>Operating Budget</a:t>
            </a:r>
            <a:endParaRPr lang="en-US" sz="3200" i="1" dirty="0"/>
          </a:p>
        </p:txBody>
      </p:sp>
      <p:sp>
        <p:nvSpPr>
          <p:cNvPr id="5" name="TextBox 4"/>
          <p:cNvSpPr txBox="1"/>
          <p:nvPr/>
        </p:nvSpPr>
        <p:spPr>
          <a:xfrm>
            <a:off x="4856606" y="3817619"/>
            <a:ext cx="6949440" cy="369332"/>
          </a:xfrm>
          <a:prstGeom prst="rect">
            <a:avLst/>
          </a:prstGeom>
          <a:noFill/>
        </p:spPr>
        <p:txBody>
          <a:bodyPr wrap="square" rtlCol="0">
            <a:spAutoFit/>
          </a:bodyPr>
          <a:lstStyle/>
          <a:p>
            <a:pPr algn="ctr"/>
            <a:r>
              <a:rPr lang="en-US" i="1" dirty="0"/>
              <a:t>Board of Trustees – June 25, 2021</a:t>
            </a:r>
          </a:p>
        </p:txBody>
      </p:sp>
      <p:pic>
        <p:nvPicPr>
          <p:cNvPr id="38" name="Picture 37" descr="University of Maine at Augusta logo"/>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06904" y="5349666"/>
            <a:ext cx="1360435" cy="493225"/>
          </a:xfrm>
          <a:prstGeom prst="rect">
            <a:avLst/>
          </a:prstGeom>
        </p:spPr>
      </p:pic>
      <p:pic>
        <p:nvPicPr>
          <p:cNvPr id="39" name="Picture 38" descr="UMaine logo"/>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94691" y="5361245"/>
            <a:ext cx="1802617" cy="534776"/>
          </a:xfrm>
          <a:prstGeom prst="rect">
            <a:avLst/>
          </a:prstGeom>
        </p:spPr>
      </p:pic>
      <p:pic>
        <p:nvPicPr>
          <p:cNvPr id="45" name="Picture 44" descr="University of Maine at Farmington logo"/>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86850" y="5284126"/>
            <a:ext cx="1802618" cy="477693"/>
          </a:xfrm>
          <a:prstGeom prst="rect">
            <a:avLst/>
          </a:prstGeom>
        </p:spPr>
      </p:pic>
      <p:pic>
        <p:nvPicPr>
          <p:cNvPr id="46" name="Picture 45" descr="University of Maine at Fort Kent logo"/>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003427" y="5312449"/>
            <a:ext cx="1802619" cy="487575"/>
          </a:xfrm>
          <a:prstGeom prst="rect">
            <a:avLst/>
          </a:prstGeom>
        </p:spPr>
      </p:pic>
      <p:pic>
        <p:nvPicPr>
          <p:cNvPr id="19" name="Picture 18" descr="UMaine Machias logo">
            <a:extLst>
              <a:ext uri="{FF2B5EF4-FFF2-40B4-BE49-F238E27FC236}">
                <a16:creationId xmlns:a16="http://schemas.microsoft.com/office/drawing/2014/main" id="{78D2424B-1234-48B8-BAE4-CB673A1F374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37769" y="6082831"/>
            <a:ext cx="2270259" cy="662159"/>
          </a:xfrm>
          <a:prstGeom prst="rect">
            <a:avLst/>
          </a:prstGeom>
        </p:spPr>
      </p:pic>
      <p:pic>
        <p:nvPicPr>
          <p:cNvPr id="16" name="Picture 15" descr="University of Maine at Presque Isle logo">
            <a:extLst>
              <a:ext uri="{FF2B5EF4-FFF2-40B4-BE49-F238E27FC236}">
                <a16:creationId xmlns:a16="http://schemas.microsoft.com/office/drawing/2014/main" id="{58D5DAE7-95AC-4EF0-8B97-B411C9B642C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225494" y="6152597"/>
            <a:ext cx="2345165" cy="592393"/>
          </a:xfrm>
          <a:prstGeom prst="rect">
            <a:avLst/>
          </a:prstGeom>
        </p:spPr>
      </p:pic>
      <p:pic>
        <p:nvPicPr>
          <p:cNvPr id="17" name="Picture 16" descr="University of Southern Maine lgoo">
            <a:extLst>
              <a:ext uri="{FF2B5EF4-FFF2-40B4-BE49-F238E27FC236}">
                <a16:creationId xmlns:a16="http://schemas.microsoft.com/office/drawing/2014/main" id="{784B1BCD-F743-4961-93A7-76C30DADF19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005590" y="6140854"/>
            <a:ext cx="2422606" cy="541314"/>
          </a:xfrm>
          <a:prstGeom prst="rect">
            <a:avLst/>
          </a:prstGeom>
        </p:spPr>
      </p:pic>
      <p:pic>
        <p:nvPicPr>
          <p:cNvPr id="18" name="Picture 17" descr="University of Maine Law school logo">
            <a:extLst>
              <a:ext uri="{FF2B5EF4-FFF2-40B4-BE49-F238E27FC236}">
                <a16:creationId xmlns:a16="http://schemas.microsoft.com/office/drawing/2014/main" id="{70667495-3AC2-423C-A060-2124C21296F5}"/>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003427" y="6152597"/>
            <a:ext cx="1379004" cy="625320"/>
          </a:xfrm>
          <a:prstGeom prst="rect">
            <a:avLst/>
          </a:prstGeom>
        </p:spPr>
      </p:pic>
      <p:sp>
        <p:nvSpPr>
          <p:cNvPr id="10" name="Rectangle 9">
            <a:extLst>
              <a:ext uri="{FF2B5EF4-FFF2-40B4-BE49-F238E27FC236}">
                <a16:creationId xmlns:a16="http://schemas.microsoft.com/office/drawing/2014/main" id="{306157FB-055C-4116-8438-9D72E6B63B53}"/>
              </a:ext>
              <a:ext uri="{C183D7F6-B498-43B3-948B-1728B52AA6E4}">
                <adec:decorative xmlns:adec="http://schemas.microsoft.com/office/drawing/2017/decorative" val="1"/>
              </a:ext>
            </a:extLst>
          </p:cNvPr>
          <p:cNvSpPr/>
          <p:nvPr/>
        </p:nvSpPr>
        <p:spPr>
          <a:xfrm>
            <a:off x="0" y="0"/>
            <a:ext cx="225778" cy="6858000"/>
          </a:xfrm>
          <a:prstGeom prst="rect">
            <a:avLst/>
          </a:prstGeom>
          <a:solidFill>
            <a:srgbClr val="0068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a:extLst>
              <a:ext uri="{FF2B5EF4-FFF2-40B4-BE49-F238E27FC236}">
                <a16:creationId xmlns:a16="http://schemas.microsoft.com/office/drawing/2014/main" id="{2AE2E6B9-A72C-4744-BB35-16D73C1BAFE0}"/>
              </a:ext>
              <a:ext uri="{C183D7F6-B498-43B3-948B-1728B52AA6E4}">
                <adec:decorative xmlns:adec="http://schemas.microsoft.com/office/drawing/2017/decorative" val="1"/>
              </a:ext>
            </a:extLst>
          </p:cNvPr>
          <p:cNvCxnSpPr/>
          <p:nvPr/>
        </p:nvCxnSpPr>
        <p:spPr>
          <a:xfrm>
            <a:off x="3787121" y="5133860"/>
            <a:ext cx="8018925" cy="0"/>
          </a:xfrm>
          <a:prstGeom prst="line">
            <a:avLst/>
          </a:prstGeom>
          <a:ln w="28575">
            <a:solidFill>
              <a:srgbClr val="00688F"/>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766631A6-C151-4223-9973-6A31935290AA}"/>
              </a:ext>
              <a:ext uri="{C183D7F6-B498-43B3-948B-1728B52AA6E4}">
                <adec:decorative xmlns:adec="http://schemas.microsoft.com/office/drawing/2017/decorative" val="1"/>
              </a:ext>
            </a:extLst>
          </p:cNvPr>
          <p:cNvCxnSpPr>
            <a:cxnSpLocks/>
          </p:cNvCxnSpPr>
          <p:nvPr/>
        </p:nvCxnSpPr>
        <p:spPr>
          <a:xfrm>
            <a:off x="1872867" y="6070293"/>
            <a:ext cx="9933179" cy="0"/>
          </a:xfrm>
          <a:prstGeom prst="line">
            <a:avLst/>
          </a:prstGeom>
          <a:ln w="28575">
            <a:solidFill>
              <a:srgbClr val="00688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391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C183D7F6-B498-43B3-948B-1728B52AA6E4}">
                <adec:decorative xmlns:adec="http://schemas.microsoft.com/office/drawing/2017/decorative" val="1"/>
              </a:ext>
            </a:extLst>
          </p:cNvPr>
          <p:cNvSpPr/>
          <p:nvPr/>
        </p:nvSpPr>
        <p:spPr>
          <a:xfrm>
            <a:off x="9158913" y="0"/>
            <a:ext cx="3033087" cy="681564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C183D7F6-B498-43B3-948B-1728B52AA6E4}">
                <adec:decorative xmlns:adec="http://schemas.microsoft.com/office/drawing/2017/decorative" val="1"/>
              </a:ext>
            </a:extLst>
          </p:cNvPr>
          <p:cNvSpPr/>
          <p:nvPr/>
        </p:nvSpPr>
        <p:spPr>
          <a:xfrm>
            <a:off x="9160863" y="2038"/>
            <a:ext cx="3033087" cy="6815647"/>
          </a:xfrm>
          <a:prstGeom prst="rect">
            <a:avLst/>
          </a:prstGeom>
          <a:solidFill>
            <a:srgbClr val="00688F">
              <a:alpha val="1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C183D7F6-B498-43B3-948B-1728B52AA6E4}">
                <adec:decorative xmlns:adec="http://schemas.microsoft.com/office/drawing/2017/decorative" val="1"/>
              </a:ext>
            </a:extLst>
          </p:cNvPr>
          <p:cNvSpPr/>
          <p:nvPr/>
        </p:nvSpPr>
        <p:spPr>
          <a:xfrm>
            <a:off x="134679" y="4425216"/>
            <a:ext cx="4434840" cy="23565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C183D7F6-B498-43B3-948B-1728B52AA6E4}">
                <adec:decorative xmlns:adec="http://schemas.microsoft.com/office/drawing/2017/decorative" val="1"/>
              </a:ext>
            </a:extLst>
          </p:cNvPr>
          <p:cNvSpPr/>
          <p:nvPr/>
        </p:nvSpPr>
        <p:spPr>
          <a:xfrm>
            <a:off x="6985694" y="819732"/>
            <a:ext cx="2076450" cy="35230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C183D7F6-B498-43B3-948B-1728B52AA6E4}">
                <adec:decorative xmlns:adec="http://schemas.microsoft.com/office/drawing/2017/decorative" val="1"/>
              </a:ext>
            </a:extLst>
          </p:cNvPr>
          <p:cNvSpPr/>
          <p:nvPr/>
        </p:nvSpPr>
        <p:spPr>
          <a:xfrm>
            <a:off x="134679" y="825500"/>
            <a:ext cx="6715894" cy="35172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a:extLst>
              <a:ext uri="{C183D7F6-B498-43B3-948B-1728B52AA6E4}">
                <adec:decorative xmlns:adec="http://schemas.microsoft.com/office/drawing/2017/decorative" val="1"/>
              </a:ext>
            </a:extLst>
          </p:cNvPr>
          <p:cNvSpPr/>
          <p:nvPr/>
        </p:nvSpPr>
        <p:spPr>
          <a:xfrm rot="16200000">
            <a:off x="8178538" y="2430665"/>
            <a:ext cx="516090" cy="552450"/>
          </a:xfrm>
          <a:prstGeom prst="rightArrow">
            <a:avLst/>
          </a:prstGeom>
          <a:solidFill>
            <a:srgbClr val="FDB8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a:extLst>
              <a:ext uri="{C183D7F6-B498-43B3-948B-1728B52AA6E4}">
                <adec:decorative xmlns:adec="http://schemas.microsoft.com/office/drawing/2017/decorative" val="1"/>
              </a:ext>
            </a:extLst>
          </p:cNvPr>
          <p:cNvSpPr/>
          <p:nvPr/>
        </p:nvSpPr>
        <p:spPr>
          <a:xfrm rot="16200000">
            <a:off x="7252055" y="2335702"/>
            <a:ext cx="709755" cy="552450"/>
          </a:xfrm>
          <a:prstGeom prst="rightArrow">
            <a:avLst/>
          </a:prstGeom>
          <a:solidFill>
            <a:srgbClr val="0068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CD94D250-76E8-495C-A7AB-D74354E51918}"/>
              </a:ext>
            </a:extLst>
          </p:cNvPr>
          <p:cNvSpPr>
            <a:spLocks noGrp="1"/>
          </p:cNvSpPr>
          <p:nvPr>
            <p:ph type="title"/>
          </p:nvPr>
        </p:nvSpPr>
        <p:spPr/>
        <p:txBody>
          <a:bodyPr>
            <a:normAutofit fontScale="90000"/>
          </a:bodyPr>
          <a:lstStyle/>
          <a:p>
            <a:r>
              <a:rPr lang="en-US" dirty="0"/>
              <a:t>UMS Enrollment</a:t>
            </a:r>
          </a:p>
        </p:txBody>
      </p:sp>
      <p:sp>
        <p:nvSpPr>
          <p:cNvPr id="8" name="TextBox 7"/>
          <p:cNvSpPr txBox="1"/>
          <p:nvPr/>
        </p:nvSpPr>
        <p:spPr>
          <a:xfrm>
            <a:off x="7205892" y="1809701"/>
            <a:ext cx="916762" cy="307777"/>
          </a:xfrm>
          <a:prstGeom prst="rect">
            <a:avLst/>
          </a:prstGeom>
          <a:noFill/>
        </p:spPr>
        <p:txBody>
          <a:bodyPr wrap="square" rtlCol="0">
            <a:spAutoFit/>
          </a:bodyPr>
          <a:lstStyle/>
          <a:p>
            <a:r>
              <a:rPr lang="en-US" sz="1400" dirty="0"/>
              <a:t>Budget</a:t>
            </a:r>
          </a:p>
        </p:txBody>
      </p:sp>
      <p:sp>
        <p:nvSpPr>
          <p:cNvPr id="9" name="TextBox 8"/>
          <p:cNvSpPr txBox="1"/>
          <p:nvPr/>
        </p:nvSpPr>
        <p:spPr>
          <a:xfrm>
            <a:off x="8061817" y="1809701"/>
            <a:ext cx="916762" cy="307777"/>
          </a:xfrm>
          <a:prstGeom prst="rect">
            <a:avLst/>
          </a:prstGeom>
          <a:noFill/>
        </p:spPr>
        <p:txBody>
          <a:bodyPr wrap="square" rtlCol="0">
            <a:spAutoFit/>
          </a:bodyPr>
          <a:lstStyle/>
          <a:p>
            <a:r>
              <a:rPr lang="en-US" sz="1400" dirty="0"/>
              <a:t>Actual</a:t>
            </a:r>
          </a:p>
        </p:txBody>
      </p:sp>
      <p:sp>
        <p:nvSpPr>
          <p:cNvPr id="10" name="Rectangle 9"/>
          <p:cNvSpPr/>
          <p:nvPr/>
        </p:nvSpPr>
        <p:spPr>
          <a:xfrm>
            <a:off x="7210594" y="2995364"/>
            <a:ext cx="761894" cy="738664"/>
          </a:xfrm>
          <a:prstGeom prst="rect">
            <a:avLst/>
          </a:prstGeom>
        </p:spPr>
        <p:txBody>
          <a:bodyPr wrap="square">
            <a:spAutoFit/>
          </a:bodyPr>
          <a:lstStyle/>
          <a:p>
            <a:pPr algn="ctr"/>
            <a:r>
              <a:rPr lang="en-US" dirty="0"/>
              <a:t>1.5%</a:t>
            </a:r>
          </a:p>
          <a:p>
            <a:pPr algn="ctr"/>
            <a:r>
              <a:rPr lang="en-US" sz="1200" dirty="0"/>
              <a:t>above FY21</a:t>
            </a:r>
          </a:p>
        </p:txBody>
      </p:sp>
      <p:sp>
        <p:nvSpPr>
          <p:cNvPr id="11" name="Rectangle 10"/>
          <p:cNvSpPr/>
          <p:nvPr/>
        </p:nvSpPr>
        <p:spPr>
          <a:xfrm>
            <a:off x="8061817" y="2964934"/>
            <a:ext cx="761894" cy="738664"/>
          </a:xfrm>
          <a:prstGeom prst="rect">
            <a:avLst/>
          </a:prstGeom>
        </p:spPr>
        <p:txBody>
          <a:bodyPr wrap="square">
            <a:spAutoFit/>
          </a:bodyPr>
          <a:lstStyle/>
          <a:p>
            <a:pPr algn="ctr"/>
            <a:r>
              <a:rPr lang="en-US" dirty="0"/>
              <a:t>0.6%</a:t>
            </a:r>
          </a:p>
          <a:p>
            <a:pPr algn="ctr"/>
            <a:r>
              <a:rPr lang="en-US" sz="1200" dirty="0"/>
              <a:t>above FY21</a:t>
            </a:r>
          </a:p>
        </p:txBody>
      </p:sp>
      <p:sp>
        <p:nvSpPr>
          <p:cNvPr id="13" name="Rectangle 12"/>
          <p:cNvSpPr/>
          <p:nvPr/>
        </p:nvSpPr>
        <p:spPr>
          <a:xfrm>
            <a:off x="7049891" y="878497"/>
            <a:ext cx="1963569" cy="665439"/>
          </a:xfrm>
          <a:prstGeom prst="rect">
            <a:avLst/>
          </a:prstGeom>
        </p:spPr>
        <p:txBody>
          <a:bodyPr wrap="square">
            <a:spAutoFit/>
          </a:bodyPr>
          <a:lstStyle/>
          <a:p>
            <a:pPr algn="ctr">
              <a:defRPr sz="1862" b="1" i="0" u="none" strike="noStrike" kern="1200" spc="0" baseline="0">
                <a:solidFill>
                  <a:prstClr val="black"/>
                </a:solidFill>
                <a:latin typeface="+mn-lt"/>
                <a:ea typeface="+mn-ea"/>
                <a:cs typeface="+mn-cs"/>
              </a:defRPr>
            </a:pPr>
            <a:r>
              <a:rPr lang="en-US" b="1" dirty="0"/>
              <a:t>FY22 Enrollment Budget</a:t>
            </a:r>
          </a:p>
        </p:txBody>
      </p:sp>
      <p:graphicFrame>
        <p:nvGraphicFramePr>
          <p:cNvPr id="14" name="Chart 13">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11817598"/>
              </p:ext>
            </p:extLst>
          </p:nvPr>
        </p:nvGraphicFramePr>
        <p:xfrm>
          <a:off x="402772" y="4425216"/>
          <a:ext cx="4012786" cy="2360003"/>
        </p:xfrm>
        <a:graphic>
          <a:graphicData uri="http://schemas.openxmlformats.org/drawingml/2006/chart">
            <c:chart xmlns:c="http://schemas.openxmlformats.org/drawingml/2006/chart" xmlns:r="http://schemas.openxmlformats.org/officeDocument/2006/relationships" r:id="rId2"/>
          </a:graphicData>
        </a:graphic>
      </p:graphicFrame>
      <p:sp>
        <p:nvSpPr>
          <p:cNvPr id="16" name="Rectangle 15">
            <a:extLst>
              <a:ext uri="{C183D7F6-B498-43B3-948B-1728B52AA6E4}">
                <adec:decorative xmlns:adec="http://schemas.microsoft.com/office/drawing/2017/decorative" val="1"/>
              </a:ext>
            </a:extLst>
          </p:cNvPr>
          <p:cNvSpPr/>
          <p:nvPr/>
        </p:nvSpPr>
        <p:spPr>
          <a:xfrm>
            <a:off x="4664351" y="4425216"/>
            <a:ext cx="4434840" cy="23565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7" name="Chart 16">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13010889"/>
              </p:ext>
            </p:extLst>
          </p:nvPr>
        </p:nvGraphicFramePr>
        <p:xfrm>
          <a:off x="4837612" y="4455644"/>
          <a:ext cx="4012786" cy="236000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hart 17">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20116639"/>
              </p:ext>
            </p:extLst>
          </p:nvPr>
        </p:nvGraphicFramePr>
        <p:xfrm>
          <a:off x="183325" y="636109"/>
          <a:ext cx="6705600" cy="3652291"/>
        </p:xfrm>
        <a:graphic>
          <a:graphicData uri="http://schemas.openxmlformats.org/drawingml/2006/chart">
            <c:chart xmlns:c="http://schemas.openxmlformats.org/drawingml/2006/chart" xmlns:r="http://schemas.openxmlformats.org/officeDocument/2006/relationships" r:id="rId4"/>
          </a:graphicData>
        </a:graphic>
      </p:graphicFrame>
      <p:sp>
        <p:nvSpPr>
          <p:cNvPr id="20" name="Rectangle 19"/>
          <p:cNvSpPr/>
          <p:nvPr/>
        </p:nvSpPr>
        <p:spPr>
          <a:xfrm>
            <a:off x="9188091" y="151334"/>
            <a:ext cx="2715134" cy="2246769"/>
          </a:xfrm>
          <a:prstGeom prst="rect">
            <a:avLst/>
          </a:prstGeom>
        </p:spPr>
        <p:txBody>
          <a:bodyPr wrap="square">
            <a:spAutoFit/>
          </a:bodyPr>
          <a:lstStyle/>
          <a:p>
            <a:pPr marL="60326" lvl="1">
              <a:spcAft>
                <a:spcPts val="1200"/>
              </a:spcAft>
              <a:buNone/>
            </a:pPr>
            <a:r>
              <a:rPr lang="en-US" b="1" dirty="0"/>
              <a:t>Major factors impacting enrollment:</a:t>
            </a:r>
          </a:p>
          <a:p>
            <a:pPr marL="346076" lvl="1" indent="-285750">
              <a:spcAft>
                <a:spcPts val="1200"/>
              </a:spcAft>
              <a:buFont typeface="Arial" panose="020B0604020202020204" pitchFamily="34" charset="0"/>
              <a:buChar char="•"/>
            </a:pPr>
            <a:r>
              <a:rPr lang="en-US" sz="1400" dirty="0"/>
              <a:t>Budgeting a modest increase in credit hours above FY21 actuals</a:t>
            </a:r>
          </a:p>
          <a:p>
            <a:pPr marL="346076" lvl="1" indent="-285750">
              <a:spcAft>
                <a:spcPts val="1200"/>
              </a:spcAft>
              <a:buFont typeface="Arial" panose="020B0604020202020204" pitchFamily="34" charset="0"/>
              <a:buChar char="•"/>
            </a:pPr>
            <a:r>
              <a:rPr lang="en-US" sz="1400" dirty="0"/>
              <a:t>Out of state credit hours   comprise 25% of total credit hours</a:t>
            </a:r>
          </a:p>
        </p:txBody>
      </p:sp>
      <p:graphicFrame>
        <p:nvGraphicFramePr>
          <p:cNvPr id="25" name="Chart 24">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53865944"/>
              </p:ext>
            </p:extLst>
          </p:nvPr>
        </p:nvGraphicFramePr>
        <p:xfrm>
          <a:off x="10046673" y="2792893"/>
          <a:ext cx="2348678" cy="198277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2" name="Chart 31">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89707556"/>
              </p:ext>
            </p:extLst>
          </p:nvPr>
        </p:nvGraphicFramePr>
        <p:xfrm>
          <a:off x="9062145" y="2682681"/>
          <a:ext cx="3114492" cy="1763574"/>
        </p:xfrm>
        <a:graphic>
          <a:graphicData uri="http://schemas.openxmlformats.org/drawingml/2006/chart">
            <c:chart xmlns:c="http://schemas.openxmlformats.org/drawingml/2006/chart" xmlns:r="http://schemas.openxmlformats.org/officeDocument/2006/relationships" r:id="rId6"/>
          </a:graphicData>
        </a:graphic>
      </p:graphicFrame>
      <p:sp>
        <p:nvSpPr>
          <p:cNvPr id="33" name="Rectangle 32"/>
          <p:cNvSpPr/>
          <p:nvPr/>
        </p:nvSpPr>
        <p:spPr>
          <a:xfrm>
            <a:off x="9221234" y="2360561"/>
            <a:ext cx="1963569" cy="338554"/>
          </a:xfrm>
          <a:prstGeom prst="rect">
            <a:avLst/>
          </a:prstGeom>
        </p:spPr>
        <p:txBody>
          <a:bodyPr wrap="square">
            <a:spAutoFit/>
          </a:bodyPr>
          <a:lstStyle/>
          <a:p>
            <a:pPr>
              <a:defRPr sz="1862" b="1" i="0" u="none" strike="noStrike" kern="1200" spc="0" baseline="0">
                <a:solidFill>
                  <a:prstClr val="black"/>
                </a:solidFill>
                <a:latin typeface="+mn-lt"/>
                <a:ea typeface="+mn-ea"/>
                <a:cs typeface="+mn-cs"/>
              </a:defRPr>
            </a:pPr>
            <a:r>
              <a:rPr lang="en-US" sz="1600" b="1" dirty="0"/>
              <a:t>Early College</a:t>
            </a:r>
          </a:p>
        </p:txBody>
      </p:sp>
      <p:graphicFrame>
        <p:nvGraphicFramePr>
          <p:cNvPr id="34" name="Chart 33">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00830922"/>
              </p:ext>
            </p:extLst>
          </p:nvPr>
        </p:nvGraphicFramePr>
        <p:xfrm>
          <a:off x="9083827" y="4850474"/>
          <a:ext cx="3035421" cy="1627377"/>
        </p:xfrm>
        <a:graphic>
          <a:graphicData uri="http://schemas.openxmlformats.org/drawingml/2006/chart">
            <c:chart xmlns:c="http://schemas.openxmlformats.org/drawingml/2006/chart" xmlns:r="http://schemas.openxmlformats.org/officeDocument/2006/relationships" r:id="rId7"/>
          </a:graphicData>
        </a:graphic>
      </p:graphicFrame>
      <p:sp>
        <p:nvSpPr>
          <p:cNvPr id="35" name="Rectangle 34"/>
          <p:cNvSpPr/>
          <p:nvPr/>
        </p:nvSpPr>
        <p:spPr>
          <a:xfrm>
            <a:off x="9257443" y="4451447"/>
            <a:ext cx="1963569" cy="338554"/>
          </a:xfrm>
          <a:prstGeom prst="rect">
            <a:avLst/>
          </a:prstGeom>
        </p:spPr>
        <p:txBody>
          <a:bodyPr wrap="square">
            <a:spAutoFit/>
          </a:bodyPr>
          <a:lstStyle/>
          <a:p>
            <a:pPr>
              <a:defRPr sz="1862" b="1" i="0" u="none" strike="noStrike" kern="1200" spc="0" baseline="0">
                <a:solidFill>
                  <a:prstClr val="black"/>
                </a:solidFill>
                <a:latin typeface="+mn-lt"/>
                <a:ea typeface="+mn-ea"/>
                <a:cs typeface="+mn-cs"/>
              </a:defRPr>
            </a:pPr>
            <a:r>
              <a:rPr lang="en-US" sz="1600" b="1" dirty="0"/>
              <a:t>CBE/AP</a:t>
            </a:r>
          </a:p>
        </p:txBody>
      </p:sp>
      <p:sp>
        <p:nvSpPr>
          <p:cNvPr id="27" name="TextBox 26"/>
          <p:cNvSpPr txBox="1"/>
          <p:nvPr/>
        </p:nvSpPr>
        <p:spPr>
          <a:xfrm>
            <a:off x="10096809" y="6479889"/>
            <a:ext cx="340582" cy="215444"/>
          </a:xfrm>
          <a:prstGeom prst="rect">
            <a:avLst/>
          </a:prstGeom>
          <a:solidFill>
            <a:srgbClr val="CFE3EA"/>
          </a:solidFill>
        </p:spPr>
        <p:txBody>
          <a:bodyPr wrap="square" lIns="0" tIns="0" rIns="0" bIns="0" rtlCol="0">
            <a:spAutoFit/>
          </a:bodyPr>
          <a:lstStyle/>
          <a:p>
            <a:pPr algn="ctr"/>
            <a:r>
              <a:rPr lang="en-US" sz="1400" dirty="0"/>
              <a:t>CBE</a:t>
            </a:r>
          </a:p>
        </p:txBody>
      </p:sp>
      <p:sp>
        <p:nvSpPr>
          <p:cNvPr id="28" name="Rectangle 3">
            <a:extLst>
              <a:ext uri="{C183D7F6-B498-43B3-948B-1728B52AA6E4}">
                <adec:decorative xmlns:adec="http://schemas.microsoft.com/office/drawing/2017/decorative" val="1"/>
              </a:ext>
            </a:extLst>
          </p:cNvPr>
          <p:cNvSpPr/>
          <p:nvPr/>
        </p:nvSpPr>
        <p:spPr>
          <a:xfrm>
            <a:off x="10685746" y="6468305"/>
            <a:ext cx="1093621" cy="190932"/>
          </a:xfrm>
          <a:custGeom>
            <a:avLst/>
            <a:gdLst>
              <a:gd name="connsiteX0" fmla="*/ 0 w 828455"/>
              <a:gd name="connsiteY0" fmla="*/ 0 h 209923"/>
              <a:gd name="connsiteX1" fmla="*/ 828455 w 828455"/>
              <a:gd name="connsiteY1" fmla="*/ 0 h 209923"/>
              <a:gd name="connsiteX2" fmla="*/ 828455 w 828455"/>
              <a:gd name="connsiteY2" fmla="*/ 209923 h 209923"/>
              <a:gd name="connsiteX3" fmla="*/ 0 w 828455"/>
              <a:gd name="connsiteY3" fmla="*/ 209923 h 209923"/>
              <a:gd name="connsiteX4" fmla="*/ 0 w 828455"/>
              <a:gd name="connsiteY4" fmla="*/ 0 h 209923"/>
              <a:gd name="connsiteX0" fmla="*/ 828455 w 919895"/>
              <a:gd name="connsiteY0" fmla="*/ 0 h 209923"/>
              <a:gd name="connsiteX1" fmla="*/ 828455 w 919895"/>
              <a:gd name="connsiteY1" fmla="*/ 209923 h 209923"/>
              <a:gd name="connsiteX2" fmla="*/ 0 w 919895"/>
              <a:gd name="connsiteY2" fmla="*/ 209923 h 209923"/>
              <a:gd name="connsiteX3" fmla="*/ 0 w 919895"/>
              <a:gd name="connsiteY3" fmla="*/ 0 h 209923"/>
              <a:gd name="connsiteX4" fmla="*/ 919895 w 919895"/>
              <a:gd name="connsiteY4" fmla="*/ 91440 h 209923"/>
              <a:gd name="connsiteX0" fmla="*/ 828455 w 828455"/>
              <a:gd name="connsiteY0" fmla="*/ 0 h 209923"/>
              <a:gd name="connsiteX1" fmla="*/ 828455 w 828455"/>
              <a:gd name="connsiteY1" fmla="*/ 209923 h 209923"/>
              <a:gd name="connsiteX2" fmla="*/ 0 w 828455"/>
              <a:gd name="connsiteY2" fmla="*/ 209923 h 209923"/>
              <a:gd name="connsiteX3" fmla="*/ 0 w 828455"/>
              <a:gd name="connsiteY3" fmla="*/ 0 h 209923"/>
            </a:gdLst>
            <a:ahLst/>
            <a:cxnLst>
              <a:cxn ang="0">
                <a:pos x="connsiteX0" y="connsiteY0"/>
              </a:cxn>
              <a:cxn ang="0">
                <a:pos x="connsiteX1" y="connsiteY1"/>
              </a:cxn>
              <a:cxn ang="0">
                <a:pos x="connsiteX2" y="connsiteY2"/>
              </a:cxn>
              <a:cxn ang="0">
                <a:pos x="connsiteX3" y="connsiteY3"/>
              </a:cxn>
            </a:cxnLst>
            <a:rect l="l" t="t" r="r" b="b"/>
            <a:pathLst>
              <a:path w="828455" h="209923">
                <a:moveTo>
                  <a:pt x="828455" y="0"/>
                </a:moveTo>
                <a:lnTo>
                  <a:pt x="828455" y="209923"/>
                </a:lnTo>
                <a:lnTo>
                  <a:pt x="0" y="209923"/>
                </a:lnTo>
                <a:lnTo>
                  <a:pt x="0"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10903789" y="6503953"/>
            <a:ext cx="603849" cy="215444"/>
          </a:xfrm>
          <a:prstGeom prst="rect">
            <a:avLst/>
          </a:prstGeom>
          <a:solidFill>
            <a:srgbClr val="CFE3EA"/>
          </a:solidFill>
        </p:spPr>
        <p:txBody>
          <a:bodyPr wrap="square" lIns="0" tIns="0" rIns="0" bIns="0" rtlCol="0">
            <a:spAutoFit/>
          </a:bodyPr>
          <a:lstStyle/>
          <a:p>
            <a:pPr algn="ctr"/>
            <a:r>
              <a:rPr lang="en-US" sz="1400" dirty="0"/>
              <a:t>AP/CBE</a:t>
            </a:r>
          </a:p>
        </p:txBody>
      </p:sp>
      <p:sp>
        <p:nvSpPr>
          <p:cNvPr id="2" name="Slide Number Placeholder 1"/>
          <p:cNvSpPr>
            <a:spLocks noGrp="1"/>
          </p:cNvSpPr>
          <p:nvPr>
            <p:ph type="sldNum" sz="quarter" idx="12"/>
          </p:nvPr>
        </p:nvSpPr>
        <p:spPr/>
        <p:txBody>
          <a:bodyPr/>
          <a:lstStyle/>
          <a:p>
            <a:fld id="{F5CF3575-0547-4F27-9A0F-3C3208F032F2}" type="slidenum">
              <a:rPr lang="en-US" smtClean="0"/>
              <a:t>10</a:t>
            </a:fld>
            <a:endParaRPr lang="en-US"/>
          </a:p>
        </p:txBody>
      </p:sp>
      <p:cxnSp>
        <p:nvCxnSpPr>
          <p:cNvPr id="5" name="Straight Connector 4">
            <a:extLst>
              <a:ext uri="{C183D7F6-B498-43B3-948B-1728B52AA6E4}">
                <adec:decorative xmlns:adec="http://schemas.microsoft.com/office/drawing/2017/decorative" val="1"/>
              </a:ext>
            </a:extLst>
          </p:cNvPr>
          <p:cNvCxnSpPr/>
          <p:nvPr/>
        </p:nvCxnSpPr>
        <p:spPr>
          <a:xfrm>
            <a:off x="7285411" y="2964935"/>
            <a:ext cx="1564987"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277622" y="4440848"/>
            <a:ext cx="1888434" cy="307777"/>
          </a:xfrm>
          <a:prstGeom prst="rect">
            <a:avLst/>
          </a:prstGeom>
          <a:noFill/>
        </p:spPr>
        <p:txBody>
          <a:bodyPr wrap="square" rtlCol="0">
            <a:spAutoFit/>
          </a:bodyPr>
          <a:lstStyle/>
          <a:p>
            <a:r>
              <a:rPr lang="en-US" sz="1400" dirty="0">
                <a:solidFill>
                  <a:schemeClr val="tx1">
                    <a:lumMod val="65000"/>
                    <a:lumOff val="35000"/>
                  </a:schemeClr>
                </a:solidFill>
              </a:rPr>
              <a:t>(excludes EC)</a:t>
            </a:r>
          </a:p>
        </p:txBody>
      </p:sp>
      <p:sp>
        <p:nvSpPr>
          <p:cNvPr id="37" name="TextBox 36"/>
          <p:cNvSpPr txBox="1"/>
          <p:nvPr/>
        </p:nvSpPr>
        <p:spPr>
          <a:xfrm>
            <a:off x="3195093" y="1282440"/>
            <a:ext cx="2494811" cy="307777"/>
          </a:xfrm>
          <a:prstGeom prst="rect">
            <a:avLst/>
          </a:prstGeom>
          <a:noFill/>
        </p:spPr>
        <p:txBody>
          <a:bodyPr wrap="square" rtlCol="0">
            <a:spAutoFit/>
          </a:bodyPr>
          <a:lstStyle/>
          <a:p>
            <a:r>
              <a:rPr lang="en-US" sz="1400" dirty="0">
                <a:solidFill>
                  <a:schemeClr val="tx1">
                    <a:lumMod val="65000"/>
                    <a:lumOff val="35000"/>
                  </a:schemeClr>
                </a:solidFill>
              </a:rPr>
              <a:t>(excludes Early College)</a:t>
            </a:r>
          </a:p>
        </p:txBody>
      </p:sp>
    </p:spTree>
    <p:extLst>
      <p:ext uri="{BB962C8B-B14F-4D97-AF65-F5344CB8AC3E}">
        <p14:creationId xmlns:p14="http://schemas.microsoft.com/office/powerpoint/2010/main" val="1193258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C183D7F6-B498-43B3-948B-1728B52AA6E4}">
                <adec:decorative xmlns:adec="http://schemas.microsoft.com/office/drawing/2017/decorative" val="1"/>
              </a:ext>
            </a:extLst>
          </p:cNvPr>
          <p:cNvSpPr/>
          <p:nvPr/>
        </p:nvSpPr>
        <p:spPr>
          <a:xfrm>
            <a:off x="144638" y="1090727"/>
            <a:ext cx="7279433" cy="4470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4261"/>
          <a:stretch/>
        </p:blipFill>
        <p:spPr>
          <a:xfrm>
            <a:off x="8626315" y="0"/>
            <a:ext cx="3643966" cy="2537441"/>
          </a:xfrm>
          <a:prstGeom prst="rect">
            <a:avLst/>
          </a:prstGeom>
        </p:spPr>
      </p:pic>
      <p:pic>
        <p:nvPicPr>
          <p:cNvPr id="6" name="Picture 5">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28245" y="2189778"/>
            <a:ext cx="3563755" cy="2399966"/>
          </a:xfrm>
          <a:prstGeom prst="rect">
            <a:avLst/>
          </a:prstGeom>
        </p:spPr>
      </p:pic>
      <p:sp>
        <p:nvSpPr>
          <p:cNvPr id="2" name="Title 1"/>
          <p:cNvSpPr>
            <a:spLocks noGrp="1"/>
          </p:cNvSpPr>
          <p:nvPr>
            <p:ph type="title"/>
          </p:nvPr>
        </p:nvSpPr>
        <p:spPr>
          <a:xfrm>
            <a:off x="1923113" y="450722"/>
            <a:ext cx="6073024" cy="511175"/>
          </a:xfrm>
        </p:spPr>
        <p:txBody>
          <a:bodyPr>
            <a:normAutofit fontScale="90000"/>
          </a:bodyPr>
          <a:lstStyle/>
          <a:p>
            <a:pPr algn="ctr"/>
            <a:r>
              <a:rPr lang="en-US" dirty="0"/>
              <a:t>Residence Hall Occupancy </a:t>
            </a:r>
            <a:r>
              <a:rPr lang="en-US" sz="1600" dirty="0"/>
              <a:t>(Annual Average)</a:t>
            </a:r>
          </a:p>
        </p:txBody>
      </p:sp>
      <p:pic>
        <p:nvPicPr>
          <p:cNvPr id="4" name="Picture 3">
            <a:extLs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l="7273" t="13520"/>
          <a:stretch/>
        </p:blipFill>
        <p:spPr>
          <a:xfrm>
            <a:off x="8628245" y="4589744"/>
            <a:ext cx="3630004" cy="2268256"/>
          </a:xfrm>
          <a:prstGeom prst="rect">
            <a:avLst/>
          </a:prstGeom>
        </p:spPr>
      </p:pic>
      <p:graphicFrame>
        <p:nvGraphicFramePr>
          <p:cNvPr id="7" name="Chart 6">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99221141"/>
              </p:ext>
            </p:extLst>
          </p:nvPr>
        </p:nvGraphicFramePr>
        <p:xfrm>
          <a:off x="1136324" y="1016000"/>
          <a:ext cx="6668339" cy="4470400"/>
        </p:xfrm>
        <a:graphic>
          <a:graphicData uri="http://schemas.openxmlformats.org/drawingml/2006/chart">
            <c:chart xmlns:c="http://schemas.openxmlformats.org/drawingml/2006/chart" xmlns:r="http://schemas.openxmlformats.org/officeDocument/2006/relationships" r:id="rId5"/>
          </a:graphicData>
        </a:graphic>
      </p:graphicFrame>
      <p:sp>
        <p:nvSpPr>
          <p:cNvPr id="3" name="Rectangle 2">
            <a:extLst>
              <a:ext uri="{C183D7F6-B498-43B3-948B-1728B52AA6E4}">
                <adec:decorative xmlns:adec="http://schemas.microsoft.com/office/drawing/2017/decorative" val="1"/>
              </a:ext>
            </a:extLst>
          </p:cNvPr>
          <p:cNvSpPr/>
          <p:nvPr/>
        </p:nvSpPr>
        <p:spPr>
          <a:xfrm>
            <a:off x="7565572" y="1621971"/>
            <a:ext cx="1926772" cy="1997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685722" y="2093812"/>
            <a:ext cx="1733241" cy="1569660"/>
          </a:xfrm>
          <a:prstGeom prst="rect">
            <a:avLst/>
          </a:prstGeom>
        </p:spPr>
        <p:txBody>
          <a:bodyPr wrap="square">
            <a:spAutoFit/>
          </a:bodyPr>
          <a:lstStyle/>
          <a:p>
            <a:pPr marL="119063" indent="-119063">
              <a:spcAft>
                <a:spcPts val="1200"/>
              </a:spcAft>
              <a:buFont typeface="Arial" panose="020B0604020202020204" pitchFamily="34" charset="0"/>
              <a:buChar char="•"/>
            </a:pPr>
            <a:r>
              <a:rPr lang="en-US" sz="1600" dirty="0"/>
              <a:t>Normal Occupancy Rates range from 56% at UMM to 95% at USM.</a:t>
            </a:r>
          </a:p>
        </p:txBody>
      </p:sp>
      <p:sp>
        <p:nvSpPr>
          <p:cNvPr id="10" name="TextBox 9"/>
          <p:cNvSpPr txBox="1"/>
          <p:nvPr/>
        </p:nvSpPr>
        <p:spPr>
          <a:xfrm>
            <a:off x="7804663" y="1658540"/>
            <a:ext cx="1426030" cy="400110"/>
          </a:xfrm>
          <a:prstGeom prst="rect">
            <a:avLst/>
          </a:prstGeom>
          <a:noFill/>
        </p:spPr>
        <p:txBody>
          <a:bodyPr wrap="square" rtlCol="0">
            <a:spAutoFit/>
          </a:bodyPr>
          <a:lstStyle/>
          <a:p>
            <a:pPr algn="ctr"/>
            <a:r>
              <a:rPr lang="en-US" sz="2000" b="1" dirty="0"/>
              <a:t>FY22</a:t>
            </a:r>
          </a:p>
        </p:txBody>
      </p:sp>
      <p:sp>
        <p:nvSpPr>
          <p:cNvPr id="13" name="Slide Number Placeholder 12"/>
          <p:cNvSpPr>
            <a:spLocks noGrp="1"/>
          </p:cNvSpPr>
          <p:nvPr>
            <p:ph type="sldNum" sz="quarter" idx="12"/>
          </p:nvPr>
        </p:nvSpPr>
        <p:spPr/>
        <p:txBody>
          <a:bodyPr/>
          <a:lstStyle/>
          <a:p>
            <a:fld id="{F5CF3575-0547-4F27-9A0F-3C3208F032F2}" type="slidenum">
              <a:rPr lang="en-US" smtClean="0"/>
              <a:t>11</a:t>
            </a:fld>
            <a:endParaRPr lang="en-US"/>
          </a:p>
        </p:txBody>
      </p:sp>
      <p:graphicFrame>
        <p:nvGraphicFramePr>
          <p:cNvPr id="25" name="Table 10">
            <a:extLst>
              <a:ext uri="{FF2B5EF4-FFF2-40B4-BE49-F238E27FC236}">
                <a16:creationId xmlns:a16="http://schemas.microsoft.com/office/drawing/2014/main" id="{F2BBD7AB-E699-458E-A31B-6331038F2000}"/>
              </a:ext>
            </a:extLst>
          </p:cNvPr>
          <p:cNvGraphicFramePr>
            <a:graphicFrameLocks noGrp="1"/>
          </p:cNvGraphicFramePr>
          <p:nvPr>
            <p:extLst>
              <p:ext uri="{D42A27DB-BD31-4B8C-83A1-F6EECF244321}">
                <p14:modId xmlns:p14="http://schemas.microsoft.com/office/powerpoint/2010/main" val="160347113"/>
              </p:ext>
            </p:extLst>
          </p:nvPr>
        </p:nvGraphicFramePr>
        <p:xfrm>
          <a:off x="87552" y="5419914"/>
          <a:ext cx="7636646" cy="731520"/>
        </p:xfrm>
        <a:graphic>
          <a:graphicData uri="http://schemas.openxmlformats.org/drawingml/2006/table">
            <a:tbl>
              <a:tblPr firstRow="1" bandRow="1">
                <a:tableStyleId>{5C22544A-7EE6-4342-B048-85BDC9FD1C3A}</a:tableStyleId>
              </a:tblPr>
              <a:tblGrid>
                <a:gridCol w="1693046">
                  <a:extLst>
                    <a:ext uri="{9D8B030D-6E8A-4147-A177-3AD203B41FA5}">
                      <a16:colId xmlns:a16="http://schemas.microsoft.com/office/drawing/2014/main" val="4120597516"/>
                    </a:ext>
                  </a:extLst>
                </a:gridCol>
                <a:gridCol w="1188720">
                  <a:extLst>
                    <a:ext uri="{9D8B030D-6E8A-4147-A177-3AD203B41FA5}">
                      <a16:colId xmlns:a16="http://schemas.microsoft.com/office/drawing/2014/main" val="1287334659"/>
                    </a:ext>
                  </a:extLst>
                </a:gridCol>
                <a:gridCol w="1188720">
                  <a:extLst>
                    <a:ext uri="{9D8B030D-6E8A-4147-A177-3AD203B41FA5}">
                      <a16:colId xmlns:a16="http://schemas.microsoft.com/office/drawing/2014/main" val="631613435"/>
                    </a:ext>
                  </a:extLst>
                </a:gridCol>
                <a:gridCol w="1188720">
                  <a:extLst>
                    <a:ext uri="{9D8B030D-6E8A-4147-A177-3AD203B41FA5}">
                      <a16:colId xmlns:a16="http://schemas.microsoft.com/office/drawing/2014/main" val="3779584204"/>
                    </a:ext>
                  </a:extLst>
                </a:gridCol>
                <a:gridCol w="1188720">
                  <a:extLst>
                    <a:ext uri="{9D8B030D-6E8A-4147-A177-3AD203B41FA5}">
                      <a16:colId xmlns:a16="http://schemas.microsoft.com/office/drawing/2014/main" val="1733797631"/>
                    </a:ext>
                  </a:extLst>
                </a:gridCol>
                <a:gridCol w="1188720">
                  <a:extLst>
                    <a:ext uri="{9D8B030D-6E8A-4147-A177-3AD203B41FA5}">
                      <a16:colId xmlns:a16="http://schemas.microsoft.com/office/drawing/2014/main" val="2438117629"/>
                    </a:ext>
                  </a:extLst>
                </a:gridCol>
              </a:tblGrid>
              <a:tr h="365760">
                <a:tc>
                  <a:txBody>
                    <a:bodyPr/>
                    <a:lstStyle/>
                    <a:p>
                      <a:pPr algn="r"/>
                      <a:r>
                        <a:rPr lang="en-US" sz="1400" b="0" dirty="0">
                          <a:solidFill>
                            <a:schemeClr val="tx1"/>
                          </a:solidFill>
                        </a:rPr>
                        <a:t>Normal Occupancy</a:t>
                      </a:r>
                    </a:p>
                  </a:txBody>
                  <a:tcPr anchor="b">
                    <a:lnR w="12700" cap="flat" cmpd="sng" algn="ctr">
                      <a:noFill/>
                      <a:prstDash val="solid"/>
                      <a:round/>
                      <a:headEnd type="none" w="med" len="med"/>
                      <a:tailEnd type="none" w="med" len="med"/>
                    </a:lnR>
                    <a:lnB w="12700" cap="flat" cmpd="sng" algn="ctr">
                      <a:solidFill>
                        <a:srgbClr val="062D5E"/>
                      </a:solidFill>
                      <a:prstDash val="solid"/>
                      <a:round/>
                      <a:headEnd type="none" w="med" len="med"/>
                      <a:tailEnd type="none" w="med" len="med"/>
                    </a:lnB>
                    <a:noFill/>
                  </a:tcPr>
                </a:tc>
                <a:tc>
                  <a:txBody>
                    <a:bodyPr/>
                    <a:lstStyle/>
                    <a:p>
                      <a:pPr algn="ctr"/>
                      <a:r>
                        <a:rPr lang="en-US" sz="1400" b="0" dirty="0">
                          <a:solidFill>
                            <a:schemeClr val="tx1"/>
                          </a:solidFill>
                        </a:rPr>
                        <a:t>92%</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rgbClr val="062D5E"/>
                      </a:solidFill>
                      <a:prstDash val="solid"/>
                      <a:round/>
                      <a:headEnd type="none" w="med" len="med"/>
                      <a:tailEnd type="none" w="med" len="med"/>
                    </a:lnB>
                    <a:noFill/>
                  </a:tcPr>
                </a:tc>
                <a:tc>
                  <a:txBody>
                    <a:bodyPr/>
                    <a:lstStyle/>
                    <a:p>
                      <a:pPr algn="ctr"/>
                      <a:r>
                        <a:rPr lang="en-US" sz="1400" b="0" dirty="0">
                          <a:solidFill>
                            <a:schemeClr val="tx1"/>
                          </a:solidFill>
                        </a:rPr>
                        <a:t>91%</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rgbClr val="062D5E"/>
                      </a:solidFill>
                      <a:prstDash val="solid"/>
                      <a:round/>
                      <a:headEnd type="none" w="med" len="med"/>
                      <a:tailEnd type="none" w="med" len="med"/>
                    </a:lnB>
                    <a:noFill/>
                  </a:tcPr>
                </a:tc>
                <a:tc>
                  <a:txBody>
                    <a:bodyPr/>
                    <a:lstStyle/>
                    <a:p>
                      <a:pPr algn="ctr"/>
                      <a:r>
                        <a:rPr lang="en-US" sz="1400" b="0" dirty="0">
                          <a:solidFill>
                            <a:schemeClr val="tx1"/>
                          </a:solidFill>
                        </a:rPr>
                        <a:t>91%</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rgbClr val="062D5E"/>
                      </a:solidFill>
                      <a:prstDash val="solid"/>
                      <a:round/>
                      <a:headEnd type="none" w="med" len="med"/>
                      <a:tailEnd type="none" w="med" len="med"/>
                    </a:lnB>
                    <a:noFill/>
                  </a:tcPr>
                </a:tc>
                <a:tc>
                  <a:txBody>
                    <a:bodyPr/>
                    <a:lstStyle/>
                    <a:p>
                      <a:pPr algn="ctr"/>
                      <a:r>
                        <a:rPr lang="en-US" sz="1400" b="0" dirty="0">
                          <a:solidFill>
                            <a:schemeClr val="tx1"/>
                          </a:solidFill>
                        </a:rPr>
                        <a:t>61%</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rgbClr val="062D5E"/>
                      </a:solidFill>
                      <a:prstDash val="solid"/>
                      <a:round/>
                      <a:headEnd type="none" w="med" len="med"/>
                      <a:tailEnd type="none" w="med" len="med"/>
                    </a:lnB>
                    <a:noFill/>
                  </a:tcPr>
                </a:tc>
                <a:tc>
                  <a:txBody>
                    <a:bodyPr/>
                    <a:lstStyle/>
                    <a:p>
                      <a:pPr algn="ctr"/>
                      <a:r>
                        <a:rPr lang="en-US" sz="1400" b="0" dirty="0">
                          <a:solidFill>
                            <a:schemeClr val="tx1"/>
                          </a:solidFill>
                        </a:rPr>
                        <a:t>81%</a:t>
                      </a:r>
                    </a:p>
                  </a:txBody>
                  <a:tcPr anchor="b">
                    <a:lnL w="12700" cap="flat" cmpd="sng" algn="ctr">
                      <a:noFill/>
                      <a:prstDash val="solid"/>
                      <a:round/>
                      <a:headEnd type="none" w="med" len="med"/>
                      <a:tailEnd type="none" w="med" len="med"/>
                    </a:lnL>
                    <a:lnB w="12700" cap="flat" cmpd="sng" algn="ctr">
                      <a:solidFill>
                        <a:srgbClr val="062D5E"/>
                      </a:solidFill>
                      <a:prstDash val="solid"/>
                      <a:round/>
                      <a:headEnd type="none" w="med" len="med"/>
                      <a:tailEnd type="none" w="med" len="med"/>
                    </a:lnB>
                    <a:noFill/>
                  </a:tcPr>
                </a:tc>
                <a:extLst>
                  <a:ext uri="{0D108BD9-81ED-4DB2-BD59-A6C34878D82A}">
                    <a16:rowId xmlns:a16="http://schemas.microsoft.com/office/drawing/2014/main" val="3181618018"/>
                  </a:ext>
                </a:extLst>
              </a:tr>
              <a:tr h="365760">
                <a:tc>
                  <a:txBody>
                    <a:bodyPr/>
                    <a:lstStyle/>
                    <a:p>
                      <a:pPr algn="r"/>
                      <a:r>
                        <a:rPr lang="en-US" sz="1400" b="0" dirty="0">
                          <a:solidFill>
                            <a:schemeClr val="tx1"/>
                          </a:solidFill>
                        </a:rPr>
                        <a:t>COVID Occupancy</a:t>
                      </a:r>
                    </a:p>
                  </a:txBody>
                  <a:tcPr>
                    <a:lnR w="12700" cap="flat" cmpd="sng" algn="ctr">
                      <a:noFill/>
                      <a:prstDash val="solid"/>
                      <a:round/>
                      <a:headEnd type="none" w="med" len="med"/>
                      <a:tailEnd type="none" w="med" len="med"/>
                    </a:lnR>
                    <a:lnT w="12700" cap="flat" cmpd="sng" algn="ctr">
                      <a:solidFill>
                        <a:srgbClr val="062D5E"/>
                      </a:solidFill>
                      <a:prstDash val="solid"/>
                      <a:round/>
                      <a:headEnd type="none" w="med" len="med"/>
                      <a:tailEnd type="none" w="med" len="med"/>
                    </a:lnT>
                    <a:noFill/>
                  </a:tcPr>
                </a:tc>
                <a:tc>
                  <a:txBody>
                    <a:bodyPr/>
                    <a:lstStyle/>
                    <a:p>
                      <a:pPr algn="ctr"/>
                      <a:endParaRPr lang="en-US" sz="14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62D5E"/>
                      </a:solidFill>
                      <a:prstDash val="solid"/>
                      <a:round/>
                      <a:headEnd type="none" w="med" len="med"/>
                      <a:tailEnd type="none" w="med" len="med"/>
                    </a:lnT>
                    <a:noFill/>
                  </a:tcPr>
                </a:tc>
                <a:tc>
                  <a:txBody>
                    <a:bodyPr/>
                    <a:lstStyle/>
                    <a:p>
                      <a:pPr algn="ctr"/>
                      <a:endParaRPr lang="en-US" sz="14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62D5E"/>
                      </a:solidFill>
                      <a:prstDash val="solid"/>
                      <a:round/>
                      <a:headEnd type="none" w="med" len="med"/>
                      <a:tailEnd type="none" w="med" len="med"/>
                    </a:lnT>
                    <a:noFill/>
                  </a:tcPr>
                </a:tc>
                <a:tc>
                  <a:txBody>
                    <a:bodyPr/>
                    <a:lstStyle/>
                    <a:p>
                      <a:pPr algn="ctr"/>
                      <a:endParaRPr lang="en-US" sz="14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62D5E"/>
                      </a:solidFill>
                      <a:prstDash val="solid"/>
                      <a:round/>
                      <a:headEnd type="none" w="med" len="med"/>
                      <a:tailEnd type="none" w="med" len="med"/>
                    </a:lnT>
                    <a:noFill/>
                  </a:tcPr>
                </a:tc>
                <a:tc>
                  <a:txBody>
                    <a:bodyPr/>
                    <a:lstStyle/>
                    <a:p>
                      <a:pPr algn="ctr"/>
                      <a:r>
                        <a:rPr lang="en-US" sz="1400" b="0" dirty="0"/>
                        <a:t>70%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62D5E"/>
                      </a:solidFill>
                      <a:prstDash val="solid"/>
                      <a:round/>
                      <a:headEnd type="none" w="med" len="med"/>
                      <a:tailEnd type="none" w="med" len="med"/>
                    </a:lnT>
                    <a:noFill/>
                  </a:tcPr>
                </a:tc>
                <a:tc>
                  <a:txBody>
                    <a:bodyPr/>
                    <a:lstStyle/>
                    <a:p>
                      <a:pPr algn="ctr"/>
                      <a:r>
                        <a:rPr lang="en-US" sz="1400" b="0" dirty="0"/>
                        <a:t>89%</a:t>
                      </a:r>
                    </a:p>
                  </a:txBody>
                  <a:tcPr>
                    <a:lnL w="12700" cap="flat" cmpd="sng" algn="ctr">
                      <a:noFill/>
                      <a:prstDash val="solid"/>
                      <a:round/>
                      <a:headEnd type="none" w="med" len="med"/>
                      <a:tailEnd type="none" w="med" len="med"/>
                    </a:lnL>
                    <a:lnT w="12700" cap="flat" cmpd="sng" algn="ctr">
                      <a:solidFill>
                        <a:srgbClr val="062D5E"/>
                      </a:solidFill>
                      <a:prstDash val="solid"/>
                      <a:round/>
                      <a:headEnd type="none" w="med" len="med"/>
                      <a:tailEnd type="none" w="med" len="med"/>
                    </a:lnT>
                    <a:noFill/>
                  </a:tcPr>
                </a:tc>
                <a:extLst>
                  <a:ext uri="{0D108BD9-81ED-4DB2-BD59-A6C34878D82A}">
                    <a16:rowId xmlns:a16="http://schemas.microsoft.com/office/drawing/2014/main" val="394192881"/>
                  </a:ext>
                </a:extLst>
              </a:tr>
            </a:tbl>
          </a:graphicData>
        </a:graphic>
      </p:graphicFrame>
      <p:sp>
        <p:nvSpPr>
          <p:cNvPr id="14" name="Rectangle 13"/>
          <p:cNvSpPr/>
          <p:nvPr/>
        </p:nvSpPr>
        <p:spPr>
          <a:xfrm>
            <a:off x="7683343" y="3611353"/>
            <a:ext cx="1809001" cy="1323439"/>
          </a:xfrm>
          <a:prstGeom prst="rect">
            <a:avLst/>
          </a:prstGeom>
          <a:solidFill>
            <a:schemeClr val="bg1"/>
          </a:solidFill>
        </p:spPr>
        <p:txBody>
          <a:bodyPr wrap="square">
            <a:spAutoFit/>
          </a:bodyPr>
          <a:lstStyle/>
          <a:p>
            <a:pPr marL="119063" indent="-119063">
              <a:spcAft>
                <a:spcPts val="1200"/>
              </a:spcAft>
              <a:buFont typeface="Arial" panose="020B0604020202020204" pitchFamily="34" charset="0"/>
              <a:buChar char="•"/>
            </a:pPr>
            <a:r>
              <a:rPr lang="en-US" sz="1600" dirty="0"/>
              <a:t>Based on COVID Capacity, UMA, UMF, &amp; USM  occupancy = 100%.</a:t>
            </a:r>
          </a:p>
        </p:txBody>
      </p:sp>
    </p:spTree>
    <p:extLst>
      <p:ext uri="{BB962C8B-B14F-4D97-AF65-F5344CB8AC3E}">
        <p14:creationId xmlns:p14="http://schemas.microsoft.com/office/powerpoint/2010/main" val="1163785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C183D7F6-B498-43B3-948B-1728B52AA6E4}">
                <adec:decorative xmlns:adec="http://schemas.microsoft.com/office/drawing/2017/decorative" val="1"/>
              </a:ext>
            </a:extLst>
          </p:cNvPr>
          <p:cNvSpPr/>
          <p:nvPr/>
        </p:nvSpPr>
        <p:spPr>
          <a:xfrm>
            <a:off x="152718" y="914355"/>
            <a:ext cx="6019482" cy="5905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2" name="Title 1"/>
          <p:cNvSpPr>
            <a:spLocks noGrp="1"/>
          </p:cNvSpPr>
          <p:nvPr>
            <p:ph type="title"/>
          </p:nvPr>
        </p:nvSpPr>
        <p:spPr>
          <a:xfrm>
            <a:off x="1913881" y="64213"/>
            <a:ext cx="8589995" cy="1143000"/>
          </a:xfrm>
        </p:spPr>
        <p:txBody>
          <a:bodyPr>
            <a:normAutofit/>
          </a:bodyPr>
          <a:lstStyle/>
          <a:p>
            <a:r>
              <a:rPr lang="en-US" sz="2471" dirty="0"/>
              <a:t>FY22 Recommended Tuition Rates </a:t>
            </a:r>
            <a:r>
              <a:rPr lang="en-US" sz="1800" dirty="0"/>
              <a:t>(Excluding </a:t>
            </a:r>
            <a:r>
              <a:rPr lang="en-US" sz="1800" dirty="0" err="1"/>
              <a:t>UMaine</a:t>
            </a:r>
            <a:r>
              <a:rPr lang="en-US" sz="1800" dirty="0"/>
              <a:t>/UMM)</a:t>
            </a:r>
            <a:endParaRPr lang="en-US" sz="1800" dirty="0">
              <a:solidFill>
                <a:srgbClr val="FF0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762768061"/>
              </p:ext>
            </p:extLst>
          </p:nvPr>
        </p:nvGraphicFramePr>
        <p:xfrm>
          <a:off x="416686" y="1985851"/>
          <a:ext cx="5486400" cy="4213409"/>
        </p:xfrm>
        <a:graphic>
          <a:graphicData uri="http://schemas.openxmlformats.org/drawingml/2006/table">
            <a:tbl>
              <a:tblPr firstRow="1">
                <a:tableStyleId>{5C22544A-7EE6-4342-B048-85BDC9FD1C3A}</a:tableStyleId>
              </a:tblPr>
              <a:tblGrid>
                <a:gridCol w="18288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gridCol w="914400">
                  <a:extLst>
                    <a:ext uri="{9D8B030D-6E8A-4147-A177-3AD203B41FA5}">
                      <a16:colId xmlns:a16="http://schemas.microsoft.com/office/drawing/2014/main" val="20004"/>
                    </a:ext>
                  </a:extLst>
                </a:gridCol>
              </a:tblGrid>
              <a:tr h="620300">
                <a:tc>
                  <a:txBody>
                    <a:bodyPr/>
                    <a:lstStyle/>
                    <a:p>
                      <a:pPr algn="ctr"/>
                      <a:endParaRPr lang="en-US" sz="1400" dirty="0">
                        <a:latin typeface="+mn-lt"/>
                      </a:endParaRPr>
                    </a:p>
                  </a:txBody>
                  <a:tcPr marL="80682" marR="80682" marT="40341" marB="40341">
                    <a:lnL w="12700" cmpd="sng">
                      <a:noFill/>
                    </a:lnL>
                    <a:lnR w="12700" cmpd="sng">
                      <a:noFill/>
                    </a:lnR>
                    <a:lnTlToBr w="12700" cmpd="sng">
                      <a:noFill/>
                      <a:prstDash val="solid"/>
                    </a:lnTlToBr>
                    <a:lnBlToTr w="12700" cmpd="sng">
                      <a:noFill/>
                      <a:prstDash val="solid"/>
                    </a:lnBlToTr>
                    <a:noFill/>
                  </a:tcPr>
                </a:tc>
                <a:tc>
                  <a:txBody>
                    <a:bodyPr/>
                    <a:lstStyle/>
                    <a:p>
                      <a:pPr algn="ctr"/>
                      <a:r>
                        <a:rPr lang="en-US" sz="1400" dirty="0">
                          <a:solidFill>
                            <a:schemeClr val="tx1"/>
                          </a:solidFill>
                          <a:latin typeface="+mn-lt"/>
                        </a:rPr>
                        <a:t>FY21</a:t>
                      </a:r>
                      <a:br>
                        <a:rPr lang="en-US" sz="1400" dirty="0">
                          <a:solidFill>
                            <a:schemeClr val="tx1"/>
                          </a:solidFill>
                          <a:latin typeface="+mn-lt"/>
                        </a:rPr>
                      </a:br>
                      <a:r>
                        <a:rPr lang="en-US" sz="1400" dirty="0">
                          <a:solidFill>
                            <a:schemeClr val="tx1"/>
                          </a:solidFill>
                          <a:latin typeface="+mn-lt"/>
                        </a:rPr>
                        <a:t>Rate/CH</a:t>
                      </a:r>
                    </a:p>
                  </a:txBody>
                  <a:tcPr marL="80682" marR="80682" marT="40341" marB="40341"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chemeClr val="tx1"/>
                          </a:solidFill>
                          <a:latin typeface="+mn-lt"/>
                        </a:rPr>
                        <a:t>FY22 Proposed Rate/CH</a:t>
                      </a:r>
                    </a:p>
                  </a:txBody>
                  <a:tcPr marL="80682" marR="80682" marT="40341" marB="40341"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dirty="0">
                        <a:solidFill>
                          <a:schemeClr val="tx1"/>
                        </a:solidFill>
                        <a:latin typeface="+mn-lt"/>
                      </a:endParaRPr>
                    </a:p>
                  </a:txBody>
                  <a:tcPr marL="80682" marR="80682" marT="40341" marB="40341"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dirty="0">
                        <a:solidFill>
                          <a:schemeClr val="tx1"/>
                        </a:solidFill>
                        <a:latin typeface="+mn-lt"/>
                      </a:endParaRPr>
                    </a:p>
                  </a:txBody>
                  <a:tcPr marL="80682" marR="80682" marT="40341" marB="40341"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10614">
                <a:tc>
                  <a:txBody>
                    <a:bodyPr/>
                    <a:lstStyle/>
                    <a:p>
                      <a:r>
                        <a:rPr lang="en-US" sz="1400" b="1" dirty="0">
                          <a:solidFill>
                            <a:schemeClr val="tx1"/>
                          </a:solidFill>
                          <a:latin typeface="+mn-lt"/>
                        </a:rPr>
                        <a:t>In-State/Canadian</a:t>
                      </a:r>
                      <a:endParaRPr lang="en-US" dirty="0"/>
                    </a:p>
                  </a:txBody>
                  <a:tcPr marL="80682" marR="80682" marT="40341" marB="40341" anchor="b">
                    <a:lnL w="12700" cap="flat" cmpd="sng" algn="ctr">
                      <a:noFill/>
                      <a:prstDash val="solid"/>
                      <a:round/>
                      <a:headEnd type="none" w="med" len="med"/>
                      <a:tailEnd type="none" w="med" len="med"/>
                    </a:lnL>
                    <a:lnR w="12700" cmpd="sng">
                      <a:noFill/>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en-US" sz="1400" dirty="0">
                        <a:solidFill>
                          <a:schemeClr val="tx1"/>
                        </a:solidFill>
                        <a:latin typeface="+mn-lt"/>
                      </a:endParaRPr>
                    </a:p>
                  </a:txBody>
                  <a:tcPr marL="80682" marR="80682" marT="40341" marB="40341" anchor="b">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dirty="0">
                        <a:solidFill>
                          <a:schemeClr val="tx1"/>
                        </a:solidFill>
                        <a:latin typeface="+mn-lt"/>
                      </a:endParaRPr>
                    </a:p>
                  </a:txBody>
                  <a:tcPr marL="80682" marR="80682" marT="40341" marB="40341"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chemeClr val="tx1"/>
                          </a:solidFill>
                          <a:latin typeface="+mn-lt"/>
                        </a:rPr>
                        <a:t>$</a:t>
                      </a:r>
                      <a:endParaRPr lang="en-US" dirty="0"/>
                    </a:p>
                  </a:txBody>
                  <a:tcPr marL="80682" marR="80682" marT="40341" marB="40341" anchor="b">
                    <a:lnL w="381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chemeClr val="tx1"/>
                          </a:solidFill>
                          <a:latin typeface="+mn-lt"/>
                        </a:rPr>
                        <a:t>%</a:t>
                      </a:r>
                      <a:endParaRPr lang="en-US" dirty="0"/>
                    </a:p>
                  </a:txBody>
                  <a:tcPr marL="80682" marR="80682" marT="40341" marB="40341"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22466923"/>
                  </a:ext>
                </a:extLst>
              </a:tr>
              <a:tr h="354546">
                <a:tc>
                  <a:txBody>
                    <a:bodyPr/>
                    <a:lstStyle/>
                    <a:p>
                      <a:r>
                        <a:rPr lang="en-US" sz="1400" b="0" dirty="0">
                          <a:solidFill>
                            <a:schemeClr val="tx1"/>
                          </a:solidFill>
                          <a:latin typeface="+mn-lt"/>
                        </a:rPr>
                        <a:t>UMA/UMFK/UMPI</a:t>
                      </a:r>
                    </a:p>
                  </a:txBody>
                  <a:tcPr marL="80682" marR="80682" marT="40341" marB="40341" anchor="b">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0" i="0" u="none" strike="noStrike" dirty="0">
                          <a:solidFill>
                            <a:schemeClr val="tx1"/>
                          </a:solidFill>
                          <a:effectLst/>
                          <a:latin typeface="+mn-lt"/>
                        </a:rPr>
                        <a:t>$245 </a:t>
                      </a:r>
                    </a:p>
                  </a:txBody>
                  <a:tcPr marL="6724" marR="6724" marT="6724"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0" i="0" u="none" strike="noStrike" dirty="0">
                          <a:solidFill>
                            <a:schemeClr val="tx1"/>
                          </a:solidFill>
                          <a:effectLst/>
                          <a:latin typeface="+mn-lt"/>
                        </a:rPr>
                        <a:t>$245 </a:t>
                      </a:r>
                    </a:p>
                  </a:txBody>
                  <a:tcPr marL="6724" marR="6724" marT="6724"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0" i="0" u="none" strike="noStrike" dirty="0">
                          <a:solidFill>
                            <a:schemeClr val="tx1"/>
                          </a:solidFill>
                          <a:effectLst/>
                          <a:latin typeface="+mn-lt"/>
                        </a:rPr>
                        <a:t>$0</a:t>
                      </a:r>
                    </a:p>
                  </a:txBody>
                  <a:tcPr marL="6724" marR="6724" marT="6724"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0" i="0" u="none" strike="noStrike" dirty="0">
                          <a:solidFill>
                            <a:schemeClr val="tx1"/>
                          </a:solidFill>
                          <a:effectLst/>
                          <a:latin typeface="+mn-lt"/>
                        </a:rPr>
                        <a:t>0.0%</a:t>
                      </a:r>
                    </a:p>
                  </a:txBody>
                  <a:tcPr marL="6724" marR="6724" marT="6724" marB="0" anchor="b">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54546">
                <a:tc>
                  <a:txBody>
                    <a:bodyPr/>
                    <a:lstStyle/>
                    <a:p>
                      <a:r>
                        <a:rPr lang="en-US" sz="1400" b="0" dirty="0">
                          <a:solidFill>
                            <a:schemeClr val="tx1"/>
                          </a:solidFill>
                          <a:latin typeface="+mn-lt"/>
                        </a:rPr>
                        <a:t>UMF / USM</a:t>
                      </a:r>
                    </a:p>
                  </a:txBody>
                  <a:tcPr marL="80682" marR="80682" marT="40341" marB="40341" anchor="b">
                    <a:lnL w="12700" cap="flat" cmpd="sng" algn="ctr">
                      <a:noFill/>
                      <a:prstDash val="solid"/>
                      <a:round/>
                      <a:headEnd type="none" w="med" len="med"/>
                      <a:tailEnd type="none" w="med" len="med"/>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0" i="0" u="none" strike="noStrike" dirty="0">
                          <a:solidFill>
                            <a:schemeClr val="tx1"/>
                          </a:solidFill>
                          <a:effectLst/>
                          <a:latin typeface="+mn-lt"/>
                        </a:rPr>
                        <a:t>$288 </a:t>
                      </a:r>
                    </a:p>
                  </a:txBody>
                  <a:tcPr marL="6724" marR="6724" marT="6724" marB="0" anchor="b">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0" i="0" u="none" strike="noStrike" dirty="0">
                          <a:solidFill>
                            <a:schemeClr val="tx1"/>
                          </a:solidFill>
                          <a:effectLst/>
                          <a:latin typeface="+mn-lt"/>
                        </a:rPr>
                        <a:t>$288 </a:t>
                      </a:r>
                    </a:p>
                  </a:txBody>
                  <a:tcPr marL="6724" marR="6724" marT="6724" marB="0" anchor="b">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0" i="0" u="none" strike="noStrike" dirty="0">
                          <a:solidFill>
                            <a:schemeClr val="tx1"/>
                          </a:solidFill>
                          <a:effectLst/>
                          <a:latin typeface="+mn-lt"/>
                        </a:rPr>
                        <a:t>$0 </a:t>
                      </a:r>
                    </a:p>
                  </a:txBody>
                  <a:tcPr marL="6724" marR="6724" marT="6724" marB="0" anchor="b">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0" i="0" u="none" strike="noStrike" dirty="0">
                          <a:solidFill>
                            <a:schemeClr val="tx1"/>
                          </a:solidFill>
                          <a:effectLst/>
                          <a:latin typeface="+mn-lt"/>
                        </a:rPr>
                        <a:t>0.0%</a:t>
                      </a:r>
                    </a:p>
                  </a:txBody>
                  <a:tcPr marL="6724" marR="6724" marT="6724" marB="0" anchor="b">
                    <a:lnL w="12700" cmpd="sng">
                      <a:noFill/>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71150">
                <a:tc>
                  <a:txBody>
                    <a:bodyPr/>
                    <a:lstStyle/>
                    <a:p>
                      <a:endParaRPr lang="en-US" sz="1400" b="1" dirty="0">
                        <a:solidFill>
                          <a:schemeClr val="bg1"/>
                        </a:solidFill>
                        <a:latin typeface="+mn-lt"/>
                      </a:endParaRPr>
                    </a:p>
                  </a:txBody>
                  <a:tcPr marL="80682" marR="80682" marT="40341" marB="40341" anchor="b">
                    <a:lnL w="12700" cap="flat" cmpd="sng" algn="ctr">
                      <a:noFill/>
                      <a:prstDash val="solid"/>
                      <a:round/>
                      <a:headEnd type="none" w="med" len="med"/>
                      <a:tailEnd type="none" w="med" len="med"/>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400" b="1" i="0" u="none" strike="noStrike" dirty="0">
                        <a:solidFill>
                          <a:schemeClr val="tx1"/>
                        </a:solidFill>
                        <a:effectLst/>
                        <a:latin typeface="+mn-lt"/>
                      </a:endParaRPr>
                    </a:p>
                  </a:txBody>
                  <a:tcPr marL="6724" marR="6724" marT="6724" marB="0" anchor="b">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400" b="1" i="0" u="none" strike="noStrike" dirty="0">
                        <a:solidFill>
                          <a:schemeClr val="tx1"/>
                        </a:solidFill>
                        <a:effectLst/>
                        <a:latin typeface="+mn-lt"/>
                      </a:endParaRPr>
                    </a:p>
                  </a:txBody>
                  <a:tcPr marL="6724" marR="6724" marT="6724" marB="0" anchor="b">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400" b="1" i="0" u="none" strike="noStrike" dirty="0">
                        <a:solidFill>
                          <a:schemeClr val="tx1"/>
                        </a:solidFill>
                        <a:effectLst/>
                        <a:latin typeface="+mn-lt"/>
                      </a:endParaRPr>
                    </a:p>
                  </a:txBody>
                  <a:tcPr marL="6724" marR="6724" marT="6724" marB="0" anchor="b">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400" b="1" i="0" u="none" strike="noStrike" dirty="0">
                        <a:solidFill>
                          <a:schemeClr val="tx1"/>
                        </a:solidFill>
                        <a:effectLst/>
                        <a:latin typeface="+mn-lt"/>
                      </a:endParaRPr>
                    </a:p>
                  </a:txBody>
                  <a:tcPr marL="6724" marR="6724" marT="6724" marB="0" anchor="b">
                    <a:lnL w="12700" cmpd="sng">
                      <a:noFill/>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6209799"/>
                  </a:ext>
                </a:extLst>
              </a:tr>
              <a:tr h="371150">
                <a:tc>
                  <a:txBody>
                    <a:bodyPr/>
                    <a:lstStyle/>
                    <a:p>
                      <a:r>
                        <a:rPr lang="en-US" sz="1400" b="1" dirty="0">
                          <a:solidFill>
                            <a:schemeClr val="tx1"/>
                          </a:solidFill>
                          <a:latin typeface="+mn-lt"/>
                        </a:rPr>
                        <a:t>Out-of-State</a:t>
                      </a:r>
                    </a:p>
                  </a:txBody>
                  <a:tcPr marL="80682" marR="80682" marT="40341" marB="40341" anchor="b">
                    <a:lnL w="12700" cap="flat" cmpd="sng" algn="ctr">
                      <a:noFill/>
                      <a:prstDash val="solid"/>
                      <a:round/>
                      <a:headEnd type="none" w="med" len="med"/>
                      <a:tailEnd type="none" w="med" len="med"/>
                    </a:lnL>
                    <a:lnR w="12700" cmpd="sng">
                      <a:noFill/>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b"/>
                      <a:endParaRPr lang="en-US" sz="1400" b="1" i="0" u="none" strike="noStrike" dirty="0">
                        <a:solidFill>
                          <a:schemeClr val="tx1"/>
                        </a:solidFill>
                        <a:effectLst/>
                        <a:latin typeface="+mn-lt"/>
                      </a:endParaRPr>
                    </a:p>
                  </a:txBody>
                  <a:tcPr marL="6724" marR="6724" marT="6724"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400" b="1" i="0" u="none" strike="noStrike" dirty="0">
                        <a:solidFill>
                          <a:schemeClr val="tx1"/>
                        </a:solidFill>
                        <a:effectLst/>
                        <a:latin typeface="+mn-lt"/>
                      </a:endParaRPr>
                    </a:p>
                  </a:txBody>
                  <a:tcPr marL="6724" marR="6724" marT="6724"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400" b="1" i="0" u="none" strike="noStrike" dirty="0">
                        <a:solidFill>
                          <a:schemeClr val="tx1"/>
                        </a:solidFill>
                        <a:effectLst/>
                        <a:latin typeface="+mn-lt"/>
                      </a:endParaRPr>
                    </a:p>
                  </a:txBody>
                  <a:tcPr marL="6724" marR="6724" marT="6724"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400" b="1" i="0" u="none" strike="noStrike" dirty="0">
                        <a:solidFill>
                          <a:schemeClr val="tx1"/>
                        </a:solidFill>
                        <a:effectLst/>
                        <a:latin typeface="+mn-lt"/>
                      </a:endParaRPr>
                    </a:p>
                  </a:txBody>
                  <a:tcPr marL="6724" marR="6724" marT="6724" marB="0" anchor="b">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54546">
                <a:tc>
                  <a:txBody>
                    <a:bodyPr/>
                    <a:lstStyle/>
                    <a:p>
                      <a:r>
                        <a:rPr lang="en-US" sz="1400" b="0" dirty="0">
                          <a:solidFill>
                            <a:schemeClr val="tx1"/>
                          </a:solidFill>
                          <a:latin typeface="+mn-lt"/>
                        </a:rPr>
                        <a:t>UMA</a:t>
                      </a:r>
                    </a:p>
                  </a:txBody>
                  <a:tcPr marL="80682" marR="80682" marT="40341" marB="40341" anchor="b">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0" i="0" u="none" strike="noStrike" dirty="0">
                          <a:solidFill>
                            <a:schemeClr val="tx1"/>
                          </a:solidFill>
                          <a:effectLst/>
                          <a:latin typeface="+mn-lt"/>
                        </a:rPr>
                        <a:t>$592</a:t>
                      </a:r>
                    </a:p>
                  </a:txBody>
                  <a:tcPr marL="6724" marR="6724" marT="6724" marB="0" anchor="b">
                    <a:lnL w="12700" cmpd="sng">
                      <a:noFill/>
                    </a:lnL>
                    <a:lnR w="12700" cmpd="sng">
                      <a:noFill/>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0" i="0" u="none" strike="noStrike" dirty="0">
                          <a:solidFill>
                            <a:schemeClr val="tx1"/>
                          </a:solidFill>
                          <a:effectLst/>
                          <a:latin typeface="+mn-lt"/>
                        </a:rPr>
                        <a:t>$607</a:t>
                      </a:r>
                    </a:p>
                  </a:txBody>
                  <a:tcPr marL="6724" marR="6724" marT="6724" marB="0" anchor="b">
                    <a:lnL w="12700" cmpd="sng">
                      <a:noFill/>
                    </a:lnL>
                    <a:lnR w="12700" cmpd="sng">
                      <a:noFill/>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0" i="0" u="none" strike="noStrike" dirty="0">
                          <a:solidFill>
                            <a:schemeClr val="tx1"/>
                          </a:solidFill>
                          <a:effectLst/>
                          <a:latin typeface="+mn-lt"/>
                        </a:rPr>
                        <a:t>$15</a:t>
                      </a:r>
                    </a:p>
                  </a:txBody>
                  <a:tcPr marL="6724" marR="6724" marT="6724" marB="0" anchor="b">
                    <a:lnL w="12700" cmpd="sng">
                      <a:noFill/>
                    </a:lnL>
                    <a:lnR w="12700" cmpd="sng">
                      <a:noFill/>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0" i="0" u="none" strike="noStrike" dirty="0">
                          <a:solidFill>
                            <a:schemeClr val="tx1"/>
                          </a:solidFill>
                          <a:effectLst/>
                          <a:latin typeface="+mn-lt"/>
                        </a:rPr>
                        <a:t>2.5%</a:t>
                      </a:r>
                    </a:p>
                  </a:txBody>
                  <a:tcPr marL="6724" marR="6724" marT="6724" marB="0" anchor="b">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03373191"/>
                  </a:ext>
                </a:extLst>
              </a:tr>
              <a:tr h="354546">
                <a:tc>
                  <a:txBody>
                    <a:bodyPr/>
                    <a:lstStyle/>
                    <a:p>
                      <a:r>
                        <a:rPr lang="en-US" sz="1400" b="0" dirty="0">
                          <a:solidFill>
                            <a:schemeClr val="tx1"/>
                          </a:solidFill>
                          <a:latin typeface="+mn-lt"/>
                        </a:rPr>
                        <a:t>UMF</a:t>
                      </a:r>
                    </a:p>
                  </a:txBody>
                  <a:tcPr marL="80682" marR="80682" marT="40341" marB="40341" anchor="b">
                    <a:lnL w="12700" cap="flat" cmpd="sng" algn="ctr">
                      <a:noFill/>
                      <a:prstDash val="solid"/>
                      <a:round/>
                      <a:headEnd type="none" w="med" len="med"/>
                      <a:tailEnd type="none" w="med" len="med"/>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0" i="0" u="none" strike="noStrike" dirty="0">
                          <a:solidFill>
                            <a:schemeClr val="tx1"/>
                          </a:solidFill>
                          <a:effectLst/>
                          <a:latin typeface="+mn-lt"/>
                        </a:rPr>
                        <a:t>$645</a:t>
                      </a:r>
                    </a:p>
                  </a:txBody>
                  <a:tcPr marL="6724" marR="6724" marT="6724" marB="0" anchor="b">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0" i="0" u="none" strike="noStrike" dirty="0">
                          <a:solidFill>
                            <a:schemeClr val="tx1"/>
                          </a:solidFill>
                          <a:effectLst/>
                          <a:latin typeface="+mn-lt"/>
                        </a:rPr>
                        <a:t>$661</a:t>
                      </a:r>
                    </a:p>
                  </a:txBody>
                  <a:tcPr marL="6724" marR="6724" marT="6724" marB="0" anchor="b">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0" i="0" u="none" strike="noStrike" dirty="0">
                          <a:solidFill>
                            <a:schemeClr val="tx1"/>
                          </a:solidFill>
                          <a:effectLst/>
                          <a:latin typeface="+mn-lt"/>
                        </a:rPr>
                        <a:t>$16</a:t>
                      </a:r>
                    </a:p>
                  </a:txBody>
                  <a:tcPr marL="6724" marR="6724" marT="6724" marB="0" anchor="b">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0" i="0" u="none" strike="noStrike" dirty="0">
                          <a:solidFill>
                            <a:schemeClr val="tx1"/>
                          </a:solidFill>
                          <a:effectLst/>
                          <a:latin typeface="+mn-lt"/>
                        </a:rPr>
                        <a:t>2.5%</a:t>
                      </a:r>
                    </a:p>
                  </a:txBody>
                  <a:tcPr marL="6724" marR="6724" marT="6724" marB="0" anchor="b">
                    <a:lnL w="12700" cmpd="sng">
                      <a:noFill/>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92938798"/>
                  </a:ext>
                </a:extLst>
              </a:tr>
              <a:tr h="354546">
                <a:tc>
                  <a:txBody>
                    <a:bodyPr/>
                    <a:lstStyle/>
                    <a:p>
                      <a:r>
                        <a:rPr lang="en-US" sz="1400" b="0" dirty="0">
                          <a:solidFill>
                            <a:schemeClr val="tx1"/>
                          </a:solidFill>
                          <a:latin typeface="+mn-lt"/>
                        </a:rPr>
                        <a:t>UMFK/UMPI</a:t>
                      </a:r>
                    </a:p>
                  </a:txBody>
                  <a:tcPr marL="80682" marR="80682" marT="40341" marB="40341" anchor="b">
                    <a:lnL w="12700" cap="flat" cmpd="sng" algn="ctr">
                      <a:noFill/>
                      <a:prstDash val="solid"/>
                      <a:round/>
                      <a:headEnd type="none" w="med" len="med"/>
                      <a:tailEnd type="none" w="med" len="med"/>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0" i="0" u="none" strike="noStrike" dirty="0">
                          <a:solidFill>
                            <a:schemeClr val="tx1"/>
                          </a:solidFill>
                          <a:effectLst/>
                          <a:latin typeface="+mn-lt"/>
                        </a:rPr>
                        <a:t>$392</a:t>
                      </a:r>
                    </a:p>
                  </a:txBody>
                  <a:tcPr marL="6724" marR="6724" marT="6724" marB="0" anchor="b">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0" i="0" u="none" strike="noStrike" dirty="0">
                          <a:solidFill>
                            <a:schemeClr val="tx1"/>
                          </a:solidFill>
                          <a:effectLst/>
                          <a:latin typeface="+mn-lt"/>
                        </a:rPr>
                        <a:t>$392</a:t>
                      </a:r>
                    </a:p>
                  </a:txBody>
                  <a:tcPr marL="6724" marR="6724" marT="6724" marB="0" anchor="b">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0" i="0" u="none" strike="noStrike" dirty="0">
                          <a:solidFill>
                            <a:schemeClr val="tx1"/>
                          </a:solidFill>
                          <a:effectLst/>
                          <a:latin typeface="+mn-lt"/>
                        </a:rPr>
                        <a:t>$0</a:t>
                      </a:r>
                    </a:p>
                  </a:txBody>
                  <a:tcPr marL="6724" marR="6724" marT="6724" marB="0" anchor="b">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0" i="0" u="none" strike="noStrike" dirty="0">
                          <a:solidFill>
                            <a:schemeClr val="tx1"/>
                          </a:solidFill>
                          <a:effectLst/>
                          <a:latin typeface="+mn-lt"/>
                        </a:rPr>
                        <a:t>0.0%</a:t>
                      </a:r>
                    </a:p>
                  </a:txBody>
                  <a:tcPr marL="6724" marR="6724" marT="6724" marB="0" anchor="b">
                    <a:lnL w="12700" cmpd="sng">
                      <a:noFill/>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31821106"/>
                  </a:ext>
                </a:extLst>
              </a:tr>
              <a:tr h="354546">
                <a:tc>
                  <a:txBody>
                    <a:bodyPr/>
                    <a:lstStyle/>
                    <a:p>
                      <a:r>
                        <a:rPr lang="en-US" sz="1400" b="0" dirty="0">
                          <a:solidFill>
                            <a:schemeClr val="tx1"/>
                          </a:solidFill>
                          <a:latin typeface="+mn-lt"/>
                        </a:rPr>
                        <a:t>USM</a:t>
                      </a:r>
                    </a:p>
                  </a:txBody>
                  <a:tcPr marL="80682" marR="80682" marT="40341" marB="40341" anchor="b">
                    <a:lnL w="12700" cap="flat" cmpd="sng" algn="ctr">
                      <a:noFill/>
                      <a:prstDash val="solid"/>
                      <a:round/>
                      <a:headEnd type="none" w="med" len="med"/>
                      <a:tailEnd type="none" w="med" len="med"/>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0" i="0" u="none" strike="noStrike" dirty="0">
                          <a:solidFill>
                            <a:schemeClr val="tx1"/>
                          </a:solidFill>
                          <a:effectLst/>
                          <a:latin typeface="+mn-lt"/>
                        </a:rPr>
                        <a:t>$769</a:t>
                      </a:r>
                    </a:p>
                  </a:txBody>
                  <a:tcPr marL="6724" marR="6724" marT="6724" marB="0" anchor="b">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0" i="0" u="none" strike="noStrike" dirty="0">
                          <a:solidFill>
                            <a:schemeClr val="tx1"/>
                          </a:solidFill>
                          <a:effectLst/>
                          <a:latin typeface="+mn-lt"/>
                        </a:rPr>
                        <a:t>$788</a:t>
                      </a:r>
                    </a:p>
                  </a:txBody>
                  <a:tcPr marL="6724" marR="6724" marT="6724" marB="0" anchor="b">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0" i="0" u="none" strike="noStrike" dirty="0">
                          <a:solidFill>
                            <a:schemeClr val="tx1"/>
                          </a:solidFill>
                          <a:effectLst/>
                          <a:latin typeface="+mn-lt"/>
                        </a:rPr>
                        <a:t>$19</a:t>
                      </a:r>
                    </a:p>
                  </a:txBody>
                  <a:tcPr marL="6724" marR="6724" marT="6724" marB="0" anchor="b">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0" i="0" u="none" strike="noStrike" dirty="0">
                          <a:solidFill>
                            <a:schemeClr val="tx1"/>
                          </a:solidFill>
                          <a:effectLst/>
                          <a:latin typeface="+mn-lt"/>
                        </a:rPr>
                        <a:t>2.5%</a:t>
                      </a:r>
                    </a:p>
                  </a:txBody>
                  <a:tcPr marL="6724" marR="6724" marT="6724" marB="0" anchor="b">
                    <a:lnL w="12700" cmpd="sng">
                      <a:noFill/>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312457">
                <a:tc>
                  <a:txBody>
                    <a:bodyPr/>
                    <a:lstStyle/>
                    <a:p>
                      <a:endParaRPr lang="en-US" sz="1400" b="0" dirty="0">
                        <a:solidFill>
                          <a:schemeClr val="tx1"/>
                        </a:solidFill>
                        <a:latin typeface="+mn-lt"/>
                      </a:endParaRPr>
                    </a:p>
                  </a:txBody>
                  <a:tcPr marL="80682" marR="80682" marT="40341" marB="40341" anchor="b">
                    <a:lnL w="12700" cap="flat" cmpd="sng" algn="ctr">
                      <a:noFill/>
                      <a:prstDash val="solid"/>
                      <a:round/>
                      <a:headEnd type="none" w="med" len="med"/>
                      <a:tailEnd type="none" w="med" len="med"/>
                    </a:lnL>
                    <a:lnR w="12700" cmpd="sng">
                      <a:noFill/>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400" b="0" i="0" u="none" strike="noStrike" dirty="0">
                        <a:solidFill>
                          <a:schemeClr val="tx1"/>
                        </a:solidFill>
                        <a:effectLst/>
                        <a:latin typeface="+mn-lt"/>
                      </a:endParaRPr>
                    </a:p>
                  </a:txBody>
                  <a:tcPr marL="6724" marR="6724" marT="6724" marB="0" anchor="b">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400" b="0" i="0" u="none" strike="noStrike" dirty="0">
                        <a:solidFill>
                          <a:schemeClr val="tx1"/>
                        </a:solidFill>
                        <a:effectLst/>
                        <a:latin typeface="+mn-lt"/>
                      </a:endParaRPr>
                    </a:p>
                  </a:txBody>
                  <a:tcPr marL="6724" marR="6724" marT="6724" marB="0" anchor="b">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400" b="0" i="0" u="none" strike="noStrike" dirty="0">
                        <a:solidFill>
                          <a:schemeClr val="tx1"/>
                        </a:solidFill>
                        <a:effectLst/>
                        <a:latin typeface="+mn-lt"/>
                      </a:endParaRPr>
                    </a:p>
                  </a:txBody>
                  <a:tcPr marL="6724" marR="6724" marT="6724" marB="0" anchor="b">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400" b="0" i="0" u="none" strike="noStrike" dirty="0">
                        <a:solidFill>
                          <a:schemeClr val="tx1"/>
                        </a:solidFill>
                        <a:effectLst/>
                        <a:latin typeface="+mn-lt"/>
                      </a:endParaRPr>
                    </a:p>
                  </a:txBody>
                  <a:tcPr marL="6724" marR="6724" marT="6724" marB="0" anchor="b">
                    <a:lnL w="12700" cmpd="sng">
                      <a:noFill/>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bl>
          </a:graphicData>
        </a:graphic>
      </p:graphicFrame>
      <p:sp>
        <p:nvSpPr>
          <p:cNvPr id="4" name="Slide Number Placeholder 3"/>
          <p:cNvSpPr>
            <a:spLocks noGrp="1"/>
          </p:cNvSpPr>
          <p:nvPr>
            <p:ph type="sldNum" sz="quarter" idx="12"/>
          </p:nvPr>
        </p:nvSpPr>
        <p:spPr/>
        <p:txBody>
          <a:bodyPr/>
          <a:lstStyle/>
          <a:p>
            <a:fld id="{F5CF3575-0547-4F27-9A0F-3C3208F032F2}" type="slidenum">
              <a:rPr lang="en-US" smtClean="0"/>
              <a:t>12</a:t>
            </a:fld>
            <a:endParaRPr lang="en-US"/>
          </a:p>
        </p:txBody>
      </p:sp>
      <p:sp>
        <p:nvSpPr>
          <p:cNvPr id="11" name="TextBox 10">
            <a:extLst>
              <a:ext uri="{FF2B5EF4-FFF2-40B4-BE49-F238E27FC236}">
                <a16:creationId xmlns:a16="http://schemas.microsoft.com/office/drawing/2014/main" id="{B214C273-58E5-4222-85F6-EAF99475FC23}"/>
              </a:ext>
            </a:extLst>
          </p:cNvPr>
          <p:cNvSpPr txBox="1"/>
          <p:nvPr/>
        </p:nvSpPr>
        <p:spPr>
          <a:xfrm>
            <a:off x="297729" y="1068967"/>
            <a:ext cx="5835316" cy="400110"/>
          </a:xfrm>
          <a:prstGeom prst="rect">
            <a:avLst/>
          </a:prstGeom>
          <a:noFill/>
        </p:spPr>
        <p:txBody>
          <a:bodyPr wrap="square">
            <a:spAutoFit/>
          </a:bodyPr>
          <a:lstStyle/>
          <a:p>
            <a:pPr algn="ctr"/>
            <a:r>
              <a:rPr lang="en-US" sz="2000" b="1" dirty="0"/>
              <a:t>Undergraduate</a:t>
            </a:r>
          </a:p>
        </p:txBody>
      </p:sp>
      <p:cxnSp>
        <p:nvCxnSpPr>
          <p:cNvPr id="9" name="Straight Connector 8">
            <a:extLst>
              <a:ext uri="{FF2B5EF4-FFF2-40B4-BE49-F238E27FC236}">
                <a16:creationId xmlns:a16="http://schemas.microsoft.com/office/drawing/2014/main" id="{C5C5199B-C288-4EEB-B417-C98B8B8E2DC8}"/>
              </a:ext>
              <a:ext uri="{C183D7F6-B498-43B3-948B-1728B52AA6E4}">
                <adec:decorative xmlns:adec="http://schemas.microsoft.com/office/drawing/2017/decorative" val="1"/>
              </a:ext>
            </a:extLst>
          </p:cNvPr>
          <p:cNvCxnSpPr/>
          <p:nvPr/>
        </p:nvCxnSpPr>
        <p:spPr>
          <a:xfrm>
            <a:off x="6184228" y="1455824"/>
            <a:ext cx="0" cy="4812631"/>
          </a:xfrm>
          <a:prstGeom prst="line">
            <a:avLst/>
          </a:prstGeom>
          <a:ln w="38100">
            <a:solidFill>
              <a:srgbClr val="00688F"/>
            </a:solidFill>
          </a:ln>
        </p:spPr>
        <p:style>
          <a:lnRef idx="1">
            <a:schemeClr val="accent5"/>
          </a:lnRef>
          <a:fillRef idx="0">
            <a:schemeClr val="accent5"/>
          </a:fillRef>
          <a:effectRef idx="0">
            <a:schemeClr val="accent5"/>
          </a:effectRef>
          <a:fontRef idx="minor">
            <a:schemeClr val="tx1"/>
          </a:fontRef>
        </p:style>
      </p:cxnSp>
      <p:graphicFrame>
        <p:nvGraphicFramePr>
          <p:cNvPr id="13" name="Table 12">
            <a:extLst>
              <a:ext uri="{FF2B5EF4-FFF2-40B4-BE49-F238E27FC236}">
                <a16:creationId xmlns:a16="http://schemas.microsoft.com/office/drawing/2014/main" id="{E7575B78-B106-4CDA-BE03-E4667B5DD3C4}"/>
              </a:ext>
            </a:extLst>
          </p:cNvPr>
          <p:cNvGraphicFramePr>
            <a:graphicFrameLocks noGrp="1"/>
          </p:cNvGraphicFramePr>
          <p:nvPr>
            <p:extLst>
              <p:ext uri="{D42A27DB-BD31-4B8C-83A1-F6EECF244321}">
                <p14:modId xmlns:p14="http://schemas.microsoft.com/office/powerpoint/2010/main" val="2922790828"/>
              </p:ext>
            </p:extLst>
          </p:nvPr>
        </p:nvGraphicFramePr>
        <p:xfrm>
          <a:off x="6465371" y="1973677"/>
          <a:ext cx="5394960" cy="3982847"/>
        </p:xfrm>
        <a:graphic>
          <a:graphicData uri="http://schemas.openxmlformats.org/drawingml/2006/table">
            <a:tbl>
              <a:tblPr firstRow="1">
                <a:tableStyleId>{5C22544A-7EE6-4342-B048-85BDC9FD1C3A}</a:tableStyleId>
              </a:tblPr>
              <a:tblGrid>
                <a:gridCol w="1737360">
                  <a:extLst>
                    <a:ext uri="{9D8B030D-6E8A-4147-A177-3AD203B41FA5}">
                      <a16:colId xmlns:a16="http://schemas.microsoft.com/office/drawing/2014/main" val="20000"/>
                    </a:ext>
                  </a:extLst>
                </a:gridCol>
                <a:gridCol w="1097280">
                  <a:extLst>
                    <a:ext uri="{9D8B030D-6E8A-4147-A177-3AD203B41FA5}">
                      <a16:colId xmlns:a16="http://schemas.microsoft.com/office/drawing/2014/main" val="20001"/>
                    </a:ext>
                  </a:extLst>
                </a:gridCol>
                <a:gridCol w="1097280">
                  <a:extLst>
                    <a:ext uri="{9D8B030D-6E8A-4147-A177-3AD203B41FA5}">
                      <a16:colId xmlns:a16="http://schemas.microsoft.com/office/drawing/2014/main" val="20002"/>
                    </a:ext>
                  </a:extLst>
                </a:gridCol>
                <a:gridCol w="731520">
                  <a:extLst>
                    <a:ext uri="{9D8B030D-6E8A-4147-A177-3AD203B41FA5}">
                      <a16:colId xmlns:a16="http://schemas.microsoft.com/office/drawing/2014/main" val="20003"/>
                    </a:ext>
                  </a:extLst>
                </a:gridCol>
                <a:gridCol w="731520">
                  <a:extLst>
                    <a:ext uri="{9D8B030D-6E8A-4147-A177-3AD203B41FA5}">
                      <a16:colId xmlns:a16="http://schemas.microsoft.com/office/drawing/2014/main" val="20004"/>
                    </a:ext>
                  </a:extLst>
                </a:gridCol>
              </a:tblGrid>
              <a:tr h="606435">
                <a:tc>
                  <a:txBody>
                    <a:bodyPr/>
                    <a:lstStyle/>
                    <a:p>
                      <a:pPr algn="ctr"/>
                      <a:endParaRPr lang="en-US" sz="1400" dirty="0">
                        <a:latin typeface="+mn-lt"/>
                      </a:endParaRPr>
                    </a:p>
                  </a:txBody>
                  <a:tcPr marL="80682" marR="80682" marT="40341" marB="40341">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400" dirty="0">
                          <a:solidFill>
                            <a:schemeClr val="tx1"/>
                          </a:solidFill>
                          <a:latin typeface="+mn-lt"/>
                        </a:rPr>
                        <a:t>FY21</a:t>
                      </a:r>
                      <a:br>
                        <a:rPr lang="en-US" sz="1400" dirty="0">
                          <a:solidFill>
                            <a:schemeClr val="tx1"/>
                          </a:solidFill>
                          <a:latin typeface="+mn-lt"/>
                        </a:rPr>
                      </a:br>
                      <a:r>
                        <a:rPr lang="en-US" sz="1400" dirty="0">
                          <a:solidFill>
                            <a:schemeClr val="tx1"/>
                          </a:solidFill>
                          <a:latin typeface="+mn-lt"/>
                        </a:rPr>
                        <a:t>Rate/CH</a:t>
                      </a:r>
                    </a:p>
                  </a:txBody>
                  <a:tcPr marL="80682" marR="80682" marT="40341" marB="40341"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chemeClr val="tx1"/>
                          </a:solidFill>
                          <a:latin typeface="+mn-lt"/>
                        </a:rPr>
                        <a:t>FY22 Proposed Rate/CH</a:t>
                      </a:r>
                    </a:p>
                  </a:txBody>
                  <a:tcPr marL="80682" marR="80682" marT="40341" marB="40341"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dirty="0">
                        <a:solidFill>
                          <a:schemeClr val="tx1"/>
                        </a:solidFill>
                        <a:latin typeface="+mn-lt"/>
                      </a:endParaRPr>
                    </a:p>
                  </a:txBody>
                  <a:tcPr marL="80682" marR="80682" marT="40341" marB="40341"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dirty="0">
                        <a:solidFill>
                          <a:schemeClr val="tx1"/>
                        </a:solidFill>
                        <a:latin typeface="+mn-lt"/>
                      </a:endParaRPr>
                    </a:p>
                  </a:txBody>
                  <a:tcPr marL="80682" marR="80682" marT="40341" marB="40341"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22079">
                <a:tc>
                  <a:txBody>
                    <a:bodyPr/>
                    <a:lstStyle/>
                    <a:p>
                      <a:r>
                        <a:rPr lang="en-US" sz="1400" b="1" dirty="0">
                          <a:solidFill>
                            <a:schemeClr val="tx1"/>
                          </a:solidFill>
                          <a:latin typeface="+mn-lt"/>
                        </a:rPr>
                        <a:t>In-State/Canadian</a:t>
                      </a:r>
                      <a:endParaRPr lang="en-US" dirty="0"/>
                    </a:p>
                  </a:txBody>
                  <a:tcPr marL="80682" marR="80682" marT="40341" marB="40341" anchor="b">
                    <a:lnL w="12700" cmpd="sng">
                      <a:noFill/>
                    </a:lnL>
                    <a:lnR w="38100" cmpd="sng">
                      <a:noFill/>
                    </a:lnR>
                    <a:lnT w="381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en-US" sz="1400" dirty="0">
                        <a:solidFill>
                          <a:schemeClr val="tx1"/>
                        </a:solidFill>
                        <a:latin typeface="+mn-lt"/>
                      </a:endParaRPr>
                    </a:p>
                  </a:txBody>
                  <a:tcPr marL="80682" marR="80682" marT="40341" marB="40341"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chemeClr val="tx1"/>
                        </a:solidFill>
                        <a:latin typeface="+mn-lt"/>
                      </a:endParaRPr>
                    </a:p>
                  </a:txBody>
                  <a:tcPr marL="80682" marR="80682" marT="40341" marB="40341"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solidFill>
                          <a:latin typeface="+mn-lt"/>
                        </a:rPr>
                        <a:t>$</a:t>
                      </a:r>
                      <a:endParaRPr lang="en-US" dirty="0"/>
                    </a:p>
                  </a:txBody>
                  <a:tcPr marL="80682" marR="80682" marT="40341" marB="40341" anchor="b">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chemeClr val="tx1"/>
                          </a:solidFill>
                          <a:latin typeface="+mn-lt"/>
                        </a:rPr>
                        <a:t>%</a:t>
                      </a:r>
                      <a:endParaRPr lang="en-US" dirty="0"/>
                    </a:p>
                  </a:txBody>
                  <a:tcPr marL="80682" marR="80682" marT="40341" marB="40341"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52132">
                <a:tc>
                  <a:txBody>
                    <a:bodyPr/>
                    <a:lstStyle/>
                    <a:p>
                      <a:r>
                        <a:rPr lang="en-US" sz="1400" b="0" dirty="0">
                          <a:solidFill>
                            <a:schemeClr val="tx1"/>
                          </a:solidFill>
                          <a:latin typeface="+mn-lt"/>
                        </a:rPr>
                        <a:t>UMA/USM</a:t>
                      </a:r>
                    </a:p>
                  </a:txBody>
                  <a:tcPr marL="80682" marR="80682" marT="40341" marB="40341" anchor="b">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0" i="0" u="none" strike="noStrike" dirty="0">
                          <a:solidFill>
                            <a:schemeClr val="tx1"/>
                          </a:solidFill>
                          <a:effectLst/>
                          <a:latin typeface="+mn-lt"/>
                        </a:rPr>
                        <a:t>$432</a:t>
                      </a:r>
                    </a:p>
                  </a:txBody>
                  <a:tcPr marL="6724" marR="6724" marT="6724"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0" i="0" u="none" strike="noStrike" dirty="0">
                          <a:solidFill>
                            <a:schemeClr val="tx1"/>
                          </a:solidFill>
                          <a:effectLst/>
                          <a:latin typeface="+mn-lt"/>
                        </a:rPr>
                        <a:t>$432</a:t>
                      </a:r>
                    </a:p>
                  </a:txBody>
                  <a:tcPr marL="6724" marR="6724" marT="6724"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0" i="0" u="none" strike="noStrike" dirty="0">
                          <a:solidFill>
                            <a:schemeClr val="tx1"/>
                          </a:solidFill>
                          <a:effectLst/>
                          <a:latin typeface="+mn-lt"/>
                        </a:rPr>
                        <a:t>$0</a:t>
                      </a:r>
                    </a:p>
                  </a:txBody>
                  <a:tcPr marL="6724" marR="6724" marT="6724"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0" i="0" u="none" strike="noStrike" dirty="0">
                          <a:solidFill>
                            <a:schemeClr val="tx1"/>
                          </a:solidFill>
                          <a:effectLst/>
                          <a:latin typeface="+mn-lt"/>
                        </a:rPr>
                        <a:t>0.0%</a:t>
                      </a:r>
                    </a:p>
                  </a:txBody>
                  <a:tcPr marL="6724" marR="6724" marT="6724" marB="0" anchor="b">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52132">
                <a:tc>
                  <a:txBody>
                    <a:bodyPr/>
                    <a:lstStyle/>
                    <a:p>
                      <a:r>
                        <a:rPr lang="en-US" sz="1400" b="0" dirty="0">
                          <a:solidFill>
                            <a:schemeClr val="tx1"/>
                          </a:solidFill>
                          <a:latin typeface="+mn-lt"/>
                        </a:rPr>
                        <a:t>UMF</a:t>
                      </a:r>
                    </a:p>
                  </a:txBody>
                  <a:tcPr marL="80682" marR="80682" marT="40341" marB="40341" anchor="b">
                    <a:lnL w="12700" cap="flat" cmpd="sng" algn="ctr">
                      <a:noFill/>
                      <a:prstDash val="solid"/>
                      <a:round/>
                      <a:headEnd type="none" w="med" len="med"/>
                      <a:tailEnd type="none" w="med" len="med"/>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0" i="0" u="none" strike="noStrike" dirty="0">
                          <a:solidFill>
                            <a:schemeClr val="tx1"/>
                          </a:solidFill>
                          <a:effectLst/>
                          <a:latin typeface="+mn-lt"/>
                        </a:rPr>
                        <a:t>$427</a:t>
                      </a:r>
                    </a:p>
                  </a:txBody>
                  <a:tcPr marL="6724" marR="6724" marT="6724" marB="0" anchor="b">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0" i="0" u="none" strike="noStrike" dirty="0">
                          <a:solidFill>
                            <a:schemeClr val="tx1"/>
                          </a:solidFill>
                          <a:effectLst/>
                          <a:latin typeface="+mn-lt"/>
                        </a:rPr>
                        <a:t>$427</a:t>
                      </a:r>
                    </a:p>
                  </a:txBody>
                  <a:tcPr marL="6724" marR="6724" marT="6724" marB="0" anchor="b">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0" i="0" u="none" strike="noStrike" dirty="0">
                          <a:solidFill>
                            <a:schemeClr val="tx1"/>
                          </a:solidFill>
                          <a:effectLst/>
                          <a:latin typeface="+mn-lt"/>
                        </a:rPr>
                        <a:t>$0</a:t>
                      </a:r>
                    </a:p>
                  </a:txBody>
                  <a:tcPr marL="6724" marR="6724" marT="6724" marB="0" anchor="b">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0" i="0" u="none" strike="noStrike" dirty="0">
                          <a:solidFill>
                            <a:schemeClr val="tx1"/>
                          </a:solidFill>
                          <a:effectLst/>
                          <a:latin typeface="+mn-lt"/>
                        </a:rPr>
                        <a:t>0.0%</a:t>
                      </a:r>
                    </a:p>
                  </a:txBody>
                  <a:tcPr marL="6724" marR="6724" marT="6724" marB="0" anchor="b">
                    <a:lnL w="12700" cmpd="sng">
                      <a:noFill/>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52132">
                <a:tc>
                  <a:txBody>
                    <a:bodyPr/>
                    <a:lstStyle/>
                    <a:p>
                      <a:r>
                        <a:rPr lang="en-US" sz="1400" b="0" dirty="0">
                          <a:solidFill>
                            <a:schemeClr val="tx1"/>
                          </a:solidFill>
                          <a:latin typeface="+mn-lt"/>
                        </a:rPr>
                        <a:t>Maine Law</a:t>
                      </a:r>
                    </a:p>
                  </a:txBody>
                  <a:tcPr marL="80682" marR="80682" marT="40341" marB="40341" anchor="b">
                    <a:lnL w="12700" cap="flat" cmpd="sng" algn="ctr">
                      <a:noFill/>
                      <a:prstDash val="solid"/>
                      <a:round/>
                      <a:headEnd type="none" w="med" len="med"/>
                      <a:tailEnd type="none" w="med" len="med"/>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0" i="0" u="none" strike="noStrike" dirty="0">
                          <a:solidFill>
                            <a:schemeClr val="tx1"/>
                          </a:solidFill>
                          <a:effectLst/>
                          <a:latin typeface="+mn-lt"/>
                        </a:rPr>
                        <a:t>$773</a:t>
                      </a:r>
                    </a:p>
                  </a:txBody>
                  <a:tcPr marL="6724" marR="6724" marT="6724" marB="0" anchor="b">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0" i="0" u="none" strike="noStrike" dirty="0">
                          <a:solidFill>
                            <a:schemeClr val="tx1"/>
                          </a:solidFill>
                          <a:effectLst/>
                          <a:latin typeface="+mn-lt"/>
                        </a:rPr>
                        <a:t>$773</a:t>
                      </a:r>
                    </a:p>
                  </a:txBody>
                  <a:tcPr marL="6724" marR="6724" marT="6724" marB="0" anchor="b">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0" i="0" u="none" strike="noStrike" dirty="0">
                          <a:solidFill>
                            <a:schemeClr val="tx1"/>
                          </a:solidFill>
                          <a:effectLst/>
                          <a:latin typeface="+mn-lt"/>
                        </a:rPr>
                        <a:t>$0</a:t>
                      </a:r>
                    </a:p>
                  </a:txBody>
                  <a:tcPr marL="6724" marR="6724" marT="6724" marB="0" anchor="b">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0" i="0" u="none" strike="noStrike" dirty="0">
                          <a:solidFill>
                            <a:schemeClr val="tx1"/>
                          </a:solidFill>
                          <a:effectLst/>
                          <a:latin typeface="+mn-lt"/>
                        </a:rPr>
                        <a:t>0.0%</a:t>
                      </a:r>
                    </a:p>
                  </a:txBody>
                  <a:tcPr marL="6724" marR="6724" marT="6724" marB="0" anchor="b">
                    <a:lnL w="12700" cmpd="sng">
                      <a:noFill/>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51724329"/>
                  </a:ext>
                </a:extLst>
              </a:tr>
              <a:tr h="454392">
                <a:tc>
                  <a:txBody>
                    <a:bodyPr/>
                    <a:lstStyle/>
                    <a:p>
                      <a:endParaRPr lang="en-US" sz="1400" b="1" dirty="0">
                        <a:solidFill>
                          <a:schemeClr val="bg1"/>
                        </a:solidFill>
                        <a:latin typeface="+mn-lt"/>
                      </a:endParaRPr>
                    </a:p>
                  </a:txBody>
                  <a:tcPr marL="80682" marR="80682" marT="40341" marB="40341" anchor="b">
                    <a:lnL w="12700" cap="flat" cmpd="sng" algn="ctr">
                      <a:noFill/>
                      <a:prstDash val="solid"/>
                      <a:round/>
                      <a:headEnd type="none" w="med" len="med"/>
                      <a:tailEnd type="none" w="med" len="med"/>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400" b="1" i="0" u="none" strike="noStrike" dirty="0">
                        <a:solidFill>
                          <a:schemeClr val="tx1"/>
                        </a:solidFill>
                        <a:effectLst/>
                        <a:latin typeface="+mn-lt"/>
                      </a:endParaRPr>
                    </a:p>
                  </a:txBody>
                  <a:tcPr marL="6724" marR="6724" marT="6724" marB="0" anchor="b">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400" b="1" i="0" u="none" strike="noStrike" dirty="0">
                        <a:solidFill>
                          <a:schemeClr val="tx1"/>
                        </a:solidFill>
                        <a:effectLst/>
                        <a:latin typeface="+mn-lt"/>
                      </a:endParaRPr>
                    </a:p>
                  </a:txBody>
                  <a:tcPr marL="6724" marR="6724" marT="6724" marB="0" anchor="b">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400" b="1" i="0" u="none" strike="noStrike" dirty="0">
                        <a:solidFill>
                          <a:schemeClr val="tx1"/>
                        </a:solidFill>
                        <a:effectLst/>
                        <a:latin typeface="+mn-lt"/>
                      </a:endParaRPr>
                    </a:p>
                  </a:txBody>
                  <a:tcPr marL="6724" marR="6724" marT="6724" marB="0" anchor="b">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400" b="1" i="0" u="none" strike="noStrike" dirty="0">
                        <a:solidFill>
                          <a:schemeClr val="tx1"/>
                        </a:solidFill>
                        <a:effectLst/>
                        <a:latin typeface="+mn-lt"/>
                      </a:endParaRPr>
                    </a:p>
                  </a:txBody>
                  <a:tcPr marL="6724" marR="6724" marT="6724" marB="0" anchor="b">
                    <a:lnL w="12700" cmpd="sng">
                      <a:noFill/>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6209799"/>
                  </a:ext>
                </a:extLst>
              </a:tr>
              <a:tr h="372822">
                <a:tc>
                  <a:txBody>
                    <a:bodyPr/>
                    <a:lstStyle/>
                    <a:p>
                      <a:r>
                        <a:rPr lang="en-US" sz="1400" b="1" dirty="0">
                          <a:solidFill>
                            <a:schemeClr val="tx1"/>
                          </a:solidFill>
                          <a:latin typeface="+mn-lt"/>
                        </a:rPr>
                        <a:t>Out-of-State</a:t>
                      </a:r>
                    </a:p>
                  </a:txBody>
                  <a:tcPr marL="80682" marR="80682" marT="40341" marB="40341" anchor="b">
                    <a:lnL w="12700" cap="flat" cmpd="sng" algn="ctr">
                      <a:noFill/>
                      <a:prstDash val="solid"/>
                      <a:round/>
                      <a:headEnd type="none" w="med" len="med"/>
                      <a:tailEnd type="none" w="med" len="med"/>
                    </a:lnL>
                    <a:lnR w="12700" cmpd="sng">
                      <a:noFill/>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b"/>
                      <a:endParaRPr lang="en-US" sz="1400" b="1" i="0" u="none" strike="noStrike" dirty="0">
                        <a:solidFill>
                          <a:schemeClr val="tx1"/>
                        </a:solidFill>
                        <a:effectLst/>
                        <a:latin typeface="+mn-lt"/>
                      </a:endParaRPr>
                    </a:p>
                  </a:txBody>
                  <a:tcPr marL="6724" marR="6724" marT="6724"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400" b="1" i="0" u="none" strike="noStrike" dirty="0">
                        <a:solidFill>
                          <a:schemeClr val="tx1"/>
                        </a:solidFill>
                        <a:effectLst/>
                        <a:latin typeface="+mn-lt"/>
                      </a:endParaRPr>
                    </a:p>
                  </a:txBody>
                  <a:tcPr marL="6724" marR="6724" marT="6724"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400" b="1" i="0" u="none" strike="noStrike" dirty="0">
                        <a:solidFill>
                          <a:schemeClr val="tx1"/>
                        </a:solidFill>
                        <a:effectLst/>
                        <a:latin typeface="+mn-lt"/>
                      </a:endParaRPr>
                    </a:p>
                  </a:txBody>
                  <a:tcPr marL="6724" marR="6724" marT="6724"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400" b="1" i="0" u="none" strike="noStrike" dirty="0">
                        <a:solidFill>
                          <a:schemeClr val="tx1"/>
                        </a:solidFill>
                        <a:effectLst/>
                        <a:latin typeface="+mn-lt"/>
                      </a:endParaRPr>
                    </a:p>
                  </a:txBody>
                  <a:tcPr marL="6724" marR="6724" marT="6724" marB="0" anchor="b">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52132">
                <a:tc>
                  <a:txBody>
                    <a:bodyPr/>
                    <a:lstStyle/>
                    <a:p>
                      <a:r>
                        <a:rPr lang="en-US" sz="1400" b="0" dirty="0">
                          <a:solidFill>
                            <a:schemeClr val="tx1"/>
                          </a:solidFill>
                          <a:latin typeface="+mn-lt"/>
                        </a:rPr>
                        <a:t>UMA</a:t>
                      </a:r>
                    </a:p>
                  </a:txBody>
                  <a:tcPr marL="80682" marR="80682" marT="40341" marB="40341" anchor="b">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0" i="0" u="none" strike="noStrike" dirty="0">
                          <a:solidFill>
                            <a:schemeClr val="tx1"/>
                          </a:solidFill>
                          <a:effectLst/>
                          <a:latin typeface="+mn-lt"/>
                        </a:rPr>
                        <a:t>$   540</a:t>
                      </a:r>
                    </a:p>
                  </a:txBody>
                  <a:tcPr marL="6724" marR="6724" marT="6724" marB="0" anchor="b">
                    <a:lnL w="12700" cmpd="sng">
                      <a:noFill/>
                    </a:lnL>
                    <a:lnR w="12700" cmpd="sng">
                      <a:noFill/>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0" i="0" u="none" strike="noStrike" dirty="0">
                          <a:solidFill>
                            <a:schemeClr val="tx1"/>
                          </a:solidFill>
                          <a:effectLst/>
                          <a:latin typeface="+mn-lt"/>
                        </a:rPr>
                        <a:t>$   554</a:t>
                      </a:r>
                    </a:p>
                  </a:txBody>
                  <a:tcPr marL="6724" marR="6724" marT="6724" marB="0" anchor="b">
                    <a:lnL w="12700" cmpd="sng">
                      <a:noFill/>
                    </a:lnL>
                    <a:lnR w="12700" cmpd="sng">
                      <a:noFill/>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0" i="0" u="none" strike="noStrike" dirty="0">
                          <a:solidFill>
                            <a:schemeClr val="tx1"/>
                          </a:solidFill>
                          <a:effectLst/>
                          <a:latin typeface="+mn-lt"/>
                        </a:rPr>
                        <a:t>$14</a:t>
                      </a:r>
                    </a:p>
                  </a:txBody>
                  <a:tcPr marL="6724" marR="6724" marT="6724" marB="0" anchor="b">
                    <a:lnL w="12700" cmpd="sng">
                      <a:noFill/>
                    </a:lnL>
                    <a:lnR w="12700" cmpd="sng">
                      <a:noFill/>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0" i="0" u="none" strike="noStrike" dirty="0">
                          <a:solidFill>
                            <a:schemeClr val="tx1"/>
                          </a:solidFill>
                          <a:effectLst/>
                          <a:latin typeface="+mn-lt"/>
                        </a:rPr>
                        <a:t>2.6%</a:t>
                      </a:r>
                    </a:p>
                  </a:txBody>
                  <a:tcPr marL="6724" marR="6724" marT="6724" marB="0" anchor="b">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352132">
                <a:tc>
                  <a:txBody>
                    <a:bodyPr/>
                    <a:lstStyle/>
                    <a:p>
                      <a:r>
                        <a:rPr lang="en-US" sz="1400" b="0" dirty="0">
                          <a:solidFill>
                            <a:schemeClr val="tx1"/>
                          </a:solidFill>
                          <a:latin typeface="+mn-lt"/>
                        </a:rPr>
                        <a:t>USM</a:t>
                      </a:r>
                    </a:p>
                  </a:txBody>
                  <a:tcPr marL="80682" marR="80682" marT="40341" marB="40341" anchor="b">
                    <a:lnL w="12700" cap="flat" cmpd="sng" algn="ctr">
                      <a:noFill/>
                      <a:prstDash val="solid"/>
                      <a:round/>
                      <a:headEnd type="none" w="med" len="med"/>
                      <a:tailEnd type="none" w="med" len="med"/>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0" i="0" u="none" strike="noStrike" dirty="0">
                          <a:solidFill>
                            <a:schemeClr val="tx1"/>
                          </a:solidFill>
                          <a:effectLst/>
                          <a:latin typeface="+mn-lt"/>
                        </a:rPr>
                        <a:t>$1,186</a:t>
                      </a:r>
                    </a:p>
                  </a:txBody>
                  <a:tcPr marL="6724" marR="6724" marT="6724" marB="0" anchor="b">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0" i="0" u="none" strike="noStrike" dirty="0">
                          <a:solidFill>
                            <a:schemeClr val="tx1"/>
                          </a:solidFill>
                          <a:effectLst/>
                          <a:latin typeface="+mn-lt"/>
                        </a:rPr>
                        <a:t>$1,216</a:t>
                      </a:r>
                    </a:p>
                  </a:txBody>
                  <a:tcPr marL="6724" marR="6724" marT="6724" marB="0" anchor="b">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0" i="0" u="none" strike="noStrike" dirty="0">
                          <a:solidFill>
                            <a:schemeClr val="tx1"/>
                          </a:solidFill>
                          <a:effectLst/>
                          <a:latin typeface="+mn-lt"/>
                        </a:rPr>
                        <a:t>$30</a:t>
                      </a:r>
                    </a:p>
                  </a:txBody>
                  <a:tcPr marL="6724" marR="6724" marT="6724" marB="0" anchor="b">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0" i="0" u="none" strike="noStrike" dirty="0">
                          <a:solidFill>
                            <a:schemeClr val="tx1"/>
                          </a:solidFill>
                          <a:effectLst/>
                          <a:latin typeface="+mn-lt"/>
                        </a:rPr>
                        <a:t>2.5%</a:t>
                      </a:r>
                    </a:p>
                  </a:txBody>
                  <a:tcPr marL="6724" marR="6724" marT="6724" marB="0" anchor="b">
                    <a:lnL w="12700" cmpd="sng">
                      <a:noFill/>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03373191"/>
                  </a:ext>
                </a:extLst>
              </a:tr>
              <a:tr h="352132">
                <a:tc>
                  <a:txBody>
                    <a:bodyPr/>
                    <a:lstStyle/>
                    <a:p>
                      <a:r>
                        <a:rPr lang="en-US" sz="1400" b="0" dirty="0">
                          <a:solidFill>
                            <a:schemeClr val="tx1"/>
                          </a:solidFill>
                          <a:latin typeface="+mn-lt"/>
                        </a:rPr>
                        <a:t>Maine Law</a:t>
                      </a:r>
                    </a:p>
                  </a:txBody>
                  <a:tcPr marL="80682" marR="80682" marT="40341" marB="40341" anchor="b">
                    <a:lnL w="12700" cap="flat" cmpd="sng" algn="ctr">
                      <a:noFill/>
                      <a:prstDash val="solid"/>
                      <a:round/>
                      <a:headEnd type="none" w="med" len="med"/>
                      <a:tailEnd type="none" w="med" len="med"/>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0" i="0" u="none" strike="noStrike" dirty="0">
                          <a:solidFill>
                            <a:schemeClr val="tx1"/>
                          </a:solidFill>
                          <a:effectLst/>
                          <a:latin typeface="+mn-lt"/>
                        </a:rPr>
                        <a:t>$1,156</a:t>
                      </a:r>
                    </a:p>
                  </a:txBody>
                  <a:tcPr marL="6724" marR="6724" marT="6724" marB="0" anchor="b">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0" i="0" u="none" strike="noStrike" dirty="0">
                          <a:solidFill>
                            <a:schemeClr val="tx1"/>
                          </a:solidFill>
                          <a:effectLst/>
                          <a:latin typeface="+mn-lt"/>
                        </a:rPr>
                        <a:t>$1,156</a:t>
                      </a:r>
                    </a:p>
                  </a:txBody>
                  <a:tcPr marL="6724" marR="6724" marT="6724" marB="0" anchor="b">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0" i="0" u="none" strike="noStrike" dirty="0">
                          <a:solidFill>
                            <a:schemeClr val="tx1"/>
                          </a:solidFill>
                          <a:effectLst/>
                          <a:latin typeface="+mn-lt"/>
                        </a:rPr>
                        <a:t>$0</a:t>
                      </a:r>
                    </a:p>
                  </a:txBody>
                  <a:tcPr marL="6724" marR="6724" marT="6724" marB="0" anchor="b">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0" i="0" u="none" strike="noStrike" dirty="0">
                          <a:solidFill>
                            <a:schemeClr val="tx1"/>
                          </a:solidFill>
                          <a:effectLst/>
                          <a:latin typeface="+mn-lt"/>
                        </a:rPr>
                        <a:t>0%</a:t>
                      </a:r>
                    </a:p>
                  </a:txBody>
                  <a:tcPr marL="6724" marR="6724" marT="6724" marB="0" anchor="b">
                    <a:lnL w="12700" cmpd="sng">
                      <a:noFill/>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bl>
          </a:graphicData>
        </a:graphic>
      </p:graphicFrame>
      <p:sp>
        <p:nvSpPr>
          <p:cNvPr id="14" name="TextBox 13">
            <a:extLst>
              <a:ext uri="{FF2B5EF4-FFF2-40B4-BE49-F238E27FC236}">
                <a16:creationId xmlns:a16="http://schemas.microsoft.com/office/drawing/2014/main" id="{983CF9AD-C438-4F4D-AECC-67F59E687F87}"/>
              </a:ext>
            </a:extLst>
          </p:cNvPr>
          <p:cNvSpPr txBox="1"/>
          <p:nvPr/>
        </p:nvSpPr>
        <p:spPr>
          <a:xfrm>
            <a:off x="6245193" y="1068967"/>
            <a:ext cx="5835316" cy="400110"/>
          </a:xfrm>
          <a:prstGeom prst="rect">
            <a:avLst/>
          </a:prstGeom>
          <a:noFill/>
        </p:spPr>
        <p:txBody>
          <a:bodyPr wrap="square">
            <a:spAutoFit/>
          </a:bodyPr>
          <a:lstStyle/>
          <a:p>
            <a:pPr algn="ctr"/>
            <a:r>
              <a:rPr lang="en-US" sz="2000" b="1" dirty="0"/>
              <a:t>Graduate</a:t>
            </a:r>
          </a:p>
        </p:txBody>
      </p:sp>
      <p:cxnSp>
        <p:nvCxnSpPr>
          <p:cNvPr id="15" name="Straight Connector 14">
            <a:extLst>
              <a:ext uri="{FF2B5EF4-FFF2-40B4-BE49-F238E27FC236}">
                <a16:creationId xmlns:a16="http://schemas.microsoft.com/office/drawing/2014/main" id="{B1F72DAD-7982-4D92-B9CE-5FBB86124500}"/>
              </a:ext>
              <a:ext uri="{C183D7F6-B498-43B3-948B-1728B52AA6E4}">
                <adec:decorative xmlns:adec="http://schemas.microsoft.com/office/drawing/2017/decorative" val="1"/>
              </a:ext>
            </a:extLst>
          </p:cNvPr>
          <p:cNvCxnSpPr>
            <a:cxnSpLocks/>
          </p:cNvCxnSpPr>
          <p:nvPr/>
        </p:nvCxnSpPr>
        <p:spPr>
          <a:xfrm flipH="1" flipV="1">
            <a:off x="297730" y="1455825"/>
            <a:ext cx="11493217" cy="13252"/>
          </a:xfrm>
          <a:prstGeom prst="line">
            <a:avLst/>
          </a:prstGeom>
          <a:ln w="38100">
            <a:solidFill>
              <a:srgbClr val="00688F"/>
            </a:solidFill>
          </a:ln>
        </p:spPr>
        <p:style>
          <a:lnRef idx="1">
            <a:schemeClr val="accent5"/>
          </a:lnRef>
          <a:fillRef idx="0">
            <a:schemeClr val="accent5"/>
          </a:fillRef>
          <a:effectRef idx="0">
            <a:schemeClr val="accent5"/>
          </a:effectRef>
          <a:fontRef idx="minor">
            <a:schemeClr val="tx1"/>
          </a:fontRef>
        </p:style>
      </p:cxnSp>
      <p:sp>
        <p:nvSpPr>
          <p:cNvPr id="17" name="TextBox 16">
            <a:extLst>
              <a:ext uri="{FF2B5EF4-FFF2-40B4-BE49-F238E27FC236}">
                <a16:creationId xmlns:a16="http://schemas.microsoft.com/office/drawing/2014/main" id="{9434ACFA-0305-4A50-B6EB-ECA82A42C679}"/>
              </a:ext>
            </a:extLst>
          </p:cNvPr>
          <p:cNvSpPr txBox="1"/>
          <p:nvPr/>
        </p:nvSpPr>
        <p:spPr>
          <a:xfrm>
            <a:off x="4150605" y="2109093"/>
            <a:ext cx="1578166" cy="523220"/>
          </a:xfrm>
          <a:prstGeom prst="rect">
            <a:avLst/>
          </a:prstGeom>
          <a:noFill/>
        </p:spPr>
        <p:txBody>
          <a:bodyPr wrap="square">
            <a:spAutoFit/>
          </a:bodyPr>
          <a:lstStyle/>
          <a:p>
            <a:pPr algn="ctr"/>
            <a:r>
              <a:rPr lang="en-US" sz="1400" b="1" dirty="0">
                <a:solidFill>
                  <a:schemeClr val="tx1"/>
                </a:solidFill>
                <a:latin typeface="+mn-lt"/>
              </a:rPr>
              <a:t>FY</a:t>
            </a:r>
            <a:r>
              <a:rPr lang="en-US" sz="1400" b="1" baseline="0" dirty="0">
                <a:solidFill>
                  <a:schemeClr val="tx1"/>
                </a:solidFill>
                <a:latin typeface="+mn-lt"/>
              </a:rPr>
              <a:t>22 Proposed Increases</a:t>
            </a:r>
            <a:endParaRPr lang="en-US" sz="1400" b="1" dirty="0">
              <a:solidFill>
                <a:schemeClr val="tx1"/>
              </a:solidFill>
              <a:latin typeface="+mn-lt"/>
            </a:endParaRPr>
          </a:p>
        </p:txBody>
      </p:sp>
      <p:sp>
        <p:nvSpPr>
          <p:cNvPr id="18" name="TextBox 17">
            <a:extLst>
              <a:ext uri="{FF2B5EF4-FFF2-40B4-BE49-F238E27FC236}">
                <a16:creationId xmlns:a16="http://schemas.microsoft.com/office/drawing/2014/main" id="{00EB100C-2CEA-4B9F-96FB-67AD2C8951BA}"/>
              </a:ext>
            </a:extLst>
          </p:cNvPr>
          <p:cNvSpPr txBox="1"/>
          <p:nvPr/>
        </p:nvSpPr>
        <p:spPr>
          <a:xfrm>
            <a:off x="10282165" y="2163915"/>
            <a:ext cx="1578166" cy="523220"/>
          </a:xfrm>
          <a:prstGeom prst="rect">
            <a:avLst/>
          </a:prstGeom>
          <a:noFill/>
        </p:spPr>
        <p:txBody>
          <a:bodyPr wrap="square">
            <a:spAutoFit/>
          </a:bodyPr>
          <a:lstStyle/>
          <a:p>
            <a:pPr algn="ctr"/>
            <a:r>
              <a:rPr lang="en-US" sz="1400" b="1" dirty="0">
                <a:solidFill>
                  <a:schemeClr val="tx1"/>
                </a:solidFill>
                <a:latin typeface="+mn-lt"/>
              </a:rPr>
              <a:t>FY</a:t>
            </a:r>
            <a:r>
              <a:rPr lang="en-US" sz="1400" b="1" baseline="0" dirty="0">
                <a:solidFill>
                  <a:schemeClr val="tx1"/>
                </a:solidFill>
                <a:latin typeface="+mn-lt"/>
              </a:rPr>
              <a:t>22 Proposed Increases</a:t>
            </a:r>
            <a:endParaRPr lang="en-US" sz="1400" b="1" dirty="0">
              <a:solidFill>
                <a:schemeClr val="tx1"/>
              </a:solidFill>
              <a:latin typeface="+mn-lt"/>
            </a:endParaRPr>
          </a:p>
        </p:txBody>
      </p:sp>
    </p:spTree>
    <p:extLst>
      <p:ext uri="{BB962C8B-B14F-4D97-AF65-F5344CB8AC3E}">
        <p14:creationId xmlns:p14="http://schemas.microsoft.com/office/powerpoint/2010/main" val="3444150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5634" y="499123"/>
            <a:ext cx="8120732" cy="511175"/>
          </a:xfrm>
        </p:spPr>
        <p:txBody>
          <a:bodyPr>
            <a:normAutofit fontScale="90000"/>
          </a:bodyPr>
          <a:lstStyle/>
          <a:p>
            <a:r>
              <a:rPr lang="en-US" dirty="0"/>
              <a:t>Tuition &amp; Fee Rate Consolidation </a:t>
            </a:r>
          </a:p>
        </p:txBody>
      </p:sp>
      <p:sp>
        <p:nvSpPr>
          <p:cNvPr id="3" name="Rectangle 2"/>
          <p:cNvSpPr/>
          <p:nvPr/>
        </p:nvSpPr>
        <p:spPr>
          <a:xfrm>
            <a:off x="461664" y="3004112"/>
            <a:ext cx="3699242" cy="3354765"/>
          </a:xfrm>
          <a:prstGeom prst="rect">
            <a:avLst/>
          </a:prstGeom>
        </p:spPr>
        <p:txBody>
          <a:bodyPr wrap="square">
            <a:spAutoFit/>
          </a:bodyPr>
          <a:lstStyle/>
          <a:p>
            <a:pPr marL="287338" lvl="3" indent="-285750">
              <a:spcBef>
                <a:spcPts val="300"/>
              </a:spcBef>
              <a:spcAft>
                <a:spcPts val="600"/>
              </a:spcAft>
              <a:buFont typeface="Arial" panose="020B0604020202020204" pitchFamily="34" charset="0"/>
              <a:buChar char="•"/>
            </a:pPr>
            <a:r>
              <a:rPr lang="en-US" sz="1400" dirty="0"/>
              <a:t>Reviewing the large volume of fees across the system (+500 separate fees).</a:t>
            </a:r>
          </a:p>
          <a:p>
            <a:pPr marL="287338" lvl="3" indent="-285750">
              <a:spcBef>
                <a:spcPts val="300"/>
              </a:spcBef>
              <a:spcAft>
                <a:spcPts val="600"/>
              </a:spcAft>
              <a:buFont typeface="Arial" panose="020B0604020202020204" pitchFamily="34" charset="0"/>
              <a:buChar char="•"/>
            </a:pPr>
            <a:r>
              <a:rPr lang="en-US" sz="1400" dirty="0"/>
              <a:t>Public Higher Education trend to collapse most fees into a single tuition rate with a neutral impact on students</a:t>
            </a:r>
          </a:p>
          <a:p>
            <a:pPr marL="287338" lvl="3" indent="-285750">
              <a:spcBef>
                <a:spcPts val="300"/>
              </a:spcBef>
              <a:spcAft>
                <a:spcPts val="600"/>
              </a:spcAft>
              <a:buFont typeface="Arial" panose="020B0604020202020204" pitchFamily="34" charset="0"/>
              <a:buChar char="•"/>
            </a:pPr>
            <a:r>
              <a:rPr lang="en-US" sz="1400" dirty="0"/>
              <a:t>Collapsing results in simplifying student bills resulting in more transparency to students &amp; parents</a:t>
            </a:r>
          </a:p>
          <a:p>
            <a:pPr marL="287338" lvl="3" indent="-285750">
              <a:spcBef>
                <a:spcPts val="300"/>
              </a:spcBef>
              <a:spcAft>
                <a:spcPts val="600"/>
              </a:spcAft>
              <a:buFont typeface="Arial" panose="020B0604020202020204" pitchFamily="34" charset="0"/>
              <a:buChar char="•"/>
            </a:pPr>
            <a:r>
              <a:rPr lang="en-US" sz="1400" dirty="0"/>
              <a:t>Streamlined billing process results in operational efficiencies and cost savings</a:t>
            </a:r>
          </a:p>
          <a:p>
            <a:pPr marL="287338" lvl="3" indent="-285750">
              <a:spcBef>
                <a:spcPts val="300"/>
              </a:spcBef>
              <a:spcAft>
                <a:spcPts val="600"/>
              </a:spcAft>
              <a:buFont typeface="Arial" panose="020B0604020202020204" pitchFamily="34" charset="0"/>
              <a:buChar char="•"/>
            </a:pPr>
            <a:r>
              <a:rPr lang="en-US" sz="1400" dirty="0"/>
              <a:t>Communication &amp; discussion with students, including Student Government, is key to a successful restructuring.</a:t>
            </a:r>
          </a:p>
        </p:txBody>
      </p:sp>
      <p:sp>
        <p:nvSpPr>
          <p:cNvPr id="5" name="Slide Number Placeholder 4"/>
          <p:cNvSpPr>
            <a:spLocks noGrp="1"/>
          </p:cNvSpPr>
          <p:nvPr>
            <p:ph type="sldNum" sz="quarter" idx="12"/>
          </p:nvPr>
        </p:nvSpPr>
        <p:spPr/>
        <p:txBody>
          <a:bodyPr/>
          <a:lstStyle/>
          <a:p>
            <a:fld id="{F5CF3575-0547-4F27-9A0F-3C3208F032F2}" type="slidenum">
              <a:rPr lang="en-US" smtClean="0"/>
              <a:t>13</a:t>
            </a:fld>
            <a:endParaRPr lang="en-US"/>
          </a:p>
        </p:txBody>
      </p:sp>
      <p:sp>
        <p:nvSpPr>
          <p:cNvPr id="6" name="TextBox 5">
            <a:extLst>
              <a:ext uri="{FF2B5EF4-FFF2-40B4-BE49-F238E27FC236}">
                <a16:creationId xmlns:a16="http://schemas.microsoft.com/office/drawing/2014/main" id="{452ADB79-F1D3-406B-9BEB-2BB375204F23}"/>
              </a:ext>
            </a:extLst>
          </p:cNvPr>
          <p:cNvSpPr txBox="1"/>
          <p:nvPr/>
        </p:nvSpPr>
        <p:spPr>
          <a:xfrm>
            <a:off x="322439" y="2046567"/>
            <a:ext cx="3838468" cy="830997"/>
          </a:xfrm>
          <a:prstGeom prst="rect">
            <a:avLst/>
          </a:prstGeom>
          <a:noFill/>
        </p:spPr>
        <p:txBody>
          <a:bodyPr wrap="square">
            <a:spAutoFit/>
          </a:bodyPr>
          <a:lstStyle/>
          <a:p>
            <a:pPr marL="227012" lvl="1">
              <a:spcBef>
                <a:spcPts val="300"/>
              </a:spcBef>
              <a:spcAft>
                <a:spcPts val="600"/>
              </a:spcAft>
            </a:pPr>
            <a:r>
              <a:rPr lang="en-US" sz="1600" b="1" dirty="0">
                <a:solidFill>
                  <a:srgbClr val="00688F"/>
                </a:solidFill>
              </a:rPr>
              <a:t>UMS Task Force exploring restructuring of tuition &amp; fees and ways of simplifying bills for transparency</a:t>
            </a:r>
          </a:p>
        </p:txBody>
      </p:sp>
      <p:sp>
        <p:nvSpPr>
          <p:cNvPr id="8" name="TextBox 7">
            <a:extLst>
              <a:ext uri="{FF2B5EF4-FFF2-40B4-BE49-F238E27FC236}">
                <a16:creationId xmlns:a16="http://schemas.microsoft.com/office/drawing/2014/main" id="{384D475C-CDB3-47BD-8C7D-5394C6F579E6}"/>
              </a:ext>
            </a:extLst>
          </p:cNvPr>
          <p:cNvSpPr txBox="1"/>
          <p:nvPr/>
        </p:nvSpPr>
        <p:spPr>
          <a:xfrm>
            <a:off x="4438990" y="2044604"/>
            <a:ext cx="3407434" cy="2308324"/>
          </a:xfrm>
          <a:prstGeom prst="rect">
            <a:avLst/>
          </a:prstGeom>
          <a:noFill/>
        </p:spPr>
        <p:txBody>
          <a:bodyPr wrap="square">
            <a:spAutoFit/>
          </a:bodyPr>
          <a:lstStyle/>
          <a:p>
            <a:pPr marL="227012" lvl="2">
              <a:spcBef>
                <a:spcPts val="600"/>
              </a:spcBef>
            </a:pPr>
            <a:r>
              <a:rPr lang="en-US" sz="1600" b="1" dirty="0">
                <a:solidFill>
                  <a:srgbClr val="002144"/>
                </a:solidFill>
              </a:rPr>
              <a:t>UMaine is proposing consolidating some mandatory fees into the FY22 tuition rate as part of a UMS pilot.  UMaine’s per credit hour tuition would increase by approximately $80 (UMM by $37) if all but 2 mandatory fees were rolled into a single tuition rate.  Excluded fees:</a:t>
            </a:r>
          </a:p>
        </p:txBody>
      </p:sp>
      <p:sp>
        <p:nvSpPr>
          <p:cNvPr id="10" name="TextBox 9">
            <a:extLst>
              <a:ext uri="{FF2B5EF4-FFF2-40B4-BE49-F238E27FC236}">
                <a16:creationId xmlns:a16="http://schemas.microsoft.com/office/drawing/2014/main" id="{641F12FF-F325-46A2-BE6F-BFE2B0D7BAE8}"/>
              </a:ext>
            </a:extLst>
          </p:cNvPr>
          <p:cNvSpPr txBox="1"/>
          <p:nvPr/>
        </p:nvSpPr>
        <p:spPr>
          <a:xfrm>
            <a:off x="4930924" y="4426566"/>
            <a:ext cx="2947784" cy="1246495"/>
          </a:xfrm>
          <a:prstGeom prst="rect">
            <a:avLst/>
          </a:prstGeom>
          <a:noFill/>
        </p:spPr>
        <p:txBody>
          <a:bodyPr wrap="square">
            <a:spAutoFit/>
          </a:bodyPr>
          <a:lstStyle/>
          <a:p>
            <a:pPr marL="339725" lvl="2" indent="-285750">
              <a:spcBef>
                <a:spcPts val="600"/>
              </a:spcBef>
              <a:buFont typeface="Arial" panose="020B0604020202020204" pitchFamily="34" charset="0"/>
              <a:buChar char="•"/>
            </a:pPr>
            <a:r>
              <a:rPr lang="en-US" sz="1400" dirty="0"/>
              <a:t>Student Activity Fee -approved by Students</a:t>
            </a:r>
          </a:p>
          <a:p>
            <a:pPr marL="339725" lvl="2" indent="-285750">
              <a:spcBef>
                <a:spcPts val="600"/>
              </a:spcBef>
              <a:buFont typeface="Arial" panose="020B0604020202020204" pitchFamily="34" charset="0"/>
              <a:buChar char="•"/>
            </a:pPr>
            <a:r>
              <a:rPr lang="en-US" sz="1400" dirty="0"/>
              <a:t>Technology Fee – designated to support campus technology &amp; educational environment</a:t>
            </a:r>
          </a:p>
        </p:txBody>
      </p:sp>
      <p:pic>
        <p:nvPicPr>
          <p:cNvPr id="12" name="Picture 11">
            <a:extLst>
              <a:ext uri="{FF2B5EF4-FFF2-40B4-BE49-F238E27FC236}">
                <a16:creationId xmlns:a16="http://schemas.microsoft.com/office/drawing/2014/main" id="{1ED5D376-75A8-4190-847A-C5D71D062ABB}"/>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2295" b="19514"/>
          <a:stretch/>
        </p:blipFill>
        <p:spPr>
          <a:xfrm>
            <a:off x="1821529" y="1360657"/>
            <a:ext cx="692502" cy="683947"/>
          </a:xfrm>
          <a:prstGeom prst="rect">
            <a:avLst/>
          </a:prstGeom>
        </p:spPr>
      </p:pic>
      <p:pic>
        <p:nvPicPr>
          <p:cNvPr id="14" name="Picture 13">
            <a:extLst>
              <a:ext uri="{FF2B5EF4-FFF2-40B4-BE49-F238E27FC236}">
                <a16:creationId xmlns:a16="http://schemas.microsoft.com/office/drawing/2014/main" id="{4701F333-9743-402E-9E50-64EB35C6F3D1}"/>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52160" y="1184939"/>
            <a:ext cx="619127" cy="835215"/>
          </a:xfrm>
          <a:prstGeom prst="rect">
            <a:avLst/>
          </a:prstGeom>
        </p:spPr>
      </p:pic>
      <p:pic>
        <p:nvPicPr>
          <p:cNvPr id="15" name="Picture 14" descr="USM logo">
            <a:extLst>
              <a:ext uri="{FF2B5EF4-FFF2-40B4-BE49-F238E27FC236}">
                <a16:creationId xmlns:a16="http://schemas.microsoft.com/office/drawing/2014/main" id="{0D72B79A-914A-4681-985E-B6581828AB8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20701" y="1360657"/>
            <a:ext cx="2263323" cy="505724"/>
          </a:xfrm>
          <a:prstGeom prst="rect">
            <a:avLst/>
          </a:prstGeom>
        </p:spPr>
      </p:pic>
      <p:cxnSp>
        <p:nvCxnSpPr>
          <p:cNvPr id="19" name="Straight Connector 18">
            <a:extLst>
              <a:ext uri="{FF2B5EF4-FFF2-40B4-BE49-F238E27FC236}">
                <a16:creationId xmlns:a16="http://schemas.microsoft.com/office/drawing/2014/main" id="{1E7B1620-3491-4820-BE17-3CD1AD6E7929}"/>
              </a:ext>
              <a:ext uri="{C183D7F6-B498-43B3-948B-1728B52AA6E4}">
                <adec:decorative xmlns:adec="http://schemas.microsoft.com/office/drawing/2017/decorative" val="1"/>
              </a:ext>
            </a:extLst>
          </p:cNvPr>
          <p:cNvCxnSpPr/>
          <p:nvPr/>
        </p:nvCxnSpPr>
        <p:spPr>
          <a:xfrm>
            <a:off x="4438990" y="1360657"/>
            <a:ext cx="0" cy="5162063"/>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25EF87E4-CE3E-4242-BB39-B9B786431B75}"/>
              </a:ext>
              <a:ext uri="{C183D7F6-B498-43B3-948B-1728B52AA6E4}">
                <adec:decorative xmlns:adec="http://schemas.microsoft.com/office/drawing/2017/decorative" val="1"/>
              </a:ext>
            </a:extLst>
          </p:cNvPr>
          <p:cNvCxnSpPr/>
          <p:nvPr/>
        </p:nvCxnSpPr>
        <p:spPr>
          <a:xfrm>
            <a:off x="8262053" y="1360657"/>
            <a:ext cx="0" cy="5162063"/>
          </a:xfrm>
          <a:prstGeom prst="line">
            <a:avLst/>
          </a:prstGeom>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587BA799-B076-4DCE-886C-26B0E77E5706}"/>
              </a:ext>
            </a:extLst>
          </p:cNvPr>
          <p:cNvSpPr txBox="1"/>
          <p:nvPr/>
        </p:nvSpPr>
        <p:spPr>
          <a:xfrm>
            <a:off x="8473441" y="2044604"/>
            <a:ext cx="3241918" cy="1569660"/>
          </a:xfrm>
          <a:prstGeom prst="rect">
            <a:avLst/>
          </a:prstGeom>
          <a:noFill/>
        </p:spPr>
        <p:txBody>
          <a:bodyPr wrap="square">
            <a:spAutoFit/>
          </a:bodyPr>
          <a:lstStyle/>
          <a:p>
            <a:pPr marL="227012" marR="0" lvl="2" indent="0" algn="l" defTabSz="914400" rtl="0" eaLnBrk="1" fontAlgn="auto" latinLnBrk="0" hangingPunct="1">
              <a:lnSpc>
                <a:spcPct val="100000"/>
              </a:lnSpc>
              <a:spcBef>
                <a:spcPts val="600"/>
              </a:spcBef>
              <a:spcAft>
                <a:spcPts val="0"/>
              </a:spcAft>
              <a:buClrTx/>
              <a:buSzTx/>
              <a:buFontTx/>
              <a:buNone/>
              <a:tabLst/>
              <a:defRPr/>
            </a:pPr>
            <a:r>
              <a:rPr kumimoji="0" lang="en-US" sz="1600" b="1" i="0" u="none" strike="noStrike" kern="1200" cap="none" spc="0" normalizeH="0" baseline="0" noProof="0" dirty="0">
                <a:ln>
                  <a:noFill/>
                </a:ln>
                <a:solidFill>
                  <a:srgbClr val="4472C4">
                    <a:lumMod val="50000"/>
                  </a:srgbClr>
                </a:solidFill>
                <a:effectLst/>
                <a:uLnTx/>
                <a:uFillTx/>
                <a:latin typeface="Franklin Gothic Book"/>
                <a:ea typeface="+mn-ea"/>
                <a:cs typeface="+mn-cs"/>
              </a:rPr>
              <a:t>USM is proposing a pilot to simplify its current fee structure. The proposal would consolidate most student fees--including course fees--into a new Comprehensive Fee ($60/CH).</a:t>
            </a:r>
          </a:p>
        </p:txBody>
      </p:sp>
      <p:sp>
        <p:nvSpPr>
          <p:cNvPr id="18" name="TextBox 17">
            <a:extLst>
              <a:ext uri="{FF2B5EF4-FFF2-40B4-BE49-F238E27FC236}">
                <a16:creationId xmlns:a16="http://schemas.microsoft.com/office/drawing/2014/main" id="{B20D927D-FD7E-4326-B7CB-BBAD335DCAC7}"/>
              </a:ext>
            </a:extLst>
          </p:cNvPr>
          <p:cNvSpPr txBox="1"/>
          <p:nvPr/>
        </p:nvSpPr>
        <p:spPr>
          <a:xfrm>
            <a:off x="8677683" y="3803460"/>
            <a:ext cx="2947784" cy="1677382"/>
          </a:xfrm>
          <a:prstGeom prst="rect">
            <a:avLst/>
          </a:prstGeom>
          <a:noFill/>
        </p:spPr>
        <p:txBody>
          <a:bodyPr wrap="square">
            <a:spAutoFit/>
          </a:bodyPr>
          <a:lstStyle/>
          <a:p>
            <a:pPr marL="339725" lvl="2" indent="-285750">
              <a:spcBef>
                <a:spcPts val="600"/>
              </a:spcBef>
              <a:buFont typeface="Arial" panose="020B0604020202020204" pitchFamily="34" charset="0"/>
              <a:buChar char="•"/>
              <a:defRPr/>
            </a:pPr>
            <a:r>
              <a:rPr lang="en-US" sz="1400" dirty="0">
                <a:solidFill>
                  <a:prstClr val="black"/>
                </a:solidFill>
              </a:rPr>
              <a:t>The proposal would provide greater transparency for students and their families into USM's cost of attendance</a:t>
            </a:r>
          </a:p>
          <a:p>
            <a:pPr marL="339725" lvl="2" indent="-285750">
              <a:spcBef>
                <a:spcPts val="600"/>
              </a:spcBef>
              <a:buFont typeface="Arial" panose="020B0604020202020204" pitchFamily="34" charset="0"/>
              <a:buChar char="•"/>
              <a:defRPr/>
            </a:pPr>
            <a:r>
              <a:rPr lang="en-US" sz="1400" dirty="0">
                <a:solidFill>
                  <a:prstClr val="black"/>
                </a:solidFill>
              </a:rPr>
              <a:t>Proposal would be revenue neutral to the University's FY22 budget</a:t>
            </a:r>
          </a:p>
        </p:txBody>
      </p:sp>
    </p:spTree>
    <p:extLst>
      <p:ext uri="{BB962C8B-B14F-4D97-AF65-F5344CB8AC3E}">
        <p14:creationId xmlns:p14="http://schemas.microsoft.com/office/powerpoint/2010/main" val="440530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6500" y="141315"/>
            <a:ext cx="9715500" cy="920040"/>
          </a:xfrm>
        </p:spPr>
        <p:txBody>
          <a:bodyPr>
            <a:noAutofit/>
          </a:bodyPr>
          <a:lstStyle/>
          <a:p>
            <a:r>
              <a:rPr lang="en-US" sz="3200" b="1" dirty="0">
                <a:latin typeface="+mn-lt"/>
                <a:cs typeface="Calibri" panose="020F0502020204030204" pitchFamily="34" charset="0"/>
              </a:rPr>
              <a:t>UMaine Tuition / Fee Roll up Impact</a:t>
            </a:r>
            <a:endParaRPr lang="en-US" sz="3200" dirty="0">
              <a:solidFill>
                <a:srgbClr val="FF0000"/>
              </a:solidFill>
              <a:latin typeface="+mn-lt"/>
            </a:endParaRPr>
          </a:p>
        </p:txBody>
      </p:sp>
      <p:sp>
        <p:nvSpPr>
          <p:cNvPr id="3" name="Slide Number Placeholder 2"/>
          <p:cNvSpPr>
            <a:spLocks noGrp="1"/>
          </p:cNvSpPr>
          <p:nvPr>
            <p:ph type="sldNum" sz="quarter" idx="12"/>
          </p:nvPr>
        </p:nvSpPr>
        <p:spPr/>
        <p:txBody>
          <a:bodyPr/>
          <a:lstStyle/>
          <a:p>
            <a:fld id="{367BF50A-BA44-4051-8425-DC36F726AF9F}" type="slidenum">
              <a:rPr lang="en-US" smtClean="0"/>
              <a:pPr/>
              <a:t>14</a:t>
            </a:fld>
            <a:endParaRPr lang="en-US" dirty="0"/>
          </a:p>
        </p:txBody>
      </p:sp>
      <p:graphicFrame>
        <p:nvGraphicFramePr>
          <p:cNvPr id="4" name="Table 3">
            <a:extLst>
              <a:ext uri="{FF2B5EF4-FFF2-40B4-BE49-F238E27FC236}">
                <a16:creationId xmlns:a16="http://schemas.microsoft.com/office/drawing/2014/main" id="{248B3FA1-2317-4FC0-9556-10D378FC9FCB}"/>
              </a:ext>
            </a:extLst>
          </p:cNvPr>
          <p:cNvGraphicFramePr>
            <a:graphicFrameLocks noGrp="1"/>
          </p:cNvGraphicFramePr>
          <p:nvPr>
            <p:extLst>
              <p:ext uri="{D42A27DB-BD31-4B8C-83A1-F6EECF244321}">
                <p14:modId xmlns:p14="http://schemas.microsoft.com/office/powerpoint/2010/main" val="3255371395"/>
              </p:ext>
            </p:extLst>
          </p:nvPr>
        </p:nvGraphicFramePr>
        <p:xfrm>
          <a:off x="3182573" y="1296139"/>
          <a:ext cx="8665810" cy="3439518"/>
        </p:xfrm>
        <a:graphic>
          <a:graphicData uri="http://schemas.openxmlformats.org/drawingml/2006/table">
            <a:tbl>
              <a:tblPr firstRow="1">
                <a:tableStyleId>{5C22544A-7EE6-4342-B048-85BDC9FD1C3A}</a:tableStyleId>
              </a:tblPr>
              <a:tblGrid>
                <a:gridCol w="1533490">
                  <a:extLst>
                    <a:ext uri="{9D8B030D-6E8A-4147-A177-3AD203B41FA5}">
                      <a16:colId xmlns:a16="http://schemas.microsoft.com/office/drawing/2014/main" val="1541577221"/>
                    </a:ext>
                  </a:extLst>
                </a:gridCol>
                <a:gridCol w="1188720">
                  <a:extLst>
                    <a:ext uri="{9D8B030D-6E8A-4147-A177-3AD203B41FA5}">
                      <a16:colId xmlns:a16="http://schemas.microsoft.com/office/drawing/2014/main" val="3972840316"/>
                    </a:ext>
                  </a:extLst>
                </a:gridCol>
                <a:gridCol w="1188720">
                  <a:extLst>
                    <a:ext uri="{9D8B030D-6E8A-4147-A177-3AD203B41FA5}">
                      <a16:colId xmlns:a16="http://schemas.microsoft.com/office/drawing/2014/main" val="662439024"/>
                    </a:ext>
                  </a:extLst>
                </a:gridCol>
                <a:gridCol w="1188720">
                  <a:extLst>
                    <a:ext uri="{9D8B030D-6E8A-4147-A177-3AD203B41FA5}">
                      <a16:colId xmlns:a16="http://schemas.microsoft.com/office/drawing/2014/main" val="953011303"/>
                    </a:ext>
                  </a:extLst>
                </a:gridCol>
                <a:gridCol w="1188720">
                  <a:extLst>
                    <a:ext uri="{9D8B030D-6E8A-4147-A177-3AD203B41FA5}">
                      <a16:colId xmlns:a16="http://schemas.microsoft.com/office/drawing/2014/main" val="3143798630"/>
                    </a:ext>
                  </a:extLst>
                </a:gridCol>
                <a:gridCol w="1188720">
                  <a:extLst>
                    <a:ext uri="{9D8B030D-6E8A-4147-A177-3AD203B41FA5}">
                      <a16:colId xmlns:a16="http://schemas.microsoft.com/office/drawing/2014/main" val="1405923899"/>
                    </a:ext>
                  </a:extLst>
                </a:gridCol>
                <a:gridCol w="1188720">
                  <a:extLst>
                    <a:ext uri="{9D8B030D-6E8A-4147-A177-3AD203B41FA5}">
                      <a16:colId xmlns:a16="http://schemas.microsoft.com/office/drawing/2014/main" val="3221873938"/>
                    </a:ext>
                  </a:extLst>
                </a:gridCol>
              </a:tblGrid>
              <a:tr h="0">
                <a:tc>
                  <a:txBody>
                    <a:bodyPr/>
                    <a:lstStyle/>
                    <a:p>
                      <a:pPr algn="l" fontAlgn="b"/>
                      <a:endParaRPr lang="en-US" sz="1400" b="0" i="0" u="none" strike="noStrike" dirty="0">
                        <a:solidFill>
                          <a:srgbClr val="000000"/>
                        </a:solidFill>
                        <a:effectLst/>
                        <a:latin typeface="+mn-lt"/>
                      </a:endParaRPr>
                    </a:p>
                  </a:txBody>
                  <a:tcPr marL="8586" marR="8586" marT="8586" marB="0">
                    <a:noFill/>
                  </a:tcPr>
                </a:tc>
                <a:tc>
                  <a:txBody>
                    <a:bodyPr/>
                    <a:lstStyle/>
                    <a:p>
                      <a:pPr algn="ctr" fontAlgn="b"/>
                      <a:r>
                        <a:rPr lang="en-US" sz="1400" b="1" u="none" strike="noStrike" dirty="0">
                          <a:solidFill>
                            <a:schemeClr val="tx1"/>
                          </a:solidFill>
                          <a:effectLst/>
                          <a:latin typeface="+mn-lt"/>
                        </a:rPr>
                        <a:t>FY21</a:t>
                      </a:r>
                      <a:br>
                        <a:rPr lang="en-US" sz="1400" b="1" u="none" strike="noStrike" dirty="0">
                          <a:solidFill>
                            <a:schemeClr val="tx1"/>
                          </a:solidFill>
                          <a:effectLst/>
                          <a:latin typeface="+mn-lt"/>
                        </a:rPr>
                      </a:br>
                      <a:r>
                        <a:rPr lang="en-US" sz="1400" b="1" u="none" strike="noStrike" dirty="0">
                          <a:solidFill>
                            <a:schemeClr val="tx1"/>
                          </a:solidFill>
                          <a:effectLst/>
                          <a:latin typeface="+mn-lt"/>
                        </a:rPr>
                        <a:t>credit hour rate</a:t>
                      </a:r>
                      <a:endParaRPr lang="en-US" sz="1400" b="1" i="0" u="none" strike="noStrike" dirty="0">
                        <a:solidFill>
                          <a:schemeClr val="tx1"/>
                        </a:solidFill>
                        <a:effectLst/>
                        <a:latin typeface="+mn-lt"/>
                      </a:endParaRPr>
                    </a:p>
                  </a:txBody>
                  <a:tcPr marL="8586" marR="8586" marT="8586" marB="0" anchor="b">
                    <a:lnB w="12700" cap="flat" cmpd="sng" algn="ctr">
                      <a:solidFill>
                        <a:schemeClr val="accent5">
                          <a:lumMod val="50000"/>
                        </a:schemeClr>
                      </a:solidFill>
                      <a:prstDash val="solid"/>
                      <a:round/>
                      <a:headEnd type="none" w="med" len="med"/>
                      <a:tailEnd type="none" w="med" len="med"/>
                    </a:lnB>
                    <a:noFill/>
                  </a:tcPr>
                </a:tc>
                <a:tc>
                  <a:txBody>
                    <a:bodyPr/>
                    <a:lstStyle/>
                    <a:p>
                      <a:pPr algn="ctr" fontAlgn="b"/>
                      <a:r>
                        <a:rPr lang="en-US" sz="1400" b="1" u="none" strike="noStrike" dirty="0">
                          <a:solidFill>
                            <a:schemeClr val="tx1"/>
                          </a:solidFill>
                          <a:effectLst/>
                          <a:latin typeface="+mn-lt"/>
                        </a:rPr>
                        <a:t>adj</a:t>
                      </a:r>
                      <a:endParaRPr lang="en-US" sz="1400" b="1" i="0" u="none" strike="noStrike" dirty="0">
                        <a:solidFill>
                          <a:schemeClr val="tx1"/>
                        </a:solidFill>
                        <a:effectLst/>
                        <a:latin typeface="+mn-lt"/>
                      </a:endParaRPr>
                    </a:p>
                  </a:txBody>
                  <a:tcPr marL="8586" marR="8586" marT="8586" marB="0" anchor="b">
                    <a:lnB w="12700" cap="flat" cmpd="sng" algn="ctr">
                      <a:solidFill>
                        <a:schemeClr val="accent5">
                          <a:lumMod val="50000"/>
                        </a:schemeClr>
                      </a:solidFill>
                      <a:prstDash val="solid"/>
                      <a:round/>
                      <a:headEnd type="none" w="med" len="med"/>
                      <a:tailEnd type="none" w="med" len="med"/>
                    </a:lnB>
                    <a:noFill/>
                  </a:tcPr>
                </a:tc>
                <a:tc>
                  <a:txBody>
                    <a:bodyPr/>
                    <a:lstStyle/>
                    <a:p>
                      <a:pPr algn="ctr" fontAlgn="b"/>
                      <a:r>
                        <a:rPr lang="en-US" sz="1400" b="1" u="none" strike="noStrike" dirty="0">
                          <a:solidFill>
                            <a:schemeClr val="tx1"/>
                          </a:solidFill>
                          <a:effectLst/>
                          <a:latin typeface="+mn-lt"/>
                        </a:rPr>
                        <a:t>Rolled up</a:t>
                      </a:r>
                      <a:br>
                        <a:rPr lang="en-US" sz="1400" b="1" u="none" strike="noStrike" dirty="0">
                          <a:solidFill>
                            <a:schemeClr val="tx1"/>
                          </a:solidFill>
                          <a:effectLst/>
                          <a:latin typeface="+mn-lt"/>
                        </a:rPr>
                      </a:br>
                      <a:r>
                        <a:rPr lang="en-US" sz="1400" b="1" u="none" strike="noStrike" dirty="0">
                          <a:solidFill>
                            <a:schemeClr val="tx1"/>
                          </a:solidFill>
                          <a:effectLst/>
                          <a:latin typeface="+mn-lt"/>
                        </a:rPr>
                        <a:t>credit hour rate</a:t>
                      </a:r>
                      <a:endParaRPr lang="en-US" sz="1400" b="1" i="0" u="none" strike="noStrike" dirty="0">
                        <a:solidFill>
                          <a:schemeClr val="tx1"/>
                        </a:solidFill>
                        <a:effectLst/>
                        <a:latin typeface="+mn-lt"/>
                      </a:endParaRPr>
                    </a:p>
                  </a:txBody>
                  <a:tcPr marL="8586" marR="8586" marT="8586" marB="0" anchor="b">
                    <a:lnB w="12700" cap="flat" cmpd="sng" algn="ctr">
                      <a:solidFill>
                        <a:schemeClr val="accent5">
                          <a:lumMod val="50000"/>
                        </a:schemeClr>
                      </a:solidFill>
                      <a:prstDash val="solid"/>
                      <a:round/>
                      <a:headEnd type="none" w="med" len="med"/>
                      <a:tailEnd type="none" w="med" len="med"/>
                    </a:lnB>
                    <a:noFill/>
                  </a:tcPr>
                </a:tc>
                <a:tc>
                  <a:txBody>
                    <a:bodyPr/>
                    <a:lstStyle/>
                    <a:p>
                      <a:pPr algn="ctr" fontAlgn="b"/>
                      <a:r>
                        <a:rPr lang="en-US" sz="1400" b="1" u="none" strike="noStrike" dirty="0">
                          <a:solidFill>
                            <a:schemeClr val="tx1"/>
                          </a:solidFill>
                          <a:effectLst/>
                          <a:latin typeface="+mn-lt"/>
                        </a:rPr>
                        <a:t>FY22 credit hour rate</a:t>
                      </a:r>
                      <a:endParaRPr lang="en-US" sz="1400" b="1" i="0" u="none" strike="noStrike" dirty="0">
                        <a:solidFill>
                          <a:schemeClr val="tx1"/>
                        </a:solidFill>
                        <a:effectLst/>
                        <a:latin typeface="+mn-lt"/>
                      </a:endParaRPr>
                    </a:p>
                  </a:txBody>
                  <a:tcPr marL="8586" marR="8586" marT="8586" marB="0" anchor="b">
                    <a:lnB w="12700" cap="flat" cmpd="sng" algn="ctr">
                      <a:solidFill>
                        <a:schemeClr val="accent5">
                          <a:lumMod val="50000"/>
                        </a:schemeClr>
                      </a:solidFill>
                      <a:prstDash val="solid"/>
                      <a:round/>
                      <a:headEnd type="none" w="med" len="med"/>
                      <a:tailEnd type="none" w="med" len="med"/>
                    </a:lnB>
                    <a:noFill/>
                  </a:tcPr>
                </a:tc>
                <a:tc>
                  <a:txBody>
                    <a:bodyPr/>
                    <a:lstStyle/>
                    <a:p>
                      <a:pPr algn="ctr" fontAlgn="b"/>
                      <a:r>
                        <a:rPr lang="en-US" sz="1400" b="1" u="none" strike="noStrike" dirty="0">
                          <a:solidFill>
                            <a:schemeClr val="tx1"/>
                          </a:solidFill>
                          <a:effectLst/>
                          <a:latin typeface="+mn-lt"/>
                        </a:rPr>
                        <a:t>Student/</a:t>
                      </a:r>
                      <a:br>
                        <a:rPr lang="en-US" sz="1400" b="1" u="none" strike="noStrike" dirty="0">
                          <a:solidFill>
                            <a:schemeClr val="tx1"/>
                          </a:solidFill>
                          <a:effectLst/>
                          <a:latin typeface="+mn-lt"/>
                        </a:rPr>
                      </a:br>
                      <a:r>
                        <a:rPr lang="en-US" sz="1400" b="1" u="none" strike="noStrike" dirty="0">
                          <a:solidFill>
                            <a:schemeClr val="tx1"/>
                          </a:solidFill>
                          <a:effectLst/>
                          <a:latin typeface="+mn-lt"/>
                        </a:rPr>
                        <a:t>Technology annual fee</a:t>
                      </a:r>
                      <a:endParaRPr lang="en-US" sz="1400" b="1" i="0" u="none" strike="noStrike" dirty="0">
                        <a:solidFill>
                          <a:schemeClr val="tx1"/>
                        </a:solidFill>
                        <a:effectLst/>
                        <a:latin typeface="+mn-lt"/>
                      </a:endParaRPr>
                    </a:p>
                  </a:txBody>
                  <a:tcPr marL="8586" marR="8586" marT="8586" marB="0" anchor="b">
                    <a:lnB w="12700" cap="flat" cmpd="sng" algn="ctr">
                      <a:solidFill>
                        <a:schemeClr val="accent5">
                          <a:lumMod val="50000"/>
                        </a:schemeClr>
                      </a:solidFill>
                      <a:prstDash val="solid"/>
                      <a:round/>
                      <a:headEnd type="none" w="med" len="med"/>
                      <a:tailEnd type="none" w="med" len="med"/>
                    </a:lnB>
                    <a:noFill/>
                  </a:tcPr>
                </a:tc>
                <a:tc>
                  <a:txBody>
                    <a:bodyPr/>
                    <a:lstStyle/>
                    <a:p>
                      <a:pPr algn="ctr" fontAlgn="b"/>
                      <a:r>
                        <a:rPr lang="en-US" sz="1400" b="1" u="none" strike="noStrike" dirty="0">
                          <a:solidFill>
                            <a:schemeClr val="tx1"/>
                          </a:solidFill>
                          <a:effectLst/>
                          <a:latin typeface="+mn-lt"/>
                        </a:rPr>
                        <a:t>Annual</a:t>
                      </a:r>
                      <a:br>
                        <a:rPr lang="en-US" sz="1400" b="1" u="none" strike="noStrike" dirty="0">
                          <a:solidFill>
                            <a:schemeClr val="tx1"/>
                          </a:solidFill>
                          <a:effectLst/>
                          <a:latin typeface="+mn-lt"/>
                        </a:rPr>
                      </a:br>
                      <a:r>
                        <a:rPr lang="en-US" sz="1400" b="1" u="none" strike="noStrike" dirty="0">
                          <a:solidFill>
                            <a:schemeClr val="tx1"/>
                          </a:solidFill>
                          <a:effectLst/>
                          <a:latin typeface="+mn-lt"/>
                        </a:rPr>
                        <a:t>tuition**</a:t>
                      </a:r>
                      <a:endParaRPr lang="en-US" sz="1400" b="1" i="0" u="none" strike="noStrike" dirty="0">
                        <a:solidFill>
                          <a:schemeClr val="tx1"/>
                        </a:solidFill>
                        <a:effectLst/>
                        <a:latin typeface="+mn-lt"/>
                      </a:endParaRPr>
                    </a:p>
                  </a:txBody>
                  <a:tcPr marL="8586" marR="8586" marT="8586" marB="0" anchor="b">
                    <a:lnB w="12700" cap="flat" cmpd="sng" algn="ctr">
                      <a:solidFill>
                        <a:schemeClr val="accent5">
                          <a:lumMod val="50000"/>
                        </a:schemeClr>
                      </a:solidFill>
                      <a:prstDash val="solid"/>
                      <a:round/>
                      <a:headEnd type="none" w="med" len="med"/>
                      <a:tailEnd type="none" w="med" len="med"/>
                    </a:lnB>
                    <a:noFill/>
                  </a:tcPr>
                </a:tc>
                <a:extLst>
                  <a:ext uri="{0D108BD9-81ED-4DB2-BD59-A6C34878D82A}">
                    <a16:rowId xmlns:a16="http://schemas.microsoft.com/office/drawing/2014/main" val="490617452"/>
                  </a:ext>
                </a:extLst>
              </a:tr>
              <a:tr h="274320">
                <a:tc>
                  <a:txBody>
                    <a:bodyPr/>
                    <a:lstStyle/>
                    <a:p>
                      <a:pPr algn="l" fontAlgn="b"/>
                      <a:r>
                        <a:rPr lang="en-US" sz="1400" b="1" u="none" strike="noStrike" dirty="0">
                          <a:solidFill>
                            <a:schemeClr val="accent5">
                              <a:lumMod val="50000"/>
                            </a:schemeClr>
                          </a:solidFill>
                          <a:effectLst/>
                          <a:latin typeface="+mn-lt"/>
                        </a:rPr>
                        <a:t>Undergraduate</a:t>
                      </a:r>
                      <a:endParaRPr lang="en-US" sz="1400" b="1" i="0" u="none" strike="noStrike" dirty="0">
                        <a:solidFill>
                          <a:schemeClr val="accent5">
                            <a:lumMod val="50000"/>
                          </a:schemeClr>
                        </a:solidFill>
                        <a:effectLst/>
                        <a:latin typeface="+mn-lt"/>
                      </a:endParaRPr>
                    </a:p>
                  </a:txBody>
                  <a:tcPr marL="8586" marR="8586" marT="8586" marB="0" anchor="b">
                    <a:noFill/>
                  </a:tcPr>
                </a:tc>
                <a:tc>
                  <a:txBody>
                    <a:bodyPr/>
                    <a:lstStyle/>
                    <a:p>
                      <a:pPr algn="l" fontAlgn="b"/>
                      <a:endParaRPr lang="en-US" sz="1400" b="1" i="0" u="none" strike="noStrike">
                        <a:solidFill>
                          <a:srgbClr val="000000"/>
                        </a:solidFill>
                        <a:effectLst/>
                        <a:latin typeface="+mn-lt"/>
                      </a:endParaRPr>
                    </a:p>
                  </a:txBody>
                  <a:tcPr marL="8586" marR="8586" marT="8586" marB="0" anchor="b">
                    <a:lnT w="12700" cap="flat" cmpd="sng" algn="ctr">
                      <a:solidFill>
                        <a:schemeClr val="accent5">
                          <a:lumMod val="50000"/>
                        </a:schemeClr>
                      </a:solidFill>
                      <a:prstDash val="solid"/>
                      <a:round/>
                      <a:headEnd type="none" w="med" len="med"/>
                      <a:tailEnd type="none" w="med" len="med"/>
                    </a:lnT>
                    <a:noFill/>
                  </a:tcPr>
                </a:tc>
                <a:tc>
                  <a:txBody>
                    <a:bodyPr/>
                    <a:lstStyle/>
                    <a:p>
                      <a:pPr algn="l" fontAlgn="b"/>
                      <a:endParaRPr lang="en-US" sz="1400" b="1" i="0" u="none" strike="noStrike">
                        <a:solidFill>
                          <a:srgbClr val="000000"/>
                        </a:solidFill>
                        <a:effectLst/>
                        <a:latin typeface="+mn-lt"/>
                      </a:endParaRPr>
                    </a:p>
                  </a:txBody>
                  <a:tcPr marL="8586" marR="8586" marT="8586" marB="0" anchor="b">
                    <a:lnT w="12700" cap="flat" cmpd="sng" algn="ctr">
                      <a:solidFill>
                        <a:schemeClr val="accent5">
                          <a:lumMod val="50000"/>
                        </a:schemeClr>
                      </a:solidFill>
                      <a:prstDash val="solid"/>
                      <a:round/>
                      <a:headEnd type="none" w="med" len="med"/>
                      <a:tailEnd type="none" w="med" len="med"/>
                    </a:lnT>
                    <a:noFill/>
                  </a:tcPr>
                </a:tc>
                <a:tc>
                  <a:txBody>
                    <a:bodyPr/>
                    <a:lstStyle/>
                    <a:p>
                      <a:pPr algn="l" fontAlgn="b"/>
                      <a:endParaRPr lang="en-US" sz="1400" b="1" i="0" u="none" strike="noStrike" dirty="0">
                        <a:solidFill>
                          <a:srgbClr val="000000"/>
                        </a:solidFill>
                        <a:effectLst/>
                        <a:latin typeface="+mn-lt"/>
                      </a:endParaRPr>
                    </a:p>
                  </a:txBody>
                  <a:tcPr marL="8586" marR="8586" marT="8586" marB="0" anchor="b">
                    <a:lnT w="12700" cap="flat" cmpd="sng" algn="ctr">
                      <a:solidFill>
                        <a:schemeClr val="accent5">
                          <a:lumMod val="50000"/>
                        </a:schemeClr>
                      </a:solidFill>
                      <a:prstDash val="solid"/>
                      <a:round/>
                      <a:headEnd type="none" w="med" len="med"/>
                      <a:tailEnd type="none" w="med" len="med"/>
                    </a:lnT>
                    <a:noFill/>
                  </a:tcPr>
                </a:tc>
                <a:tc>
                  <a:txBody>
                    <a:bodyPr/>
                    <a:lstStyle/>
                    <a:p>
                      <a:pPr algn="l" fontAlgn="b"/>
                      <a:endParaRPr lang="en-US" sz="1400" b="1" i="0" u="none" strike="noStrike">
                        <a:solidFill>
                          <a:srgbClr val="000000"/>
                        </a:solidFill>
                        <a:effectLst/>
                        <a:latin typeface="+mn-lt"/>
                      </a:endParaRPr>
                    </a:p>
                  </a:txBody>
                  <a:tcPr marL="8586" marR="8586" marT="8586" marB="0" anchor="b">
                    <a:lnT w="12700" cap="flat" cmpd="sng" algn="ctr">
                      <a:solidFill>
                        <a:schemeClr val="accent5">
                          <a:lumMod val="50000"/>
                        </a:schemeClr>
                      </a:solidFill>
                      <a:prstDash val="solid"/>
                      <a:round/>
                      <a:headEnd type="none" w="med" len="med"/>
                      <a:tailEnd type="none" w="med" len="med"/>
                    </a:lnT>
                    <a:noFill/>
                  </a:tcPr>
                </a:tc>
                <a:tc>
                  <a:txBody>
                    <a:bodyPr/>
                    <a:lstStyle/>
                    <a:p>
                      <a:pPr algn="l" fontAlgn="b"/>
                      <a:endParaRPr lang="en-US" sz="1400" b="1" i="0" u="none" strike="noStrike" dirty="0">
                        <a:solidFill>
                          <a:srgbClr val="000000"/>
                        </a:solidFill>
                        <a:effectLst/>
                        <a:latin typeface="+mn-lt"/>
                      </a:endParaRPr>
                    </a:p>
                  </a:txBody>
                  <a:tcPr marL="8586" marR="8586" marT="8586" marB="0" anchor="b">
                    <a:lnT w="12700" cap="flat" cmpd="sng" algn="ctr">
                      <a:solidFill>
                        <a:schemeClr val="accent5">
                          <a:lumMod val="50000"/>
                        </a:schemeClr>
                      </a:solidFill>
                      <a:prstDash val="solid"/>
                      <a:round/>
                      <a:headEnd type="none" w="med" len="med"/>
                      <a:tailEnd type="none" w="med" len="med"/>
                    </a:lnT>
                    <a:noFill/>
                  </a:tcPr>
                </a:tc>
                <a:tc>
                  <a:txBody>
                    <a:bodyPr/>
                    <a:lstStyle/>
                    <a:p>
                      <a:pPr algn="l" fontAlgn="b"/>
                      <a:endParaRPr lang="en-US" sz="1400" b="1" i="0" u="none" strike="noStrike" dirty="0">
                        <a:solidFill>
                          <a:srgbClr val="000000"/>
                        </a:solidFill>
                        <a:effectLst/>
                        <a:latin typeface="+mn-lt"/>
                      </a:endParaRPr>
                    </a:p>
                  </a:txBody>
                  <a:tcPr marL="8586" marR="8586" marT="8586" marB="0" anchor="b">
                    <a:lnT w="12700" cap="flat" cmpd="sng" algn="ctr">
                      <a:solidFill>
                        <a:schemeClr val="accent5">
                          <a:lumMod val="50000"/>
                        </a:schemeClr>
                      </a:solidFill>
                      <a:prstDash val="solid"/>
                      <a:round/>
                      <a:headEnd type="none" w="med" len="med"/>
                      <a:tailEnd type="none" w="med" len="med"/>
                    </a:lnT>
                    <a:noFill/>
                  </a:tcPr>
                </a:tc>
                <a:extLst>
                  <a:ext uri="{0D108BD9-81ED-4DB2-BD59-A6C34878D82A}">
                    <a16:rowId xmlns:a16="http://schemas.microsoft.com/office/drawing/2014/main" val="1389010817"/>
                  </a:ext>
                </a:extLst>
              </a:tr>
              <a:tr h="274320">
                <a:tc>
                  <a:txBody>
                    <a:bodyPr/>
                    <a:lstStyle/>
                    <a:p>
                      <a:pPr algn="l" fontAlgn="b"/>
                      <a:r>
                        <a:rPr lang="en-US" sz="1400" u="none" strike="noStrike" dirty="0">
                          <a:effectLst/>
                          <a:latin typeface="+mn-lt"/>
                        </a:rPr>
                        <a:t>  In-State*</a:t>
                      </a:r>
                      <a:endParaRPr lang="en-US" sz="1400" b="0" i="0" u="none" strike="noStrike" dirty="0">
                        <a:solidFill>
                          <a:srgbClr val="000000"/>
                        </a:solidFill>
                        <a:effectLst/>
                        <a:latin typeface="+mn-lt"/>
                      </a:endParaRPr>
                    </a:p>
                  </a:txBody>
                  <a:tcPr marL="8586" marR="8586" marT="8586" marB="0" anchor="b">
                    <a:noFill/>
                  </a:tcPr>
                </a:tc>
                <a:tc>
                  <a:txBody>
                    <a:bodyPr/>
                    <a:lstStyle/>
                    <a:p>
                      <a:pPr algn="l" fontAlgn="b"/>
                      <a:r>
                        <a:rPr lang="en-US" sz="1400" u="none" strike="noStrike" dirty="0">
                          <a:effectLst/>
                          <a:latin typeface="+mn-lt"/>
                        </a:rPr>
                        <a:t> $        308 </a:t>
                      </a:r>
                      <a:endParaRPr lang="en-US" sz="1400" b="0" i="0" u="none" strike="noStrike" dirty="0">
                        <a:solidFill>
                          <a:srgbClr val="000000"/>
                        </a:solidFill>
                        <a:effectLst/>
                        <a:latin typeface="+mn-lt"/>
                      </a:endParaRPr>
                    </a:p>
                  </a:txBody>
                  <a:tcPr marL="8586" marR="8586" marT="8586" marB="0" anchor="b">
                    <a:noFill/>
                  </a:tcPr>
                </a:tc>
                <a:tc>
                  <a:txBody>
                    <a:bodyPr/>
                    <a:lstStyle/>
                    <a:p>
                      <a:pPr algn="l" fontAlgn="b"/>
                      <a:r>
                        <a:rPr lang="en-US" sz="1400" u="none" strike="noStrike" dirty="0">
                          <a:effectLst/>
                          <a:latin typeface="+mn-lt"/>
                        </a:rPr>
                        <a:t> $      80 </a:t>
                      </a:r>
                      <a:endParaRPr lang="en-US" sz="1400" b="0" i="0" u="none" strike="noStrike" dirty="0">
                        <a:solidFill>
                          <a:srgbClr val="000000"/>
                        </a:solidFill>
                        <a:effectLst/>
                        <a:latin typeface="+mn-lt"/>
                      </a:endParaRPr>
                    </a:p>
                  </a:txBody>
                  <a:tcPr marL="8586" marR="8586" marT="8586" marB="0" anchor="b">
                    <a:noFill/>
                  </a:tcPr>
                </a:tc>
                <a:tc>
                  <a:txBody>
                    <a:bodyPr/>
                    <a:lstStyle/>
                    <a:p>
                      <a:pPr algn="l" fontAlgn="b"/>
                      <a:r>
                        <a:rPr lang="en-US" sz="1400" u="none" strike="noStrike" dirty="0">
                          <a:effectLst/>
                          <a:latin typeface="+mn-lt"/>
                        </a:rPr>
                        <a:t> $        388 </a:t>
                      </a:r>
                      <a:endParaRPr lang="en-US" sz="1400" b="0" i="0" u="none" strike="noStrike" dirty="0">
                        <a:solidFill>
                          <a:srgbClr val="000000"/>
                        </a:solidFill>
                        <a:effectLst/>
                        <a:latin typeface="+mn-lt"/>
                      </a:endParaRPr>
                    </a:p>
                  </a:txBody>
                  <a:tcPr marL="8586" marR="8586" marT="8586" marB="0" anchor="b">
                    <a:noFill/>
                  </a:tcPr>
                </a:tc>
                <a:tc>
                  <a:txBody>
                    <a:bodyPr/>
                    <a:lstStyle/>
                    <a:p>
                      <a:pPr algn="l" fontAlgn="b"/>
                      <a:r>
                        <a:rPr lang="en-US" sz="1400" u="none" strike="noStrike" dirty="0">
                          <a:effectLst/>
                          <a:latin typeface="+mn-lt"/>
                        </a:rPr>
                        <a:t>  </a:t>
                      </a:r>
                      <a:endParaRPr lang="en-US" sz="1400" b="0" i="0" u="none" strike="noStrike" dirty="0">
                        <a:solidFill>
                          <a:srgbClr val="000000"/>
                        </a:solidFill>
                        <a:effectLst/>
                        <a:latin typeface="+mn-lt"/>
                      </a:endParaRPr>
                    </a:p>
                  </a:txBody>
                  <a:tcPr marL="8586" marR="8586" marT="8586" marB="0" anchor="b">
                    <a:noFill/>
                  </a:tcPr>
                </a:tc>
                <a:tc>
                  <a:txBody>
                    <a:bodyPr/>
                    <a:lstStyle/>
                    <a:p>
                      <a:pPr algn="l" fontAlgn="b"/>
                      <a:r>
                        <a:rPr lang="en-US" sz="1400" u="none" strike="noStrike" dirty="0">
                          <a:effectLst/>
                          <a:latin typeface="+mn-lt"/>
                        </a:rPr>
                        <a:t> $      346 </a:t>
                      </a:r>
                      <a:endParaRPr lang="en-US" sz="1400" b="0" i="0" u="none" strike="noStrike" dirty="0">
                        <a:solidFill>
                          <a:srgbClr val="000000"/>
                        </a:solidFill>
                        <a:effectLst/>
                        <a:latin typeface="+mn-lt"/>
                      </a:endParaRPr>
                    </a:p>
                  </a:txBody>
                  <a:tcPr marL="8586" marR="8586" marT="8586" marB="0" anchor="b">
                    <a:noFill/>
                  </a:tcPr>
                </a:tc>
                <a:tc>
                  <a:txBody>
                    <a:bodyPr/>
                    <a:lstStyle/>
                    <a:p>
                      <a:pPr algn="l" fontAlgn="b"/>
                      <a:r>
                        <a:rPr lang="en-US" sz="1400" u="none" strike="noStrike" dirty="0">
                          <a:effectLst/>
                          <a:latin typeface="+mn-lt"/>
                        </a:rPr>
                        <a:t> $       11,986 </a:t>
                      </a:r>
                      <a:endParaRPr lang="en-US" sz="1400" b="0" i="0" u="none" strike="noStrike" dirty="0">
                        <a:solidFill>
                          <a:srgbClr val="000000"/>
                        </a:solidFill>
                        <a:effectLst/>
                        <a:latin typeface="+mn-lt"/>
                      </a:endParaRPr>
                    </a:p>
                  </a:txBody>
                  <a:tcPr marL="8586" marR="8586" marT="8586" marB="0" anchor="b">
                    <a:noFill/>
                  </a:tcPr>
                </a:tc>
                <a:extLst>
                  <a:ext uri="{0D108BD9-81ED-4DB2-BD59-A6C34878D82A}">
                    <a16:rowId xmlns:a16="http://schemas.microsoft.com/office/drawing/2014/main" val="4234776838"/>
                  </a:ext>
                </a:extLst>
              </a:tr>
              <a:tr h="274320">
                <a:tc>
                  <a:txBody>
                    <a:bodyPr/>
                    <a:lstStyle/>
                    <a:p>
                      <a:pPr algn="l" fontAlgn="b"/>
                      <a:r>
                        <a:rPr lang="en-US" sz="1400" u="none" strike="noStrike" dirty="0">
                          <a:effectLst/>
                          <a:latin typeface="+mn-lt"/>
                        </a:rPr>
                        <a:t>  Out-of-State</a:t>
                      </a:r>
                      <a:endParaRPr lang="en-US" sz="1400" b="0" i="0" u="none" strike="noStrike" dirty="0">
                        <a:solidFill>
                          <a:srgbClr val="000000"/>
                        </a:solidFill>
                        <a:effectLst/>
                        <a:latin typeface="+mn-lt"/>
                      </a:endParaRPr>
                    </a:p>
                  </a:txBody>
                  <a:tcPr marL="8586" marR="8586" marT="8586" marB="0" anchor="b">
                    <a:noFill/>
                  </a:tcPr>
                </a:tc>
                <a:tc>
                  <a:txBody>
                    <a:bodyPr/>
                    <a:lstStyle/>
                    <a:p>
                      <a:pPr algn="l" fontAlgn="b"/>
                      <a:r>
                        <a:rPr lang="en-US" sz="1400" u="none" strike="noStrike" dirty="0">
                          <a:effectLst/>
                          <a:latin typeface="+mn-lt"/>
                        </a:rPr>
                        <a:t> $     1,001 </a:t>
                      </a:r>
                      <a:endParaRPr lang="en-US" sz="1400" b="0" i="0" u="none" strike="noStrike" dirty="0">
                        <a:solidFill>
                          <a:srgbClr val="000000"/>
                        </a:solidFill>
                        <a:effectLst/>
                        <a:latin typeface="+mn-lt"/>
                      </a:endParaRPr>
                    </a:p>
                  </a:txBody>
                  <a:tcPr marL="8586" marR="8586" marT="8586" marB="0" anchor="b">
                    <a:noFill/>
                  </a:tcPr>
                </a:tc>
                <a:tc>
                  <a:txBody>
                    <a:bodyPr/>
                    <a:lstStyle/>
                    <a:p>
                      <a:pPr algn="l" fontAlgn="b"/>
                      <a:r>
                        <a:rPr lang="en-US" sz="1400" u="none" strike="noStrike" dirty="0">
                          <a:effectLst/>
                          <a:latin typeface="+mn-lt"/>
                        </a:rPr>
                        <a:t> $      80 </a:t>
                      </a:r>
                      <a:endParaRPr lang="en-US" sz="1400" b="0" i="0" u="none" strike="noStrike" dirty="0">
                        <a:solidFill>
                          <a:srgbClr val="000000"/>
                        </a:solidFill>
                        <a:effectLst/>
                        <a:latin typeface="+mn-lt"/>
                      </a:endParaRPr>
                    </a:p>
                  </a:txBody>
                  <a:tcPr marL="8586" marR="8586" marT="8586" marB="0" anchor="b">
                    <a:noFill/>
                  </a:tcPr>
                </a:tc>
                <a:tc>
                  <a:txBody>
                    <a:bodyPr/>
                    <a:lstStyle/>
                    <a:p>
                      <a:pPr algn="l" fontAlgn="b"/>
                      <a:r>
                        <a:rPr lang="en-US" sz="1400" u="none" strike="noStrike" dirty="0">
                          <a:effectLst/>
                          <a:latin typeface="+mn-lt"/>
                        </a:rPr>
                        <a:t> $     1,081 </a:t>
                      </a:r>
                      <a:endParaRPr lang="en-US" sz="1400" b="0" i="0" u="none" strike="noStrike" dirty="0">
                        <a:solidFill>
                          <a:srgbClr val="000000"/>
                        </a:solidFill>
                        <a:effectLst/>
                        <a:latin typeface="+mn-lt"/>
                      </a:endParaRPr>
                    </a:p>
                  </a:txBody>
                  <a:tcPr marL="8586" marR="8586" marT="8586" marB="0" anchor="b">
                    <a:noFill/>
                  </a:tcPr>
                </a:tc>
                <a:tc>
                  <a:txBody>
                    <a:bodyPr/>
                    <a:lstStyle/>
                    <a:p>
                      <a:pPr algn="l" fontAlgn="b"/>
                      <a:r>
                        <a:rPr lang="en-US" sz="1400" u="none" strike="noStrike" dirty="0">
                          <a:effectLst/>
                          <a:latin typeface="+mn-lt"/>
                        </a:rPr>
                        <a:t> $      1,108 </a:t>
                      </a:r>
                      <a:endParaRPr lang="en-US" sz="1400" b="0" i="0" u="none" strike="noStrike" dirty="0">
                        <a:solidFill>
                          <a:srgbClr val="000000"/>
                        </a:solidFill>
                        <a:effectLst/>
                        <a:latin typeface="+mn-lt"/>
                      </a:endParaRPr>
                    </a:p>
                  </a:txBody>
                  <a:tcPr marL="8586" marR="8586" marT="8586" marB="0" anchor="b">
                    <a:noFill/>
                  </a:tcPr>
                </a:tc>
                <a:tc>
                  <a:txBody>
                    <a:bodyPr/>
                    <a:lstStyle/>
                    <a:p>
                      <a:pPr algn="l" fontAlgn="b"/>
                      <a:r>
                        <a:rPr lang="en-US" sz="1400" u="none" strike="noStrike" dirty="0">
                          <a:effectLst/>
                          <a:latin typeface="+mn-lt"/>
                        </a:rPr>
                        <a:t> $      346 </a:t>
                      </a:r>
                      <a:endParaRPr lang="en-US" sz="1400" b="0" i="0" u="none" strike="noStrike" dirty="0">
                        <a:solidFill>
                          <a:srgbClr val="000000"/>
                        </a:solidFill>
                        <a:effectLst/>
                        <a:latin typeface="+mn-lt"/>
                      </a:endParaRPr>
                    </a:p>
                  </a:txBody>
                  <a:tcPr marL="8586" marR="8586" marT="8586" marB="0" anchor="b">
                    <a:noFill/>
                  </a:tcPr>
                </a:tc>
                <a:tc>
                  <a:txBody>
                    <a:bodyPr/>
                    <a:lstStyle/>
                    <a:p>
                      <a:pPr algn="l" fontAlgn="b"/>
                      <a:r>
                        <a:rPr lang="en-US" sz="1400" u="none" strike="noStrike">
                          <a:effectLst/>
                          <a:latin typeface="+mn-lt"/>
                        </a:rPr>
                        <a:t> $       33,586 </a:t>
                      </a:r>
                      <a:endParaRPr lang="en-US" sz="1400" b="0" i="0" u="none" strike="noStrike">
                        <a:solidFill>
                          <a:srgbClr val="000000"/>
                        </a:solidFill>
                        <a:effectLst/>
                        <a:latin typeface="+mn-lt"/>
                      </a:endParaRPr>
                    </a:p>
                  </a:txBody>
                  <a:tcPr marL="8586" marR="8586" marT="8586" marB="0" anchor="b">
                    <a:noFill/>
                  </a:tcPr>
                </a:tc>
                <a:extLst>
                  <a:ext uri="{0D108BD9-81ED-4DB2-BD59-A6C34878D82A}">
                    <a16:rowId xmlns:a16="http://schemas.microsoft.com/office/drawing/2014/main" val="575663965"/>
                  </a:ext>
                </a:extLst>
              </a:tr>
              <a:tr h="274320">
                <a:tc>
                  <a:txBody>
                    <a:bodyPr/>
                    <a:lstStyle/>
                    <a:p>
                      <a:pPr algn="l" fontAlgn="b"/>
                      <a:r>
                        <a:rPr lang="en-US" sz="1400" u="none" strike="noStrike" dirty="0">
                          <a:effectLst/>
                          <a:latin typeface="+mn-lt"/>
                        </a:rPr>
                        <a:t>  NEBHE</a:t>
                      </a:r>
                      <a:endParaRPr lang="en-US" sz="1400" b="0" i="0" u="none" strike="noStrike" dirty="0">
                        <a:solidFill>
                          <a:srgbClr val="000000"/>
                        </a:solidFill>
                        <a:effectLst/>
                        <a:latin typeface="+mn-lt"/>
                      </a:endParaRPr>
                    </a:p>
                  </a:txBody>
                  <a:tcPr marL="8586" marR="8586" marT="8586" marB="0" anchor="b">
                    <a:noFill/>
                  </a:tcPr>
                </a:tc>
                <a:tc>
                  <a:txBody>
                    <a:bodyPr/>
                    <a:lstStyle/>
                    <a:p>
                      <a:pPr algn="l" fontAlgn="b"/>
                      <a:r>
                        <a:rPr lang="en-US" sz="1400" u="none" strike="noStrike" dirty="0">
                          <a:effectLst/>
                          <a:latin typeface="+mn-lt"/>
                        </a:rPr>
                        <a:t> $        524 </a:t>
                      </a:r>
                      <a:endParaRPr lang="en-US" sz="1400" b="0" i="0" u="none" strike="noStrike" dirty="0">
                        <a:solidFill>
                          <a:srgbClr val="000000"/>
                        </a:solidFill>
                        <a:effectLst/>
                        <a:latin typeface="+mn-lt"/>
                      </a:endParaRPr>
                    </a:p>
                  </a:txBody>
                  <a:tcPr marL="8586" marR="8586" marT="8586" marB="0" anchor="b">
                    <a:noFill/>
                  </a:tcPr>
                </a:tc>
                <a:tc>
                  <a:txBody>
                    <a:bodyPr/>
                    <a:lstStyle/>
                    <a:p>
                      <a:pPr algn="l" fontAlgn="b"/>
                      <a:r>
                        <a:rPr lang="en-US" sz="1400" u="none" strike="noStrike" dirty="0">
                          <a:effectLst/>
                          <a:latin typeface="+mn-lt"/>
                        </a:rPr>
                        <a:t> $      80 </a:t>
                      </a:r>
                      <a:endParaRPr lang="en-US" sz="1400" b="0" i="0" u="none" strike="noStrike" dirty="0">
                        <a:solidFill>
                          <a:srgbClr val="000000"/>
                        </a:solidFill>
                        <a:effectLst/>
                        <a:latin typeface="+mn-lt"/>
                      </a:endParaRPr>
                    </a:p>
                  </a:txBody>
                  <a:tcPr marL="8586" marR="8586" marT="8586" marB="0" anchor="b">
                    <a:noFill/>
                  </a:tcPr>
                </a:tc>
                <a:tc>
                  <a:txBody>
                    <a:bodyPr/>
                    <a:lstStyle/>
                    <a:p>
                      <a:pPr algn="l" fontAlgn="b"/>
                      <a:r>
                        <a:rPr lang="en-US" sz="1400" u="none" strike="noStrike" dirty="0">
                          <a:effectLst/>
                          <a:latin typeface="+mn-lt"/>
                        </a:rPr>
                        <a:t> $        604 </a:t>
                      </a:r>
                      <a:endParaRPr lang="en-US" sz="1400" b="0" i="0" u="none" strike="noStrike" dirty="0">
                        <a:solidFill>
                          <a:srgbClr val="000000"/>
                        </a:solidFill>
                        <a:effectLst/>
                        <a:latin typeface="+mn-lt"/>
                      </a:endParaRPr>
                    </a:p>
                  </a:txBody>
                  <a:tcPr marL="8586" marR="8586" marT="8586" marB="0" anchor="b">
                    <a:noFill/>
                  </a:tcPr>
                </a:tc>
                <a:tc>
                  <a:txBody>
                    <a:bodyPr/>
                    <a:lstStyle/>
                    <a:p>
                      <a:pPr algn="l" fontAlgn="b"/>
                      <a:r>
                        <a:rPr lang="en-US" sz="1400" u="none" strike="noStrike" dirty="0">
                          <a:solidFill>
                            <a:schemeClr val="tx1"/>
                          </a:solidFill>
                          <a:effectLst/>
                          <a:latin typeface="+mn-lt"/>
                        </a:rPr>
                        <a:t> $         660 *** </a:t>
                      </a:r>
                      <a:endParaRPr lang="en-US" sz="1400" b="0" i="0" u="none" strike="noStrike" dirty="0">
                        <a:solidFill>
                          <a:schemeClr val="tx1"/>
                        </a:solidFill>
                        <a:effectLst/>
                        <a:latin typeface="+mn-lt"/>
                      </a:endParaRPr>
                    </a:p>
                  </a:txBody>
                  <a:tcPr marL="8586" marR="8586" marT="8586" marB="0" anchor="b">
                    <a:noFill/>
                  </a:tcPr>
                </a:tc>
                <a:tc>
                  <a:txBody>
                    <a:bodyPr/>
                    <a:lstStyle/>
                    <a:p>
                      <a:pPr algn="l" fontAlgn="b"/>
                      <a:r>
                        <a:rPr lang="en-US" sz="1400" u="none" strike="noStrike" dirty="0">
                          <a:solidFill>
                            <a:schemeClr val="tx1"/>
                          </a:solidFill>
                          <a:effectLst/>
                          <a:latin typeface="+mn-lt"/>
                        </a:rPr>
                        <a:t> $      346 </a:t>
                      </a:r>
                      <a:endParaRPr lang="en-US" sz="1400" b="0" i="0" u="none" strike="noStrike" dirty="0">
                        <a:solidFill>
                          <a:schemeClr val="tx1"/>
                        </a:solidFill>
                        <a:effectLst/>
                        <a:latin typeface="+mn-lt"/>
                      </a:endParaRPr>
                    </a:p>
                  </a:txBody>
                  <a:tcPr marL="8586" marR="8586" marT="8586" marB="0" anchor="b">
                    <a:noFill/>
                  </a:tcPr>
                </a:tc>
                <a:tc>
                  <a:txBody>
                    <a:bodyPr/>
                    <a:lstStyle/>
                    <a:p>
                      <a:pPr algn="l" fontAlgn="b"/>
                      <a:r>
                        <a:rPr lang="en-US" sz="1400" u="none" strike="noStrike" dirty="0">
                          <a:solidFill>
                            <a:schemeClr val="tx1"/>
                          </a:solidFill>
                          <a:effectLst/>
                          <a:latin typeface="+mn-lt"/>
                        </a:rPr>
                        <a:t> $       20,146 </a:t>
                      </a:r>
                      <a:endParaRPr lang="en-US" sz="1400" b="0" i="0" u="none" strike="noStrike" dirty="0">
                        <a:solidFill>
                          <a:schemeClr val="tx1"/>
                        </a:solidFill>
                        <a:effectLst/>
                        <a:latin typeface="+mn-lt"/>
                      </a:endParaRPr>
                    </a:p>
                  </a:txBody>
                  <a:tcPr marL="8586" marR="8586" marT="8586" marB="0" anchor="b">
                    <a:noFill/>
                  </a:tcPr>
                </a:tc>
                <a:extLst>
                  <a:ext uri="{0D108BD9-81ED-4DB2-BD59-A6C34878D82A}">
                    <a16:rowId xmlns:a16="http://schemas.microsoft.com/office/drawing/2014/main" val="2554491911"/>
                  </a:ext>
                </a:extLst>
              </a:tr>
              <a:tr h="274320">
                <a:tc>
                  <a:txBody>
                    <a:bodyPr/>
                    <a:lstStyle/>
                    <a:p>
                      <a:pPr algn="l" fontAlgn="b"/>
                      <a:endParaRPr lang="en-US" sz="1400" b="0" i="0" u="none" strike="noStrike" dirty="0">
                        <a:solidFill>
                          <a:srgbClr val="000000"/>
                        </a:solidFill>
                        <a:effectLst/>
                        <a:latin typeface="+mn-lt"/>
                      </a:endParaRPr>
                    </a:p>
                  </a:txBody>
                  <a:tcPr marL="8586" marR="8586" marT="8586" marB="0" anchor="b">
                    <a:noFill/>
                  </a:tcPr>
                </a:tc>
                <a:tc>
                  <a:txBody>
                    <a:bodyPr/>
                    <a:lstStyle/>
                    <a:p>
                      <a:pPr algn="l" fontAlgn="b"/>
                      <a:endParaRPr lang="en-US" sz="1400" b="0" i="0" u="none" strike="noStrike" dirty="0">
                        <a:solidFill>
                          <a:srgbClr val="000000"/>
                        </a:solidFill>
                        <a:effectLst/>
                        <a:latin typeface="+mn-lt"/>
                      </a:endParaRPr>
                    </a:p>
                  </a:txBody>
                  <a:tcPr marL="8586" marR="8586" marT="8586" marB="0" anchor="b">
                    <a:noFill/>
                  </a:tcPr>
                </a:tc>
                <a:tc>
                  <a:txBody>
                    <a:bodyPr/>
                    <a:lstStyle/>
                    <a:p>
                      <a:pPr algn="l" fontAlgn="b"/>
                      <a:endParaRPr lang="en-US" sz="1400" b="0" i="0" u="none" strike="noStrike">
                        <a:solidFill>
                          <a:srgbClr val="000000"/>
                        </a:solidFill>
                        <a:effectLst/>
                        <a:latin typeface="+mn-lt"/>
                      </a:endParaRPr>
                    </a:p>
                  </a:txBody>
                  <a:tcPr marL="8586" marR="8586" marT="8586" marB="0" anchor="b">
                    <a:noFill/>
                  </a:tcPr>
                </a:tc>
                <a:tc>
                  <a:txBody>
                    <a:bodyPr/>
                    <a:lstStyle/>
                    <a:p>
                      <a:pPr algn="l" fontAlgn="b"/>
                      <a:endParaRPr lang="en-US" sz="1400" b="0" i="0" u="none" strike="noStrike" dirty="0">
                        <a:solidFill>
                          <a:srgbClr val="000000"/>
                        </a:solidFill>
                        <a:effectLst/>
                        <a:latin typeface="+mn-lt"/>
                      </a:endParaRPr>
                    </a:p>
                  </a:txBody>
                  <a:tcPr marL="8586" marR="8586" marT="8586" marB="0" anchor="b">
                    <a:noFill/>
                  </a:tcPr>
                </a:tc>
                <a:tc>
                  <a:txBody>
                    <a:bodyPr/>
                    <a:lstStyle/>
                    <a:p>
                      <a:pPr algn="l" fontAlgn="b"/>
                      <a:endParaRPr lang="en-US" sz="1400" b="0" i="0" u="none" strike="noStrike" dirty="0">
                        <a:solidFill>
                          <a:srgbClr val="000000"/>
                        </a:solidFill>
                        <a:effectLst/>
                        <a:latin typeface="+mn-lt"/>
                      </a:endParaRPr>
                    </a:p>
                  </a:txBody>
                  <a:tcPr marL="8586" marR="8586" marT="8586" marB="0" anchor="b">
                    <a:noFill/>
                  </a:tcPr>
                </a:tc>
                <a:tc>
                  <a:txBody>
                    <a:bodyPr/>
                    <a:lstStyle/>
                    <a:p>
                      <a:pPr algn="l" fontAlgn="b"/>
                      <a:endParaRPr lang="en-US" sz="1400" b="0" i="0" u="none" strike="noStrike">
                        <a:solidFill>
                          <a:srgbClr val="000000"/>
                        </a:solidFill>
                        <a:effectLst/>
                        <a:latin typeface="+mn-lt"/>
                      </a:endParaRPr>
                    </a:p>
                  </a:txBody>
                  <a:tcPr marL="8586" marR="8586" marT="8586" marB="0" anchor="b">
                    <a:noFill/>
                  </a:tcPr>
                </a:tc>
                <a:tc>
                  <a:txBody>
                    <a:bodyPr/>
                    <a:lstStyle/>
                    <a:p>
                      <a:pPr algn="l" fontAlgn="b"/>
                      <a:endParaRPr lang="en-US" sz="1400" b="0" i="0" u="none" strike="noStrike" dirty="0">
                        <a:solidFill>
                          <a:srgbClr val="000000"/>
                        </a:solidFill>
                        <a:effectLst/>
                        <a:latin typeface="+mn-lt"/>
                      </a:endParaRPr>
                    </a:p>
                  </a:txBody>
                  <a:tcPr marL="8586" marR="8586" marT="8586" marB="0" anchor="b">
                    <a:noFill/>
                  </a:tcPr>
                </a:tc>
                <a:extLst>
                  <a:ext uri="{0D108BD9-81ED-4DB2-BD59-A6C34878D82A}">
                    <a16:rowId xmlns:a16="http://schemas.microsoft.com/office/drawing/2014/main" val="2035494668"/>
                  </a:ext>
                </a:extLst>
              </a:tr>
              <a:tr h="274320">
                <a:tc>
                  <a:txBody>
                    <a:bodyPr/>
                    <a:lstStyle/>
                    <a:p>
                      <a:pPr algn="l" fontAlgn="b"/>
                      <a:r>
                        <a:rPr lang="en-US" sz="1400" b="1" u="none" strike="noStrike" dirty="0">
                          <a:solidFill>
                            <a:schemeClr val="accent5">
                              <a:lumMod val="50000"/>
                            </a:schemeClr>
                          </a:solidFill>
                          <a:effectLst/>
                          <a:latin typeface="+mn-lt"/>
                        </a:rPr>
                        <a:t>Graduate</a:t>
                      </a:r>
                      <a:endParaRPr lang="en-US" sz="1400" b="1" i="0" u="none" strike="noStrike" dirty="0">
                        <a:solidFill>
                          <a:schemeClr val="accent5">
                            <a:lumMod val="50000"/>
                          </a:schemeClr>
                        </a:solidFill>
                        <a:effectLst/>
                        <a:latin typeface="+mn-lt"/>
                      </a:endParaRPr>
                    </a:p>
                  </a:txBody>
                  <a:tcPr marL="8586" marR="8586" marT="8586" marB="0" anchor="b">
                    <a:noFill/>
                  </a:tcPr>
                </a:tc>
                <a:tc>
                  <a:txBody>
                    <a:bodyPr/>
                    <a:lstStyle/>
                    <a:p>
                      <a:pPr algn="l" fontAlgn="b"/>
                      <a:endParaRPr lang="en-US" sz="1400" b="0" i="0" u="none" strike="noStrike">
                        <a:solidFill>
                          <a:srgbClr val="000000"/>
                        </a:solidFill>
                        <a:effectLst/>
                        <a:latin typeface="+mn-lt"/>
                      </a:endParaRPr>
                    </a:p>
                  </a:txBody>
                  <a:tcPr marL="8586" marR="8586" marT="8586" marB="0" anchor="b">
                    <a:noFill/>
                  </a:tcPr>
                </a:tc>
                <a:tc>
                  <a:txBody>
                    <a:bodyPr/>
                    <a:lstStyle/>
                    <a:p>
                      <a:pPr algn="l" fontAlgn="b"/>
                      <a:endParaRPr lang="en-US" sz="1400" b="0" i="0" u="none" strike="noStrike" dirty="0">
                        <a:solidFill>
                          <a:srgbClr val="000000"/>
                        </a:solidFill>
                        <a:effectLst/>
                        <a:latin typeface="+mn-lt"/>
                      </a:endParaRPr>
                    </a:p>
                  </a:txBody>
                  <a:tcPr marL="8586" marR="8586" marT="8586" marB="0" anchor="b">
                    <a:noFill/>
                  </a:tcPr>
                </a:tc>
                <a:tc>
                  <a:txBody>
                    <a:bodyPr/>
                    <a:lstStyle/>
                    <a:p>
                      <a:pPr algn="l" fontAlgn="b"/>
                      <a:endParaRPr lang="en-US" sz="1400" b="0" i="0" u="none" strike="noStrike" dirty="0">
                        <a:solidFill>
                          <a:srgbClr val="000000"/>
                        </a:solidFill>
                        <a:effectLst/>
                        <a:latin typeface="+mn-lt"/>
                      </a:endParaRPr>
                    </a:p>
                  </a:txBody>
                  <a:tcPr marL="8586" marR="8586" marT="8586" marB="0" anchor="b">
                    <a:noFill/>
                  </a:tcPr>
                </a:tc>
                <a:tc>
                  <a:txBody>
                    <a:bodyPr/>
                    <a:lstStyle/>
                    <a:p>
                      <a:pPr algn="l" fontAlgn="b"/>
                      <a:endParaRPr lang="en-US" sz="1400" b="0" i="0" u="none" strike="noStrike" dirty="0">
                        <a:solidFill>
                          <a:srgbClr val="000000"/>
                        </a:solidFill>
                        <a:effectLst/>
                        <a:latin typeface="+mn-lt"/>
                      </a:endParaRPr>
                    </a:p>
                  </a:txBody>
                  <a:tcPr marL="8586" marR="8586" marT="8586" marB="0" anchor="b">
                    <a:noFill/>
                  </a:tcPr>
                </a:tc>
                <a:tc>
                  <a:txBody>
                    <a:bodyPr/>
                    <a:lstStyle/>
                    <a:p>
                      <a:pPr algn="l" fontAlgn="b"/>
                      <a:endParaRPr lang="en-US" sz="1400" b="0" i="0" u="none" strike="noStrike">
                        <a:solidFill>
                          <a:srgbClr val="000000"/>
                        </a:solidFill>
                        <a:effectLst/>
                        <a:latin typeface="+mn-lt"/>
                      </a:endParaRPr>
                    </a:p>
                  </a:txBody>
                  <a:tcPr marL="8586" marR="8586" marT="8586" marB="0" anchor="b">
                    <a:noFill/>
                  </a:tcPr>
                </a:tc>
                <a:tc>
                  <a:txBody>
                    <a:bodyPr/>
                    <a:lstStyle/>
                    <a:p>
                      <a:pPr algn="l" fontAlgn="b"/>
                      <a:endParaRPr lang="en-US" sz="1400" b="0" i="0" u="none" strike="noStrike">
                        <a:solidFill>
                          <a:srgbClr val="000000"/>
                        </a:solidFill>
                        <a:effectLst/>
                        <a:latin typeface="+mn-lt"/>
                      </a:endParaRPr>
                    </a:p>
                  </a:txBody>
                  <a:tcPr marL="8586" marR="8586" marT="8586" marB="0" anchor="b">
                    <a:noFill/>
                  </a:tcPr>
                </a:tc>
                <a:extLst>
                  <a:ext uri="{0D108BD9-81ED-4DB2-BD59-A6C34878D82A}">
                    <a16:rowId xmlns:a16="http://schemas.microsoft.com/office/drawing/2014/main" val="3193965021"/>
                  </a:ext>
                </a:extLst>
              </a:tr>
              <a:tr h="274320">
                <a:tc>
                  <a:txBody>
                    <a:bodyPr/>
                    <a:lstStyle/>
                    <a:p>
                      <a:pPr algn="l" fontAlgn="b"/>
                      <a:r>
                        <a:rPr lang="en-US" sz="1400" u="none" strike="noStrike" dirty="0">
                          <a:effectLst/>
                          <a:latin typeface="+mn-lt"/>
                        </a:rPr>
                        <a:t>  In-State*</a:t>
                      </a:r>
                      <a:endParaRPr lang="en-US" sz="1400" b="0" i="0" u="none" strike="noStrike" dirty="0">
                        <a:solidFill>
                          <a:srgbClr val="000000"/>
                        </a:solidFill>
                        <a:effectLst/>
                        <a:latin typeface="+mn-lt"/>
                      </a:endParaRPr>
                    </a:p>
                  </a:txBody>
                  <a:tcPr marL="8586" marR="8586" marT="8586" marB="0" anchor="b">
                    <a:noFill/>
                  </a:tcPr>
                </a:tc>
                <a:tc>
                  <a:txBody>
                    <a:bodyPr/>
                    <a:lstStyle/>
                    <a:p>
                      <a:pPr algn="l" fontAlgn="b"/>
                      <a:r>
                        <a:rPr lang="en-US" sz="1400" u="none" strike="noStrike" dirty="0">
                          <a:effectLst/>
                          <a:latin typeface="+mn-lt"/>
                        </a:rPr>
                        <a:t> $        461 </a:t>
                      </a:r>
                      <a:endParaRPr lang="en-US" sz="1400" b="0" i="0" u="none" strike="noStrike" dirty="0">
                        <a:solidFill>
                          <a:srgbClr val="000000"/>
                        </a:solidFill>
                        <a:effectLst/>
                        <a:latin typeface="+mn-lt"/>
                      </a:endParaRPr>
                    </a:p>
                  </a:txBody>
                  <a:tcPr marL="8586" marR="8586" marT="8586" marB="0" anchor="b">
                    <a:noFill/>
                  </a:tcPr>
                </a:tc>
                <a:tc>
                  <a:txBody>
                    <a:bodyPr/>
                    <a:lstStyle/>
                    <a:p>
                      <a:pPr algn="l" fontAlgn="b"/>
                      <a:r>
                        <a:rPr lang="en-US" sz="1400" u="none" strike="noStrike" dirty="0">
                          <a:effectLst/>
                          <a:latin typeface="+mn-lt"/>
                        </a:rPr>
                        <a:t> $      80 </a:t>
                      </a:r>
                      <a:endParaRPr lang="en-US" sz="1400" b="0" i="0" u="none" strike="noStrike" dirty="0">
                        <a:solidFill>
                          <a:srgbClr val="000000"/>
                        </a:solidFill>
                        <a:effectLst/>
                        <a:latin typeface="+mn-lt"/>
                      </a:endParaRPr>
                    </a:p>
                  </a:txBody>
                  <a:tcPr marL="8586" marR="8586" marT="8586" marB="0" anchor="b">
                    <a:noFill/>
                  </a:tcPr>
                </a:tc>
                <a:tc>
                  <a:txBody>
                    <a:bodyPr/>
                    <a:lstStyle/>
                    <a:p>
                      <a:pPr algn="l" fontAlgn="b"/>
                      <a:r>
                        <a:rPr lang="en-US" sz="1400" u="none" strike="noStrike" dirty="0">
                          <a:effectLst/>
                          <a:latin typeface="+mn-lt"/>
                        </a:rPr>
                        <a:t> $        541 </a:t>
                      </a:r>
                      <a:endParaRPr lang="en-US" sz="1400" b="0" i="0" u="none" strike="noStrike" dirty="0">
                        <a:solidFill>
                          <a:srgbClr val="000000"/>
                        </a:solidFill>
                        <a:effectLst/>
                        <a:latin typeface="+mn-lt"/>
                      </a:endParaRPr>
                    </a:p>
                  </a:txBody>
                  <a:tcPr marL="8586" marR="8586" marT="8586" marB="0" anchor="b">
                    <a:noFill/>
                  </a:tcPr>
                </a:tc>
                <a:tc>
                  <a:txBody>
                    <a:bodyPr/>
                    <a:lstStyle/>
                    <a:p>
                      <a:pPr algn="l" fontAlgn="b"/>
                      <a:r>
                        <a:rPr lang="en-US" sz="1400" u="none" strike="noStrike" dirty="0">
                          <a:effectLst/>
                          <a:latin typeface="+mn-lt"/>
                        </a:rPr>
                        <a:t> </a:t>
                      </a:r>
                      <a:endParaRPr lang="en-US" sz="1400" b="0" i="0" u="none" strike="noStrike" dirty="0">
                        <a:solidFill>
                          <a:srgbClr val="000000"/>
                        </a:solidFill>
                        <a:effectLst/>
                        <a:latin typeface="+mn-lt"/>
                      </a:endParaRPr>
                    </a:p>
                  </a:txBody>
                  <a:tcPr marL="8586" marR="8586" marT="8586" marB="0" anchor="b">
                    <a:noFill/>
                  </a:tcPr>
                </a:tc>
                <a:tc>
                  <a:txBody>
                    <a:bodyPr/>
                    <a:lstStyle/>
                    <a:p>
                      <a:pPr algn="l" fontAlgn="b"/>
                      <a:r>
                        <a:rPr lang="en-US" sz="1400" u="none" strike="noStrike" dirty="0">
                          <a:effectLst/>
                          <a:latin typeface="+mn-lt"/>
                        </a:rPr>
                        <a:t> $      276 </a:t>
                      </a:r>
                      <a:endParaRPr lang="en-US" sz="1400" b="0" i="0" u="none" strike="noStrike" dirty="0">
                        <a:solidFill>
                          <a:srgbClr val="000000"/>
                        </a:solidFill>
                        <a:effectLst/>
                        <a:latin typeface="+mn-lt"/>
                      </a:endParaRPr>
                    </a:p>
                  </a:txBody>
                  <a:tcPr marL="8586" marR="8586" marT="8586" marB="0" anchor="b">
                    <a:noFill/>
                  </a:tcPr>
                </a:tc>
                <a:tc>
                  <a:txBody>
                    <a:bodyPr/>
                    <a:lstStyle/>
                    <a:p>
                      <a:pPr algn="l" fontAlgn="b"/>
                      <a:r>
                        <a:rPr lang="en-US" sz="1400" u="none" strike="noStrike" dirty="0">
                          <a:effectLst/>
                          <a:latin typeface="+mn-lt"/>
                        </a:rPr>
                        <a:t> $       10,014 </a:t>
                      </a:r>
                      <a:endParaRPr lang="en-US" sz="1400" b="0" i="0" u="none" strike="noStrike" dirty="0">
                        <a:solidFill>
                          <a:srgbClr val="000000"/>
                        </a:solidFill>
                        <a:effectLst/>
                        <a:latin typeface="+mn-lt"/>
                      </a:endParaRPr>
                    </a:p>
                  </a:txBody>
                  <a:tcPr marL="8586" marR="8586" marT="8586" marB="0" anchor="b">
                    <a:noFill/>
                  </a:tcPr>
                </a:tc>
                <a:extLst>
                  <a:ext uri="{0D108BD9-81ED-4DB2-BD59-A6C34878D82A}">
                    <a16:rowId xmlns:a16="http://schemas.microsoft.com/office/drawing/2014/main" val="2388675626"/>
                  </a:ext>
                </a:extLst>
              </a:tr>
              <a:tr h="274320">
                <a:tc>
                  <a:txBody>
                    <a:bodyPr/>
                    <a:lstStyle/>
                    <a:p>
                      <a:pPr algn="l" fontAlgn="b"/>
                      <a:r>
                        <a:rPr lang="en-US" sz="1400" u="none" strike="noStrike" dirty="0">
                          <a:effectLst/>
                          <a:latin typeface="+mn-lt"/>
                        </a:rPr>
                        <a:t>  Out-of-State</a:t>
                      </a:r>
                      <a:endParaRPr lang="en-US" sz="1400" b="0" i="0" u="none" strike="noStrike" dirty="0">
                        <a:solidFill>
                          <a:srgbClr val="000000"/>
                        </a:solidFill>
                        <a:effectLst/>
                        <a:latin typeface="+mn-lt"/>
                      </a:endParaRPr>
                    </a:p>
                  </a:txBody>
                  <a:tcPr marL="8586" marR="8586" marT="8586" marB="0" anchor="b">
                    <a:noFill/>
                  </a:tcPr>
                </a:tc>
                <a:tc>
                  <a:txBody>
                    <a:bodyPr/>
                    <a:lstStyle/>
                    <a:p>
                      <a:pPr algn="l" fontAlgn="b"/>
                      <a:r>
                        <a:rPr lang="en-US" sz="1400" u="none" strike="noStrike" dirty="0">
                          <a:effectLst/>
                          <a:latin typeface="+mn-lt"/>
                        </a:rPr>
                        <a:t> $     1,503 </a:t>
                      </a:r>
                      <a:endParaRPr lang="en-US" sz="1400" b="0" i="0" u="none" strike="noStrike" dirty="0">
                        <a:solidFill>
                          <a:srgbClr val="000000"/>
                        </a:solidFill>
                        <a:effectLst/>
                        <a:latin typeface="+mn-lt"/>
                      </a:endParaRPr>
                    </a:p>
                  </a:txBody>
                  <a:tcPr marL="8586" marR="8586" marT="8586" marB="0" anchor="b">
                    <a:noFill/>
                  </a:tcPr>
                </a:tc>
                <a:tc>
                  <a:txBody>
                    <a:bodyPr/>
                    <a:lstStyle/>
                    <a:p>
                      <a:pPr algn="l" fontAlgn="b"/>
                      <a:r>
                        <a:rPr lang="en-US" sz="1400" u="none" strike="noStrike" dirty="0">
                          <a:effectLst/>
                          <a:latin typeface="+mn-lt"/>
                        </a:rPr>
                        <a:t> $      80 </a:t>
                      </a:r>
                      <a:endParaRPr lang="en-US" sz="1400" b="0" i="0" u="none" strike="noStrike" dirty="0">
                        <a:solidFill>
                          <a:srgbClr val="000000"/>
                        </a:solidFill>
                        <a:effectLst/>
                        <a:latin typeface="+mn-lt"/>
                      </a:endParaRPr>
                    </a:p>
                  </a:txBody>
                  <a:tcPr marL="8586" marR="8586" marT="8586" marB="0" anchor="b">
                    <a:noFill/>
                  </a:tcPr>
                </a:tc>
                <a:tc>
                  <a:txBody>
                    <a:bodyPr/>
                    <a:lstStyle/>
                    <a:p>
                      <a:pPr algn="l" fontAlgn="b"/>
                      <a:r>
                        <a:rPr lang="en-US" sz="1400" u="none" strike="noStrike" dirty="0">
                          <a:effectLst/>
                          <a:latin typeface="+mn-lt"/>
                        </a:rPr>
                        <a:t> $     1,583 </a:t>
                      </a:r>
                      <a:endParaRPr lang="en-US" sz="1400" b="0" i="0" u="none" strike="noStrike" dirty="0">
                        <a:solidFill>
                          <a:srgbClr val="000000"/>
                        </a:solidFill>
                        <a:effectLst/>
                        <a:latin typeface="+mn-lt"/>
                      </a:endParaRPr>
                    </a:p>
                  </a:txBody>
                  <a:tcPr marL="8586" marR="8586" marT="8586" marB="0" anchor="b">
                    <a:noFill/>
                  </a:tcPr>
                </a:tc>
                <a:tc>
                  <a:txBody>
                    <a:bodyPr/>
                    <a:lstStyle/>
                    <a:p>
                      <a:pPr algn="l" fontAlgn="b"/>
                      <a:r>
                        <a:rPr lang="en-US" sz="1400" u="none" strike="noStrike" dirty="0">
                          <a:effectLst/>
                          <a:latin typeface="+mn-lt"/>
                        </a:rPr>
                        <a:t> $      1,623</a:t>
                      </a:r>
                      <a:endParaRPr lang="en-US" sz="1400" b="0" i="0" u="none" strike="noStrike" dirty="0">
                        <a:solidFill>
                          <a:srgbClr val="000000"/>
                        </a:solidFill>
                        <a:effectLst/>
                        <a:latin typeface="+mn-lt"/>
                      </a:endParaRPr>
                    </a:p>
                  </a:txBody>
                  <a:tcPr marL="8586" marR="8586" marT="8586" marB="0" anchor="b">
                    <a:noFill/>
                  </a:tcPr>
                </a:tc>
                <a:tc>
                  <a:txBody>
                    <a:bodyPr/>
                    <a:lstStyle/>
                    <a:p>
                      <a:pPr algn="l" fontAlgn="b"/>
                      <a:r>
                        <a:rPr lang="en-US" sz="1400" u="none" strike="noStrike" dirty="0">
                          <a:effectLst/>
                          <a:latin typeface="+mn-lt"/>
                        </a:rPr>
                        <a:t> $      276 </a:t>
                      </a:r>
                      <a:endParaRPr lang="en-US" sz="1400" b="0" i="0" u="none" strike="noStrike" dirty="0">
                        <a:solidFill>
                          <a:srgbClr val="000000"/>
                        </a:solidFill>
                        <a:effectLst/>
                        <a:latin typeface="+mn-lt"/>
                      </a:endParaRPr>
                    </a:p>
                  </a:txBody>
                  <a:tcPr marL="8586" marR="8586" marT="8586" marB="0" anchor="b">
                    <a:noFill/>
                  </a:tcPr>
                </a:tc>
                <a:tc>
                  <a:txBody>
                    <a:bodyPr/>
                    <a:lstStyle/>
                    <a:p>
                      <a:pPr algn="l" fontAlgn="b"/>
                      <a:r>
                        <a:rPr lang="en-US" sz="1400" u="none" strike="noStrike" dirty="0">
                          <a:effectLst/>
                          <a:latin typeface="+mn-lt"/>
                        </a:rPr>
                        <a:t> $       29,490 </a:t>
                      </a:r>
                      <a:endParaRPr lang="en-US" sz="1400" b="0" i="0" u="none" strike="noStrike" dirty="0">
                        <a:solidFill>
                          <a:srgbClr val="000000"/>
                        </a:solidFill>
                        <a:effectLst/>
                        <a:latin typeface="+mn-lt"/>
                      </a:endParaRPr>
                    </a:p>
                  </a:txBody>
                  <a:tcPr marL="8586" marR="8586" marT="8586" marB="0" anchor="b">
                    <a:noFill/>
                  </a:tcPr>
                </a:tc>
                <a:extLst>
                  <a:ext uri="{0D108BD9-81ED-4DB2-BD59-A6C34878D82A}">
                    <a16:rowId xmlns:a16="http://schemas.microsoft.com/office/drawing/2014/main" val="2083321997"/>
                  </a:ext>
                </a:extLst>
              </a:tr>
              <a:tr h="274320">
                <a:tc>
                  <a:txBody>
                    <a:bodyPr/>
                    <a:lstStyle/>
                    <a:p>
                      <a:pPr algn="l" fontAlgn="b"/>
                      <a:r>
                        <a:rPr lang="en-US" sz="1400" u="none" strike="noStrike" dirty="0">
                          <a:effectLst/>
                          <a:latin typeface="+mn-lt"/>
                        </a:rPr>
                        <a:t>  NEBHE</a:t>
                      </a:r>
                      <a:endParaRPr lang="en-US" sz="1400" b="0" i="0" u="none" strike="noStrike" dirty="0">
                        <a:solidFill>
                          <a:srgbClr val="000000"/>
                        </a:solidFill>
                        <a:effectLst/>
                        <a:latin typeface="+mn-lt"/>
                      </a:endParaRPr>
                    </a:p>
                  </a:txBody>
                  <a:tcPr marL="8586" marR="8586" marT="8586" marB="0" anchor="b">
                    <a:noFill/>
                  </a:tcPr>
                </a:tc>
                <a:tc>
                  <a:txBody>
                    <a:bodyPr/>
                    <a:lstStyle/>
                    <a:p>
                      <a:pPr algn="l" fontAlgn="b"/>
                      <a:r>
                        <a:rPr lang="en-US" sz="1400" u="none" strike="noStrike" dirty="0">
                          <a:effectLst/>
                          <a:latin typeface="+mn-lt"/>
                        </a:rPr>
                        <a:t> $        784 </a:t>
                      </a:r>
                      <a:endParaRPr lang="en-US" sz="1400" b="0" i="0" u="none" strike="noStrike" dirty="0">
                        <a:solidFill>
                          <a:srgbClr val="000000"/>
                        </a:solidFill>
                        <a:effectLst/>
                        <a:latin typeface="+mn-lt"/>
                      </a:endParaRPr>
                    </a:p>
                  </a:txBody>
                  <a:tcPr marL="8586" marR="8586" marT="8586" marB="0" anchor="b">
                    <a:noFill/>
                  </a:tcPr>
                </a:tc>
                <a:tc>
                  <a:txBody>
                    <a:bodyPr/>
                    <a:lstStyle/>
                    <a:p>
                      <a:pPr algn="l" fontAlgn="b"/>
                      <a:r>
                        <a:rPr lang="en-US" sz="1400" u="none" strike="noStrike" dirty="0">
                          <a:effectLst/>
                          <a:latin typeface="+mn-lt"/>
                        </a:rPr>
                        <a:t> $      80 </a:t>
                      </a:r>
                      <a:endParaRPr lang="en-US" sz="1400" b="0" i="0" u="none" strike="noStrike" dirty="0">
                        <a:solidFill>
                          <a:srgbClr val="000000"/>
                        </a:solidFill>
                        <a:effectLst/>
                        <a:latin typeface="+mn-lt"/>
                      </a:endParaRPr>
                    </a:p>
                  </a:txBody>
                  <a:tcPr marL="8586" marR="8586" marT="8586" marB="0" anchor="b">
                    <a:noFill/>
                  </a:tcPr>
                </a:tc>
                <a:tc>
                  <a:txBody>
                    <a:bodyPr/>
                    <a:lstStyle/>
                    <a:p>
                      <a:pPr algn="l" fontAlgn="b"/>
                      <a:r>
                        <a:rPr lang="en-US" sz="1400" u="none" strike="noStrike" dirty="0">
                          <a:effectLst/>
                          <a:latin typeface="+mn-lt"/>
                        </a:rPr>
                        <a:t> $        864 </a:t>
                      </a:r>
                      <a:endParaRPr lang="en-US" sz="1400" b="0" i="0" u="none" strike="noStrike" dirty="0">
                        <a:solidFill>
                          <a:srgbClr val="000000"/>
                        </a:solidFill>
                        <a:effectLst/>
                        <a:latin typeface="+mn-lt"/>
                      </a:endParaRPr>
                    </a:p>
                  </a:txBody>
                  <a:tcPr marL="8586" marR="8586" marT="8586" marB="0" anchor="b">
                    <a:noFill/>
                  </a:tcPr>
                </a:tc>
                <a:tc>
                  <a:txBody>
                    <a:bodyPr/>
                    <a:lstStyle/>
                    <a:p>
                      <a:pPr algn="l" fontAlgn="b"/>
                      <a:r>
                        <a:rPr lang="en-US" sz="1400" u="none" strike="noStrike" dirty="0">
                          <a:solidFill>
                            <a:schemeClr val="tx1"/>
                          </a:solidFill>
                          <a:effectLst/>
                          <a:latin typeface="+mn-lt"/>
                        </a:rPr>
                        <a:t> $         920 ***</a:t>
                      </a:r>
                      <a:endParaRPr lang="en-US" sz="1400" b="0" i="0" u="none" strike="noStrike" dirty="0">
                        <a:solidFill>
                          <a:schemeClr val="tx1"/>
                        </a:solidFill>
                        <a:effectLst/>
                        <a:latin typeface="+mn-lt"/>
                      </a:endParaRPr>
                    </a:p>
                  </a:txBody>
                  <a:tcPr marL="8586" marR="8586" marT="8586" marB="0" anchor="b">
                    <a:noFill/>
                  </a:tcPr>
                </a:tc>
                <a:tc>
                  <a:txBody>
                    <a:bodyPr/>
                    <a:lstStyle/>
                    <a:p>
                      <a:pPr algn="l" fontAlgn="b"/>
                      <a:r>
                        <a:rPr lang="en-US" sz="1400" u="none" strike="noStrike" dirty="0">
                          <a:solidFill>
                            <a:schemeClr val="tx1"/>
                          </a:solidFill>
                          <a:effectLst/>
                          <a:latin typeface="+mn-lt"/>
                        </a:rPr>
                        <a:t> $      276 </a:t>
                      </a:r>
                      <a:endParaRPr lang="en-US" sz="1400" b="0" i="0" u="none" strike="noStrike" dirty="0">
                        <a:solidFill>
                          <a:schemeClr val="tx1"/>
                        </a:solidFill>
                        <a:effectLst/>
                        <a:latin typeface="+mn-lt"/>
                      </a:endParaRPr>
                    </a:p>
                  </a:txBody>
                  <a:tcPr marL="8586" marR="8586" marT="8586" marB="0" anchor="b">
                    <a:noFill/>
                  </a:tcPr>
                </a:tc>
                <a:tc>
                  <a:txBody>
                    <a:bodyPr/>
                    <a:lstStyle/>
                    <a:p>
                      <a:pPr algn="l" fontAlgn="b"/>
                      <a:r>
                        <a:rPr lang="en-US" sz="1400" u="none" strike="noStrike" dirty="0">
                          <a:solidFill>
                            <a:schemeClr val="tx1"/>
                          </a:solidFill>
                          <a:effectLst/>
                          <a:latin typeface="+mn-lt"/>
                        </a:rPr>
                        <a:t> $       16,836 </a:t>
                      </a:r>
                      <a:endParaRPr lang="en-US" sz="1400" b="0" i="0" u="none" strike="noStrike" dirty="0">
                        <a:solidFill>
                          <a:schemeClr val="tx1"/>
                        </a:solidFill>
                        <a:effectLst/>
                        <a:latin typeface="+mn-lt"/>
                      </a:endParaRPr>
                    </a:p>
                  </a:txBody>
                  <a:tcPr marL="8586" marR="8586" marT="8586" marB="0" anchor="b">
                    <a:noFill/>
                  </a:tcPr>
                </a:tc>
                <a:extLst>
                  <a:ext uri="{0D108BD9-81ED-4DB2-BD59-A6C34878D82A}">
                    <a16:rowId xmlns:a16="http://schemas.microsoft.com/office/drawing/2014/main" val="692940722"/>
                  </a:ext>
                </a:extLst>
              </a:tr>
            </a:tbl>
          </a:graphicData>
        </a:graphic>
      </p:graphicFrame>
      <p:pic>
        <p:nvPicPr>
          <p:cNvPr id="16" name="Picture 15">
            <a:extLst>
              <a:ext uri="{FF2B5EF4-FFF2-40B4-BE49-F238E27FC236}">
                <a16:creationId xmlns:a16="http://schemas.microsoft.com/office/drawing/2014/main" id="{FC505D08-0417-4962-9299-2ACADFD7AA05}"/>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3617" y="385200"/>
            <a:ext cx="1754873" cy="520612"/>
          </a:xfrm>
          <a:prstGeom prst="rect">
            <a:avLst/>
          </a:prstGeom>
        </p:spPr>
      </p:pic>
      <p:sp>
        <p:nvSpPr>
          <p:cNvPr id="10" name="Rectangle 9" descr="UMaine logo">
            <a:extLst>
              <a:ext uri="{FF2B5EF4-FFF2-40B4-BE49-F238E27FC236}">
                <a16:creationId xmlns:a16="http://schemas.microsoft.com/office/drawing/2014/main" id="{8D2DB02D-C955-4C42-8255-B0A9E09E3395}"/>
              </a:ext>
            </a:extLst>
          </p:cNvPr>
          <p:cNvSpPr/>
          <p:nvPr/>
        </p:nvSpPr>
        <p:spPr>
          <a:xfrm>
            <a:off x="322217" y="1132114"/>
            <a:ext cx="2506292" cy="53991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3805311-FE8A-4916-A4BA-3E85A60EB722}"/>
              </a:ext>
            </a:extLst>
          </p:cNvPr>
          <p:cNvSpPr txBox="1"/>
          <p:nvPr/>
        </p:nvSpPr>
        <p:spPr>
          <a:xfrm>
            <a:off x="300815" y="1200122"/>
            <a:ext cx="2427515" cy="3539430"/>
          </a:xfrm>
          <a:prstGeom prst="rect">
            <a:avLst/>
          </a:prstGeom>
          <a:noFill/>
        </p:spPr>
        <p:txBody>
          <a:bodyPr wrap="square">
            <a:spAutoFit/>
          </a:bodyPr>
          <a:lstStyle/>
          <a:p>
            <a:pPr marL="227012" lvl="2">
              <a:spcBef>
                <a:spcPts val="600"/>
              </a:spcBef>
            </a:pPr>
            <a:r>
              <a:rPr lang="en-US" sz="1600" dirty="0"/>
              <a:t>UMaine is proposing consolidating some mandatory fees into the FY22 tuition rate as part of a UMS pilot.  UMaine’s per credit hour tuition would increase by approximately $80 (UMM by $37) if all but 2 mandatory fees were rolled into a single tuition rate.  Excluded fees:</a:t>
            </a:r>
          </a:p>
        </p:txBody>
      </p:sp>
      <p:sp>
        <p:nvSpPr>
          <p:cNvPr id="9" name="TextBox 8">
            <a:extLst>
              <a:ext uri="{FF2B5EF4-FFF2-40B4-BE49-F238E27FC236}">
                <a16:creationId xmlns:a16="http://schemas.microsoft.com/office/drawing/2014/main" id="{5B572BCF-EED0-412F-B2C9-45E0A28224C9}"/>
              </a:ext>
            </a:extLst>
          </p:cNvPr>
          <p:cNvSpPr txBox="1"/>
          <p:nvPr/>
        </p:nvSpPr>
        <p:spPr>
          <a:xfrm>
            <a:off x="343617" y="4773154"/>
            <a:ext cx="2384713" cy="1677382"/>
          </a:xfrm>
          <a:prstGeom prst="rect">
            <a:avLst/>
          </a:prstGeom>
          <a:noFill/>
        </p:spPr>
        <p:txBody>
          <a:bodyPr wrap="square">
            <a:spAutoFit/>
          </a:bodyPr>
          <a:lstStyle/>
          <a:p>
            <a:pPr marL="339725" lvl="2" indent="-165100">
              <a:spcBef>
                <a:spcPts val="600"/>
              </a:spcBef>
              <a:buFont typeface="Arial" panose="020B0604020202020204" pitchFamily="34" charset="0"/>
              <a:buChar char="•"/>
            </a:pPr>
            <a:r>
              <a:rPr lang="en-US" sz="1400" dirty="0"/>
              <a:t>Student Activity Fee -approved by Students</a:t>
            </a:r>
          </a:p>
          <a:p>
            <a:pPr marL="339725" lvl="2" indent="-165100">
              <a:spcBef>
                <a:spcPts val="600"/>
              </a:spcBef>
              <a:buFont typeface="Arial" panose="020B0604020202020204" pitchFamily="34" charset="0"/>
              <a:buChar char="•"/>
            </a:pPr>
            <a:r>
              <a:rPr lang="en-US" sz="1400" dirty="0"/>
              <a:t>Technology Fee – designated to support campus technology &amp; educational environment</a:t>
            </a:r>
          </a:p>
        </p:txBody>
      </p:sp>
      <p:sp>
        <p:nvSpPr>
          <p:cNvPr id="13" name="TextBox 12">
            <a:extLst>
              <a:ext uri="{FF2B5EF4-FFF2-40B4-BE49-F238E27FC236}">
                <a16:creationId xmlns:a16="http://schemas.microsoft.com/office/drawing/2014/main" id="{511A570A-B939-42D0-9716-96A7E4AFED51}"/>
              </a:ext>
            </a:extLst>
          </p:cNvPr>
          <p:cNvSpPr txBox="1"/>
          <p:nvPr/>
        </p:nvSpPr>
        <p:spPr>
          <a:xfrm>
            <a:off x="3182573" y="5075477"/>
            <a:ext cx="6093724" cy="972767"/>
          </a:xfrm>
          <a:prstGeom prst="rect">
            <a:avLst/>
          </a:prstGeom>
          <a:noFill/>
        </p:spPr>
        <p:txBody>
          <a:bodyPr wrap="square">
            <a:spAutoFit/>
          </a:bodyPr>
          <a:lstStyle/>
          <a:p>
            <a:pPr marL="0" marR="0">
              <a:lnSpc>
                <a:spcPct val="107000"/>
              </a:lnSpc>
              <a:spcBef>
                <a:spcPts val="0"/>
              </a:spcBef>
              <a:spcAft>
                <a:spcPts val="800"/>
              </a:spcAft>
            </a:pPr>
            <a:r>
              <a:rPr lang="en-US" sz="1400" dirty="0">
                <a:effectLst/>
                <a:ea typeface="Calibri" panose="020F0502020204030204" pitchFamily="34" charset="0"/>
                <a:cs typeface="Times New Roman" panose="02020603050405020304" pitchFamily="18" charset="0"/>
              </a:rPr>
              <a:t>* includes Canadians</a:t>
            </a:r>
          </a:p>
          <a:p>
            <a:pPr marL="0" marR="0">
              <a:lnSpc>
                <a:spcPct val="107000"/>
              </a:lnSpc>
              <a:spcBef>
                <a:spcPts val="0"/>
              </a:spcBef>
              <a:spcAft>
                <a:spcPts val="800"/>
              </a:spcAft>
            </a:pPr>
            <a:r>
              <a:rPr lang="en-US" sz="1400" dirty="0">
                <a:effectLst/>
                <a:ea typeface="Calibri" panose="020F0502020204030204" pitchFamily="34" charset="0"/>
                <a:cs typeface="Times New Roman" panose="02020603050405020304" pitchFamily="18" charset="0"/>
              </a:rPr>
              <a:t>** 30 credits/year for undergrad; 18 credits/year for grad</a:t>
            </a:r>
          </a:p>
          <a:p>
            <a:pPr marL="0" marR="0">
              <a:lnSpc>
                <a:spcPct val="107000"/>
              </a:lnSpc>
              <a:spcBef>
                <a:spcPts val="0"/>
              </a:spcBef>
              <a:spcAft>
                <a:spcPts val="800"/>
              </a:spcAft>
            </a:pPr>
            <a:r>
              <a:rPr lang="en-US" sz="1400" dirty="0">
                <a:effectLst/>
                <a:ea typeface="Calibri" panose="020F0502020204030204" pitchFamily="34" charset="0"/>
                <a:cs typeface="Times New Roman" panose="02020603050405020304" pitchFamily="18" charset="0"/>
              </a:rPr>
              <a:t>*** NEBHE rate calculated at 170% of resident</a:t>
            </a:r>
          </a:p>
        </p:txBody>
      </p:sp>
    </p:spTree>
    <p:extLst>
      <p:ext uri="{BB962C8B-B14F-4D97-AF65-F5344CB8AC3E}">
        <p14:creationId xmlns:p14="http://schemas.microsoft.com/office/powerpoint/2010/main" val="3417233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67BF50A-BA44-4051-8425-DC36F726AF9F}" type="slidenum">
              <a:rPr lang="en-US" smtClean="0"/>
              <a:pPr/>
              <a:t>15</a:t>
            </a:fld>
            <a:endParaRPr lang="en-US" dirty="0"/>
          </a:p>
        </p:txBody>
      </p:sp>
      <p:pic>
        <p:nvPicPr>
          <p:cNvPr id="6" name="Picture 5" descr="UMaine logo&#10;">
            <a:extLst>
              <a:ext uri="{FF2B5EF4-FFF2-40B4-BE49-F238E27FC236}">
                <a16:creationId xmlns:a16="http://schemas.microsoft.com/office/drawing/2014/main" id="{59784421-6A98-47DA-833D-BF44A68743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4268" y="373110"/>
            <a:ext cx="1754873" cy="520612"/>
          </a:xfrm>
          <a:prstGeom prst="rect">
            <a:avLst/>
          </a:prstGeom>
        </p:spPr>
      </p:pic>
      <p:graphicFrame>
        <p:nvGraphicFramePr>
          <p:cNvPr id="5" name="Table 4">
            <a:extLst>
              <a:ext uri="{FF2B5EF4-FFF2-40B4-BE49-F238E27FC236}">
                <a16:creationId xmlns:a16="http://schemas.microsoft.com/office/drawing/2014/main" id="{6316B9E8-279F-4D67-ADD5-7B5C0E1A0172}"/>
              </a:ext>
            </a:extLst>
          </p:cNvPr>
          <p:cNvGraphicFramePr>
            <a:graphicFrameLocks noGrp="1"/>
          </p:cNvGraphicFramePr>
          <p:nvPr>
            <p:extLst>
              <p:ext uri="{D42A27DB-BD31-4B8C-83A1-F6EECF244321}">
                <p14:modId xmlns:p14="http://schemas.microsoft.com/office/powerpoint/2010/main" val="3859935448"/>
              </p:ext>
            </p:extLst>
          </p:nvPr>
        </p:nvGraphicFramePr>
        <p:xfrm>
          <a:off x="3587850" y="1303434"/>
          <a:ext cx="7774134" cy="4275080"/>
        </p:xfrm>
        <a:graphic>
          <a:graphicData uri="http://schemas.openxmlformats.org/drawingml/2006/table">
            <a:tbl>
              <a:tblPr firstRow="1">
                <a:tableStyleId>{5C22544A-7EE6-4342-B048-85BDC9FD1C3A}</a:tableStyleId>
              </a:tblPr>
              <a:tblGrid>
                <a:gridCol w="2255269">
                  <a:extLst>
                    <a:ext uri="{9D8B030D-6E8A-4147-A177-3AD203B41FA5}">
                      <a16:colId xmlns:a16="http://schemas.microsoft.com/office/drawing/2014/main" val="213031297"/>
                    </a:ext>
                  </a:extLst>
                </a:gridCol>
                <a:gridCol w="903087">
                  <a:extLst>
                    <a:ext uri="{9D8B030D-6E8A-4147-A177-3AD203B41FA5}">
                      <a16:colId xmlns:a16="http://schemas.microsoft.com/office/drawing/2014/main" val="3561752028"/>
                    </a:ext>
                  </a:extLst>
                </a:gridCol>
                <a:gridCol w="903087">
                  <a:extLst>
                    <a:ext uri="{9D8B030D-6E8A-4147-A177-3AD203B41FA5}">
                      <a16:colId xmlns:a16="http://schemas.microsoft.com/office/drawing/2014/main" val="2606034980"/>
                    </a:ext>
                  </a:extLst>
                </a:gridCol>
                <a:gridCol w="903087">
                  <a:extLst>
                    <a:ext uri="{9D8B030D-6E8A-4147-A177-3AD203B41FA5}">
                      <a16:colId xmlns:a16="http://schemas.microsoft.com/office/drawing/2014/main" val="4019436696"/>
                    </a:ext>
                  </a:extLst>
                </a:gridCol>
                <a:gridCol w="903087">
                  <a:extLst>
                    <a:ext uri="{9D8B030D-6E8A-4147-A177-3AD203B41FA5}">
                      <a16:colId xmlns:a16="http://schemas.microsoft.com/office/drawing/2014/main" val="1327423832"/>
                    </a:ext>
                  </a:extLst>
                </a:gridCol>
                <a:gridCol w="100343">
                  <a:extLst>
                    <a:ext uri="{9D8B030D-6E8A-4147-A177-3AD203B41FA5}">
                      <a16:colId xmlns:a16="http://schemas.microsoft.com/office/drawing/2014/main" val="2919459491"/>
                    </a:ext>
                  </a:extLst>
                </a:gridCol>
                <a:gridCol w="806735">
                  <a:extLst>
                    <a:ext uri="{9D8B030D-6E8A-4147-A177-3AD203B41FA5}">
                      <a16:colId xmlns:a16="http://schemas.microsoft.com/office/drawing/2014/main" val="2362515048"/>
                    </a:ext>
                  </a:extLst>
                </a:gridCol>
                <a:gridCol w="999439">
                  <a:extLst>
                    <a:ext uri="{9D8B030D-6E8A-4147-A177-3AD203B41FA5}">
                      <a16:colId xmlns:a16="http://schemas.microsoft.com/office/drawing/2014/main" val="2174623791"/>
                    </a:ext>
                  </a:extLst>
                </a:gridCol>
              </a:tblGrid>
              <a:tr h="871662">
                <a:tc>
                  <a:txBody>
                    <a:bodyPr/>
                    <a:lstStyle/>
                    <a:p>
                      <a:pPr algn="l" fontAlgn="b"/>
                      <a:endParaRPr lang="en-US" sz="1400" b="0" i="0" u="none" strike="noStrike" dirty="0">
                        <a:solidFill>
                          <a:srgbClr val="000000"/>
                        </a:solidFill>
                        <a:effectLst/>
                        <a:latin typeface="+mn-lt"/>
                      </a:endParaRPr>
                    </a:p>
                  </a:txBody>
                  <a:tcPr marL="8717" marR="8717" marT="8717" marB="0" anchor="b">
                    <a:noFill/>
                  </a:tcPr>
                </a:tc>
                <a:tc>
                  <a:txBody>
                    <a:bodyPr/>
                    <a:lstStyle/>
                    <a:p>
                      <a:pPr algn="ctr" fontAlgn="b"/>
                      <a:r>
                        <a:rPr lang="en-US" sz="1400" b="1" u="none" strike="noStrike" dirty="0">
                          <a:solidFill>
                            <a:schemeClr val="tx1"/>
                          </a:solidFill>
                          <a:effectLst/>
                          <a:latin typeface="+mn-lt"/>
                        </a:rPr>
                        <a:t>FY21</a:t>
                      </a:r>
                      <a:br>
                        <a:rPr lang="en-US" sz="1400" b="1" u="none" strike="noStrike" dirty="0">
                          <a:solidFill>
                            <a:schemeClr val="tx1"/>
                          </a:solidFill>
                          <a:effectLst/>
                          <a:latin typeface="+mn-lt"/>
                        </a:rPr>
                      </a:br>
                      <a:r>
                        <a:rPr lang="en-US" sz="1400" b="1" u="none" strike="noStrike" dirty="0">
                          <a:solidFill>
                            <a:schemeClr val="tx1"/>
                          </a:solidFill>
                          <a:effectLst/>
                          <a:latin typeface="+mn-lt"/>
                        </a:rPr>
                        <a:t>credit hour rate</a:t>
                      </a:r>
                      <a:endParaRPr lang="en-US" sz="1400" b="1" i="0" u="none" strike="noStrike" dirty="0">
                        <a:solidFill>
                          <a:schemeClr val="tx1"/>
                        </a:solidFill>
                        <a:effectLst/>
                        <a:latin typeface="+mn-lt"/>
                      </a:endParaRPr>
                    </a:p>
                  </a:txBody>
                  <a:tcPr marL="8717" marR="8717" marT="8717" marB="0" anchor="b">
                    <a:lnB w="12700" cap="flat" cmpd="sng" algn="ctr">
                      <a:solidFill>
                        <a:schemeClr val="accent5">
                          <a:lumMod val="50000"/>
                        </a:schemeClr>
                      </a:solidFill>
                      <a:prstDash val="solid"/>
                      <a:round/>
                      <a:headEnd type="none" w="med" len="med"/>
                      <a:tailEnd type="none" w="med" len="med"/>
                    </a:lnB>
                    <a:noFill/>
                  </a:tcPr>
                </a:tc>
                <a:tc>
                  <a:txBody>
                    <a:bodyPr/>
                    <a:lstStyle/>
                    <a:p>
                      <a:pPr algn="ctr" fontAlgn="b"/>
                      <a:r>
                        <a:rPr lang="en-US" sz="1400" b="1" u="none" strike="noStrike" dirty="0">
                          <a:solidFill>
                            <a:schemeClr val="tx1"/>
                          </a:solidFill>
                          <a:effectLst/>
                          <a:latin typeface="+mn-lt"/>
                        </a:rPr>
                        <a:t>adj</a:t>
                      </a:r>
                      <a:endParaRPr lang="en-US" sz="1400" b="1" i="0" u="none" strike="noStrike" dirty="0">
                        <a:solidFill>
                          <a:schemeClr val="tx1"/>
                        </a:solidFill>
                        <a:effectLst/>
                        <a:latin typeface="+mn-lt"/>
                      </a:endParaRPr>
                    </a:p>
                  </a:txBody>
                  <a:tcPr marL="8717" marR="8717" marT="8717" marB="0" anchor="b">
                    <a:lnB w="12700" cap="flat" cmpd="sng" algn="ctr">
                      <a:solidFill>
                        <a:schemeClr val="accent5">
                          <a:lumMod val="50000"/>
                        </a:schemeClr>
                      </a:solidFill>
                      <a:prstDash val="solid"/>
                      <a:round/>
                      <a:headEnd type="none" w="med" len="med"/>
                      <a:tailEnd type="none" w="med" len="med"/>
                    </a:lnB>
                    <a:noFill/>
                  </a:tcPr>
                </a:tc>
                <a:tc>
                  <a:txBody>
                    <a:bodyPr/>
                    <a:lstStyle/>
                    <a:p>
                      <a:pPr algn="ctr" fontAlgn="b"/>
                      <a:r>
                        <a:rPr lang="en-US" sz="1400" b="1" u="none" strike="noStrike" dirty="0">
                          <a:solidFill>
                            <a:schemeClr val="tx1"/>
                          </a:solidFill>
                          <a:effectLst/>
                          <a:latin typeface="+mn-lt"/>
                        </a:rPr>
                        <a:t>Rolled up</a:t>
                      </a:r>
                      <a:br>
                        <a:rPr lang="en-US" sz="1400" b="1" u="none" strike="noStrike" dirty="0">
                          <a:solidFill>
                            <a:schemeClr val="tx1"/>
                          </a:solidFill>
                          <a:effectLst/>
                          <a:latin typeface="+mn-lt"/>
                        </a:rPr>
                      </a:br>
                      <a:r>
                        <a:rPr lang="en-US" sz="1400" b="1" u="none" strike="noStrike" dirty="0">
                          <a:solidFill>
                            <a:schemeClr val="tx1"/>
                          </a:solidFill>
                          <a:effectLst/>
                          <a:latin typeface="+mn-lt"/>
                        </a:rPr>
                        <a:t>credit hour rate</a:t>
                      </a:r>
                      <a:endParaRPr lang="en-US" sz="1400" b="1" i="0" u="none" strike="noStrike" dirty="0">
                        <a:solidFill>
                          <a:schemeClr val="tx1"/>
                        </a:solidFill>
                        <a:effectLst/>
                        <a:latin typeface="+mn-lt"/>
                      </a:endParaRPr>
                    </a:p>
                  </a:txBody>
                  <a:tcPr marL="8717" marR="8717" marT="8717" marB="0" anchor="b">
                    <a:lnB w="12700" cap="flat" cmpd="sng" algn="ctr">
                      <a:solidFill>
                        <a:schemeClr val="accent5">
                          <a:lumMod val="50000"/>
                        </a:schemeClr>
                      </a:solidFill>
                      <a:prstDash val="solid"/>
                      <a:round/>
                      <a:headEnd type="none" w="med" len="med"/>
                      <a:tailEnd type="none" w="med" len="med"/>
                    </a:lnB>
                    <a:noFill/>
                  </a:tcPr>
                </a:tc>
                <a:tc>
                  <a:txBody>
                    <a:bodyPr/>
                    <a:lstStyle/>
                    <a:p>
                      <a:pPr algn="ctr" fontAlgn="b"/>
                      <a:r>
                        <a:rPr lang="en-US" sz="1400" b="1" u="none" strike="noStrike" dirty="0">
                          <a:solidFill>
                            <a:schemeClr val="tx1"/>
                          </a:solidFill>
                          <a:effectLst/>
                          <a:latin typeface="+mn-lt"/>
                        </a:rPr>
                        <a:t>FY22 credit hour rate, includes 2.5% increase</a:t>
                      </a:r>
                      <a:endParaRPr lang="en-US" sz="1400" b="1" i="0" u="none" strike="noStrike" dirty="0">
                        <a:solidFill>
                          <a:schemeClr val="tx1"/>
                        </a:solidFill>
                        <a:effectLst/>
                        <a:latin typeface="+mn-lt"/>
                      </a:endParaRPr>
                    </a:p>
                  </a:txBody>
                  <a:tcPr marL="8717" marR="8717" marT="8717" marB="0" anchor="b">
                    <a:lnB w="12700" cap="flat" cmpd="sng" algn="ctr">
                      <a:solidFill>
                        <a:schemeClr val="accent5">
                          <a:lumMod val="50000"/>
                        </a:schemeClr>
                      </a:solidFill>
                      <a:prstDash val="solid"/>
                      <a:round/>
                      <a:headEnd type="none" w="med" len="med"/>
                      <a:tailEnd type="none" w="med" len="med"/>
                    </a:lnB>
                    <a:noFill/>
                  </a:tcPr>
                </a:tc>
                <a:tc>
                  <a:txBody>
                    <a:bodyPr/>
                    <a:lstStyle/>
                    <a:p>
                      <a:pPr algn="ctr" fontAlgn="t"/>
                      <a:endParaRPr lang="en-US" sz="1400" b="1" i="0" u="none" strike="noStrike" dirty="0">
                        <a:solidFill>
                          <a:schemeClr val="tx1"/>
                        </a:solidFill>
                        <a:effectLst/>
                        <a:latin typeface="+mn-lt"/>
                      </a:endParaRPr>
                    </a:p>
                  </a:txBody>
                  <a:tcPr marL="8717" marR="8717" marT="8717" marB="0">
                    <a:lnB w="12700" cap="flat" cmpd="sng" algn="ctr">
                      <a:solidFill>
                        <a:schemeClr val="accent5">
                          <a:lumMod val="50000"/>
                        </a:schemeClr>
                      </a:solidFill>
                      <a:prstDash val="solid"/>
                      <a:round/>
                      <a:headEnd type="none" w="med" len="med"/>
                      <a:tailEnd type="none" w="med" len="med"/>
                    </a:lnB>
                    <a:noFill/>
                  </a:tcPr>
                </a:tc>
                <a:tc>
                  <a:txBody>
                    <a:bodyPr/>
                    <a:lstStyle/>
                    <a:p>
                      <a:pPr algn="ctr" fontAlgn="b"/>
                      <a:r>
                        <a:rPr lang="en-US" sz="1400" b="1" u="none" strike="noStrike" dirty="0">
                          <a:solidFill>
                            <a:schemeClr val="tx1"/>
                          </a:solidFill>
                          <a:effectLst/>
                          <a:latin typeface="+mn-lt"/>
                        </a:rPr>
                        <a:t>Tech fee </a:t>
                      </a:r>
                      <a:br>
                        <a:rPr lang="en-US" sz="1400" b="1" u="none" strike="noStrike" dirty="0">
                          <a:solidFill>
                            <a:schemeClr val="tx1"/>
                          </a:solidFill>
                          <a:effectLst/>
                          <a:latin typeface="+mn-lt"/>
                        </a:rPr>
                      </a:br>
                      <a:r>
                        <a:rPr lang="en-US" sz="1400" b="1" u="none" strike="noStrike" dirty="0">
                          <a:solidFill>
                            <a:schemeClr val="tx1"/>
                          </a:solidFill>
                          <a:effectLst/>
                          <a:latin typeface="+mn-lt"/>
                        </a:rPr>
                        <a:t>per credit hour</a:t>
                      </a:r>
                      <a:endParaRPr lang="en-US" sz="1400" b="1" i="0" u="none" strike="noStrike" dirty="0">
                        <a:solidFill>
                          <a:schemeClr val="tx1"/>
                        </a:solidFill>
                        <a:effectLst/>
                        <a:latin typeface="+mn-lt"/>
                      </a:endParaRPr>
                    </a:p>
                  </a:txBody>
                  <a:tcPr marL="8717" marR="8717" marT="8717" marB="0" anchor="b">
                    <a:lnB w="12700" cap="flat" cmpd="sng" algn="ctr">
                      <a:solidFill>
                        <a:schemeClr val="accent5">
                          <a:lumMod val="50000"/>
                        </a:schemeClr>
                      </a:solidFill>
                      <a:prstDash val="solid"/>
                      <a:round/>
                      <a:headEnd type="none" w="med" len="med"/>
                      <a:tailEnd type="none" w="med" len="med"/>
                    </a:lnB>
                    <a:noFill/>
                  </a:tcPr>
                </a:tc>
                <a:tc>
                  <a:txBody>
                    <a:bodyPr/>
                    <a:lstStyle/>
                    <a:p>
                      <a:pPr algn="ctr" fontAlgn="b"/>
                      <a:r>
                        <a:rPr lang="en-US" sz="1400" b="1" u="none" strike="noStrike" dirty="0">
                          <a:solidFill>
                            <a:schemeClr val="tx1"/>
                          </a:solidFill>
                          <a:effectLst/>
                          <a:latin typeface="+mn-lt"/>
                        </a:rPr>
                        <a:t>Total </a:t>
                      </a:r>
                      <a:br>
                        <a:rPr lang="en-US" sz="1400" b="1" u="none" strike="noStrike" dirty="0">
                          <a:solidFill>
                            <a:schemeClr val="tx1"/>
                          </a:solidFill>
                          <a:effectLst/>
                          <a:latin typeface="+mn-lt"/>
                        </a:rPr>
                      </a:br>
                      <a:r>
                        <a:rPr lang="en-US" sz="1400" b="1" u="none" strike="noStrike" dirty="0">
                          <a:solidFill>
                            <a:schemeClr val="tx1"/>
                          </a:solidFill>
                          <a:effectLst/>
                          <a:latin typeface="+mn-lt"/>
                        </a:rPr>
                        <a:t>per credit </a:t>
                      </a:r>
                      <a:br>
                        <a:rPr lang="en-US" sz="1400" b="1" u="none" strike="noStrike" dirty="0">
                          <a:solidFill>
                            <a:schemeClr val="tx1"/>
                          </a:solidFill>
                          <a:effectLst/>
                          <a:latin typeface="+mn-lt"/>
                        </a:rPr>
                      </a:br>
                      <a:r>
                        <a:rPr lang="en-US" sz="1400" b="1" u="none" strike="noStrike" dirty="0">
                          <a:solidFill>
                            <a:schemeClr val="tx1"/>
                          </a:solidFill>
                          <a:effectLst/>
                          <a:latin typeface="+mn-lt"/>
                        </a:rPr>
                        <a:t>hour</a:t>
                      </a:r>
                      <a:endParaRPr lang="en-US" sz="1400" b="1" i="0" u="none" strike="noStrike" dirty="0">
                        <a:solidFill>
                          <a:schemeClr val="tx1"/>
                        </a:solidFill>
                        <a:effectLst/>
                        <a:latin typeface="+mn-lt"/>
                      </a:endParaRPr>
                    </a:p>
                  </a:txBody>
                  <a:tcPr marL="8717" marR="8717" marT="8717" marB="0" anchor="b">
                    <a:lnB w="12700" cap="flat" cmpd="sng" algn="ctr">
                      <a:solidFill>
                        <a:schemeClr val="accent5">
                          <a:lumMod val="50000"/>
                        </a:schemeClr>
                      </a:solidFill>
                      <a:prstDash val="solid"/>
                      <a:round/>
                      <a:headEnd type="none" w="med" len="med"/>
                      <a:tailEnd type="none" w="med" len="med"/>
                    </a:lnB>
                    <a:noFill/>
                  </a:tcPr>
                </a:tc>
                <a:extLst>
                  <a:ext uri="{0D108BD9-81ED-4DB2-BD59-A6C34878D82A}">
                    <a16:rowId xmlns:a16="http://schemas.microsoft.com/office/drawing/2014/main" val="2013040483"/>
                  </a:ext>
                </a:extLst>
              </a:tr>
              <a:tr h="315542">
                <a:tc>
                  <a:txBody>
                    <a:bodyPr/>
                    <a:lstStyle/>
                    <a:p>
                      <a:pPr algn="l" fontAlgn="b"/>
                      <a:r>
                        <a:rPr lang="en-US" sz="1400" b="1" i="0" u="none" strike="noStrike" dirty="0">
                          <a:solidFill>
                            <a:srgbClr val="002144"/>
                          </a:solidFill>
                          <a:effectLst/>
                          <a:latin typeface="+mn-lt"/>
                        </a:rPr>
                        <a:t>Undergraduate</a:t>
                      </a:r>
                    </a:p>
                  </a:txBody>
                  <a:tcPr marL="8717" marR="8717" marT="8717" marB="0" anchor="b">
                    <a:noFill/>
                  </a:tcPr>
                </a:tc>
                <a:tc>
                  <a:txBody>
                    <a:bodyPr/>
                    <a:lstStyle/>
                    <a:p>
                      <a:pPr algn="l" fontAlgn="b"/>
                      <a:endParaRPr lang="en-US" sz="1400" b="0" i="0" u="none" strike="noStrike" dirty="0">
                        <a:solidFill>
                          <a:srgbClr val="000000"/>
                        </a:solidFill>
                        <a:effectLst/>
                        <a:latin typeface="+mn-lt"/>
                      </a:endParaRPr>
                    </a:p>
                  </a:txBody>
                  <a:tcPr marL="8717" marR="8717" marT="8717" marB="0" anchor="b">
                    <a:lnT w="12700" cap="flat" cmpd="sng" algn="ctr">
                      <a:solidFill>
                        <a:schemeClr val="accent5">
                          <a:lumMod val="50000"/>
                        </a:schemeClr>
                      </a:solidFill>
                      <a:prstDash val="solid"/>
                      <a:round/>
                      <a:headEnd type="none" w="med" len="med"/>
                      <a:tailEnd type="none" w="med" len="med"/>
                    </a:lnT>
                    <a:noFill/>
                  </a:tcPr>
                </a:tc>
                <a:tc>
                  <a:txBody>
                    <a:bodyPr/>
                    <a:lstStyle/>
                    <a:p>
                      <a:pPr algn="l" fontAlgn="b"/>
                      <a:endParaRPr lang="en-US" sz="1400" b="0" i="0" u="none" strike="noStrike" dirty="0">
                        <a:solidFill>
                          <a:srgbClr val="000000"/>
                        </a:solidFill>
                        <a:effectLst/>
                        <a:latin typeface="+mn-lt"/>
                      </a:endParaRPr>
                    </a:p>
                  </a:txBody>
                  <a:tcPr marL="8717" marR="8717" marT="8717" marB="0" anchor="b">
                    <a:lnT w="12700" cap="flat" cmpd="sng" algn="ctr">
                      <a:solidFill>
                        <a:schemeClr val="accent5">
                          <a:lumMod val="50000"/>
                        </a:schemeClr>
                      </a:solidFill>
                      <a:prstDash val="solid"/>
                      <a:round/>
                      <a:headEnd type="none" w="med" len="med"/>
                      <a:tailEnd type="none" w="med" len="med"/>
                    </a:lnT>
                    <a:noFill/>
                  </a:tcPr>
                </a:tc>
                <a:tc>
                  <a:txBody>
                    <a:bodyPr/>
                    <a:lstStyle/>
                    <a:p>
                      <a:pPr algn="l" fontAlgn="b"/>
                      <a:endParaRPr lang="en-US" sz="1400" b="0" i="0" u="none" strike="noStrike" dirty="0">
                        <a:solidFill>
                          <a:srgbClr val="000000"/>
                        </a:solidFill>
                        <a:effectLst/>
                        <a:latin typeface="+mn-lt"/>
                      </a:endParaRPr>
                    </a:p>
                  </a:txBody>
                  <a:tcPr marL="8717" marR="8717" marT="8717" marB="0" anchor="b">
                    <a:lnT w="12700" cap="flat" cmpd="sng" algn="ctr">
                      <a:solidFill>
                        <a:schemeClr val="accent5">
                          <a:lumMod val="50000"/>
                        </a:schemeClr>
                      </a:solidFill>
                      <a:prstDash val="solid"/>
                      <a:round/>
                      <a:headEnd type="none" w="med" len="med"/>
                      <a:tailEnd type="none" w="med" len="med"/>
                    </a:lnT>
                    <a:noFill/>
                  </a:tcPr>
                </a:tc>
                <a:tc>
                  <a:txBody>
                    <a:bodyPr/>
                    <a:lstStyle/>
                    <a:p>
                      <a:pPr algn="l" fontAlgn="b"/>
                      <a:endParaRPr lang="en-US" sz="1400" b="0" i="0" u="none" strike="noStrike" dirty="0">
                        <a:solidFill>
                          <a:srgbClr val="000000"/>
                        </a:solidFill>
                        <a:effectLst/>
                        <a:latin typeface="+mn-lt"/>
                      </a:endParaRPr>
                    </a:p>
                  </a:txBody>
                  <a:tcPr marL="8717" marR="8717" marT="8717" marB="0" anchor="b">
                    <a:lnT w="12700" cap="flat" cmpd="sng" algn="ctr">
                      <a:solidFill>
                        <a:schemeClr val="accent5">
                          <a:lumMod val="50000"/>
                        </a:schemeClr>
                      </a:solidFill>
                      <a:prstDash val="solid"/>
                      <a:round/>
                      <a:headEnd type="none" w="med" len="med"/>
                      <a:tailEnd type="none" w="med" len="med"/>
                    </a:lnT>
                    <a:noFill/>
                  </a:tcPr>
                </a:tc>
                <a:tc>
                  <a:txBody>
                    <a:bodyPr/>
                    <a:lstStyle/>
                    <a:p>
                      <a:pPr algn="l" fontAlgn="t"/>
                      <a:endParaRPr lang="en-US" sz="1400" b="0" i="0" u="none" strike="noStrike">
                        <a:solidFill>
                          <a:srgbClr val="000000"/>
                        </a:solidFill>
                        <a:effectLst/>
                        <a:latin typeface="+mn-lt"/>
                      </a:endParaRPr>
                    </a:p>
                  </a:txBody>
                  <a:tcPr marL="8717" marR="8717" marT="8717" marB="0">
                    <a:lnT w="12700" cap="flat" cmpd="sng" algn="ctr">
                      <a:solidFill>
                        <a:schemeClr val="accent5">
                          <a:lumMod val="50000"/>
                        </a:schemeClr>
                      </a:solidFill>
                      <a:prstDash val="solid"/>
                      <a:round/>
                      <a:headEnd type="none" w="med" len="med"/>
                      <a:tailEnd type="none" w="med" len="med"/>
                    </a:lnT>
                    <a:noFill/>
                  </a:tcPr>
                </a:tc>
                <a:tc>
                  <a:txBody>
                    <a:bodyPr/>
                    <a:lstStyle/>
                    <a:p>
                      <a:pPr algn="l" fontAlgn="b"/>
                      <a:endParaRPr lang="en-US" sz="1400" b="0" i="0" u="none" strike="noStrike" dirty="0">
                        <a:solidFill>
                          <a:srgbClr val="000000"/>
                        </a:solidFill>
                        <a:effectLst/>
                        <a:latin typeface="+mn-lt"/>
                      </a:endParaRPr>
                    </a:p>
                  </a:txBody>
                  <a:tcPr marL="8717" marR="8717" marT="8717" marB="0" anchor="b">
                    <a:lnT w="12700" cap="flat" cmpd="sng" algn="ctr">
                      <a:solidFill>
                        <a:schemeClr val="accent5">
                          <a:lumMod val="50000"/>
                        </a:schemeClr>
                      </a:solidFill>
                      <a:prstDash val="solid"/>
                      <a:round/>
                      <a:headEnd type="none" w="med" len="med"/>
                      <a:tailEnd type="none" w="med" len="med"/>
                    </a:lnT>
                    <a:noFill/>
                  </a:tcPr>
                </a:tc>
                <a:tc>
                  <a:txBody>
                    <a:bodyPr/>
                    <a:lstStyle/>
                    <a:p>
                      <a:pPr algn="l" fontAlgn="b"/>
                      <a:endParaRPr lang="en-US" sz="1400" b="0" i="0" u="none" strike="noStrike" dirty="0">
                        <a:solidFill>
                          <a:srgbClr val="000000"/>
                        </a:solidFill>
                        <a:effectLst/>
                        <a:latin typeface="+mn-lt"/>
                      </a:endParaRPr>
                    </a:p>
                  </a:txBody>
                  <a:tcPr marL="8717" marR="8717" marT="8717" marB="0" anchor="b">
                    <a:lnT w="12700" cap="flat" cmpd="sng" algn="ctr">
                      <a:solidFill>
                        <a:schemeClr val="accent5">
                          <a:lumMod val="50000"/>
                        </a:schemeClr>
                      </a:solidFill>
                      <a:prstDash val="solid"/>
                      <a:round/>
                      <a:headEnd type="none" w="med" len="med"/>
                      <a:tailEnd type="none" w="med" len="med"/>
                    </a:lnT>
                    <a:noFill/>
                  </a:tcPr>
                </a:tc>
                <a:extLst>
                  <a:ext uri="{0D108BD9-81ED-4DB2-BD59-A6C34878D82A}">
                    <a16:rowId xmlns:a16="http://schemas.microsoft.com/office/drawing/2014/main" val="739593829"/>
                  </a:ext>
                </a:extLst>
              </a:tr>
              <a:tr h="315542">
                <a:tc>
                  <a:txBody>
                    <a:bodyPr/>
                    <a:lstStyle/>
                    <a:p>
                      <a:pPr algn="l" fontAlgn="b"/>
                      <a:r>
                        <a:rPr lang="en-US" sz="1400" u="none" strike="noStrike" dirty="0">
                          <a:effectLst/>
                          <a:latin typeface="+mn-lt"/>
                        </a:rPr>
                        <a:t>  Online - resident</a:t>
                      </a:r>
                      <a:endParaRPr lang="en-US" sz="1400" b="0" i="0" u="none" strike="noStrike" dirty="0">
                        <a:solidFill>
                          <a:srgbClr val="000000"/>
                        </a:solidFill>
                        <a:effectLst/>
                        <a:latin typeface="+mn-lt"/>
                      </a:endParaRPr>
                    </a:p>
                  </a:txBody>
                  <a:tcPr marL="8717" marR="8717" marT="8717" marB="0" anchor="b">
                    <a:noFill/>
                  </a:tcPr>
                </a:tc>
                <a:tc>
                  <a:txBody>
                    <a:bodyPr/>
                    <a:lstStyle/>
                    <a:p>
                      <a:pPr algn="l" fontAlgn="b"/>
                      <a:r>
                        <a:rPr lang="en-US" sz="1400" u="none" strike="noStrike" dirty="0">
                          <a:effectLst/>
                          <a:latin typeface="+mn-lt"/>
                        </a:rPr>
                        <a:t> $        308 </a:t>
                      </a:r>
                      <a:endParaRPr lang="en-US" sz="1400" b="0" i="0" u="none" strike="noStrike" dirty="0">
                        <a:solidFill>
                          <a:srgbClr val="000000"/>
                        </a:solidFill>
                        <a:effectLst/>
                        <a:latin typeface="+mn-lt"/>
                      </a:endParaRPr>
                    </a:p>
                  </a:txBody>
                  <a:tcPr marL="8717" marR="8717" marT="8717" marB="0" anchor="b">
                    <a:noFill/>
                  </a:tcPr>
                </a:tc>
                <a:tc>
                  <a:txBody>
                    <a:bodyPr/>
                    <a:lstStyle/>
                    <a:p>
                      <a:pPr algn="l" fontAlgn="b"/>
                      <a:r>
                        <a:rPr lang="en-US" sz="1400" u="none" strike="noStrike" dirty="0">
                          <a:effectLst/>
                          <a:latin typeface="+mn-lt"/>
                        </a:rPr>
                        <a:t> $     80 </a:t>
                      </a:r>
                      <a:endParaRPr lang="en-US" sz="1400" b="0" i="0" u="none" strike="noStrike" dirty="0">
                        <a:solidFill>
                          <a:srgbClr val="000000"/>
                        </a:solidFill>
                        <a:effectLst/>
                        <a:latin typeface="+mn-lt"/>
                      </a:endParaRPr>
                    </a:p>
                  </a:txBody>
                  <a:tcPr marL="8717" marR="8717" marT="8717" marB="0" anchor="b">
                    <a:noFill/>
                  </a:tcPr>
                </a:tc>
                <a:tc>
                  <a:txBody>
                    <a:bodyPr/>
                    <a:lstStyle/>
                    <a:p>
                      <a:pPr algn="l" fontAlgn="b"/>
                      <a:r>
                        <a:rPr lang="en-US" sz="1400" u="none" strike="noStrike" dirty="0">
                          <a:effectLst/>
                          <a:latin typeface="+mn-lt"/>
                        </a:rPr>
                        <a:t> $       388 </a:t>
                      </a:r>
                      <a:endParaRPr lang="en-US" sz="1400" b="0" i="0" u="none" strike="noStrike" dirty="0">
                        <a:solidFill>
                          <a:srgbClr val="000000"/>
                        </a:solidFill>
                        <a:effectLst/>
                        <a:latin typeface="+mn-lt"/>
                      </a:endParaRPr>
                    </a:p>
                  </a:txBody>
                  <a:tcPr marL="8717" marR="8717" marT="8717" marB="0" anchor="b">
                    <a:noFill/>
                  </a:tcPr>
                </a:tc>
                <a:tc>
                  <a:txBody>
                    <a:bodyPr/>
                    <a:lstStyle/>
                    <a:p>
                      <a:pPr algn="l" fontAlgn="b"/>
                      <a:r>
                        <a:rPr lang="en-US" sz="1400" u="none" strike="noStrike" dirty="0">
                          <a:effectLst/>
                          <a:latin typeface="+mn-lt"/>
                        </a:rPr>
                        <a:t> $       </a:t>
                      </a:r>
                      <a:endParaRPr lang="en-US" sz="1400" b="0" i="0" u="none" strike="noStrike" dirty="0">
                        <a:solidFill>
                          <a:srgbClr val="000000"/>
                        </a:solidFill>
                        <a:effectLst/>
                        <a:latin typeface="+mn-lt"/>
                      </a:endParaRPr>
                    </a:p>
                  </a:txBody>
                  <a:tcPr marL="8717" marR="8717" marT="8717" marB="0" anchor="b">
                    <a:noFill/>
                  </a:tcPr>
                </a:tc>
                <a:tc>
                  <a:txBody>
                    <a:bodyPr/>
                    <a:lstStyle/>
                    <a:p>
                      <a:pPr algn="l" fontAlgn="t"/>
                      <a:endParaRPr lang="en-US" sz="1400" b="0" i="0" u="none" strike="noStrike">
                        <a:solidFill>
                          <a:srgbClr val="000000"/>
                        </a:solidFill>
                        <a:effectLst/>
                        <a:latin typeface="+mn-lt"/>
                      </a:endParaRPr>
                    </a:p>
                  </a:txBody>
                  <a:tcPr marL="8717" marR="8717" marT="8717" marB="0">
                    <a:noFill/>
                  </a:tcPr>
                </a:tc>
                <a:tc>
                  <a:txBody>
                    <a:bodyPr/>
                    <a:lstStyle/>
                    <a:p>
                      <a:pPr algn="l" fontAlgn="b"/>
                      <a:r>
                        <a:rPr lang="en-US" sz="1400" u="none" strike="noStrike" dirty="0">
                          <a:effectLst/>
                          <a:latin typeface="+mn-lt"/>
                        </a:rPr>
                        <a:t> $      7 </a:t>
                      </a:r>
                      <a:endParaRPr lang="en-US" sz="1400" b="0" i="0" u="none" strike="noStrike" dirty="0">
                        <a:solidFill>
                          <a:srgbClr val="000000"/>
                        </a:solidFill>
                        <a:effectLst/>
                        <a:latin typeface="+mn-lt"/>
                      </a:endParaRPr>
                    </a:p>
                  </a:txBody>
                  <a:tcPr marL="8717" marR="8717" marT="8717" marB="0" anchor="b">
                    <a:noFill/>
                  </a:tcPr>
                </a:tc>
                <a:tc>
                  <a:txBody>
                    <a:bodyPr/>
                    <a:lstStyle/>
                    <a:p>
                      <a:pPr algn="l" fontAlgn="b"/>
                      <a:r>
                        <a:rPr lang="en-US" sz="1400" u="none" strike="noStrike" dirty="0">
                          <a:effectLst/>
                          <a:latin typeface="+mn-lt"/>
                        </a:rPr>
                        <a:t> $     395 </a:t>
                      </a:r>
                      <a:endParaRPr lang="en-US" sz="1400" b="0" i="0" u="none" strike="noStrike" dirty="0">
                        <a:solidFill>
                          <a:srgbClr val="000000"/>
                        </a:solidFill>
                        <a:effectLst/>
                        <a:latin typeface="+mn-lt"/>
                      </a:endParaRPr>
                    </a:p>
                  </a:txBody>
                  <a:tcPr marL="8717" marR="8717" marT="8717" marB="0" anchor="b">
                    <a:noFill/>
                  </a:tcPr>
                </a:tc>
                <a:extLst>
                  <a:ext uri="{0D108BD9-81ED-4DB2-BD59-A6C34878D82A}">
                    <a16:rowId xmlns:a16="http://schemas.microsoft.com/office/drawing/2014/main" val="596806324"/>
                  </a:ext>
                </a:extLst>
              </a:tr>
              <a:tr h="315542">
                <a:tc>
                  <a:txBody>
                    <a:bodyPr/>
                    <a:lstStyle/>
                    <a:p>
                      <a:pPr algn="l" fontAlgn="b"/>
                      <a:r>
                        <a:rPr lang="en-US" sz="1400" u="none" strike="noStrike" dirty="0">
                          <a:effectLst/>
                          <a:latin typeface="+mn-lt"/>
                        </a:rPr>
                        <a:t>  Online – non-resident (e-rate)</a:t>
                      </a:r>
                      <a:endParaRPr lang="en-US" sz="1400" b="0" i="0" u="none" strike="noStrike" dirty="0">
                        <a:solidFill>
                          <a:srgbClr val="000000"/>
                        </a:solidFill>
                        <a:effectLst/>
                        <a:latin typeface="+mn-lt"/>
                      </a:endParaRPr>
                    </a:p>
                  </a:txBody>
                  <a:tcPr marL="8717" marR="8717" marT="8717" marB="0" anchor="b">
                    <a:noFill/>
                  </a:tcPr>
                </a:tc>
                <a:tc>
                  <a:txBody>
                    <a:bodyPr/>
                    <a:lstStyle/>
                    <a:p>
                      <a:pPr algn="l" fontAlgn="b"/>
                      <a:r>
                        <a:rPr lang="en-US" sz="1400" u="none" strike="noStrike" dirty="0">
                          <a:effectLst/>
                          <a:latin typeface="+mn-lt"/>
                        </a:rPr>
                        <a:t> $        385 </a:t>
                      </a:r>
                      <a:endParaRPr lang="en-US" sz="1400" b="0" i="0" u="none" strike="noStrike" dirty="0">
                        <a:solidFill>
                          <a:srgbClr val="000000"/>
                        </a:solidFill>
                        <a:effectLst/>
                        <a:latin typeface="+mn-lt"/>
                      </a:endParaRPr>
                    </a:p>
                  </a:txBody>
                  <a:tcPr marL="8717" marR="8717" marT="8717" marB="0" anchor="b">
                    <a:noFill/>
                  </a:tcPr>
                </a:tc>
                <a:tc>
                  <a:txBody>
                    <a:bodyPr/>
                    <a:lstStyle/>
                    <a:p>
                      <a:pPr algn="l" fontAlgn="b"/>
                      <a:r>
                        <a:rPr lang="en-US" sz="1400" u="none" strike="noStrike" dirty="0">
                          <a:effectLst/>
                          <a:latin typeface="+mn-lt"/>
                        </a:rPr>
                        <a:t> $     80 </a:t>
                      </a:r>
                      <a:endParaRPr lang="en-US" sz="1400" b="0" i="0" u="none" strike="noStrike" dirty="0">
                        <a:solidFill>
                          <a:srgbClr val="000000"/>
                        </a:solidFill>
                        <a:effectLst/>
                        <a:latin typeface="+mn-lt"/>
                      </a:endParaRPr>
                    </a:p>
                  </a:txBody>
                  <a:tcPr marL="8717" marR="8717" marT="8717" marB="0" anchor="b">
                    <a:noFill/>
                  </a:tcPr>
                </a:tc>
                <a:tc>
                  <a:txBody>
                    <a:bodyPr/>
                    <a:lstStyle/>
                    <a:p>
                      <a:pPr algn="l" fontAlgn="b"/>
                      <a:r>
                        <a:rPr lang="en-US" sz="1400" u="none" strike="noStrike" dirty="0">
                          <a:effectLst/>
                          <a:latin typeface="+mn-lt"/>
                        </a:rPr>
                        <a:t> $       465 </a:t>
                      </a:r>
                      <a:endParaRPr lang="en-US" sz="1400" b="0" i="0" u="none" strike="noStrike" dirty="0">
                        <a:solidFill>
                          <a:srgbClr val="000000"/>
                        </a:solidFill>
                        <a:effectLst/>
                        <a:latin typeface="+mn-lt"/>
                      </a:endParaRPr>
                    </a:p>
                  </a:txBody>
                  <a:tcPr marL="8717" marR="8717" marT="8717" marB="0" anchor="b">
                    <a:noFill/>
                  </a:tcPr>
                </a:tc>
                <a:tc>
                  <a:txBody>
                    <a:bodyPr/>
                    <a:lstStyle/>
                    <a:p>
                      <a:pPr algn="l" fontAlgn="b"/>
                      <a:r>
                        <a:rPr lang="en-US" sz="1400" u="none" strike="noStrike" dirty="0">
                          <a:effectLst/>
                          <a:latin typeface="+mn-lt"/>
                        </a:rPr>
                        <a:t> $       485 </a:t>
                      </a:r>
                      <a:endParaRPr lang="en-US" sz="1400" b="0" i="0" u="none" strike="noStrike" dirty="0">
                        <a:solidFill>
                          <a:srgbClr val="000000"/>
                        </a:solidFill>
                        <a:effectLst/>
                        <a:latin typeface="+mn-lt"/>
                      </a:endParaRPr>
                    </a:p>
                  </a:txBody>
                  <a:tcPr marL="8717" marR="8717" marT="8717" marB="0" anchor="b">
                    <a:noFill/>
                  </a:tcPr>
                </a:tc>
                <a:tc>
                  <a:txBody>
                    <a:bodyPr/>
                    <a:lstStyle/>
                    <a:p>
                      <a:pPr algn="l" fontAlgn="b"/>
                      <a:r>
                        <a:rPr lang="en-US" sz="1400" u="none" strike="noStrike" dirty="0">
                          <a:effectLst/>
                          <a:latin typeface="+mn-lt"/>
                        </a:rPr>
                        <a:t> * </a:t>
                      </a:r>
                      <a:endParaRPr lang="en-US" sz="1400" b="0" i="0" u="none" strike="noStrike" dirty="0">
                        <a:solidFill>
                          <a:srgbClr val="000000"/>
                        </a:solidFill>
                        <a:effectLst/>
                        <a:latin typeface="+mn-lt"/>
                      </a:endParaRPr>
                    </a:p>
                  </a:txBody>
                  <a:tcPr marL="8717" marR="8717" marT="8717" marB="0" anchor="b">
                    <a:noFill/>
                  </a:tcPr>
                </a:tc>
                <a:tc>
                  <a:txBody>
                    <a:bodyPr/>
                    <a:lstStyle/>
                    <a:p>
                      <a:pPr algn="l" fontAlgn="b"/>
                      <a:r>
                        <a:rPr lang="en-US" sz="1400" u="none" strike="noStrike" dirty="0">
                          <a:effectLst/>
                          <a:latin typeface="+mn-lt"/>
                        </a:rPr>
                        <a:t> $      7 </a:t>
                      </a:r>
                      <a:endParaRPr lang="en-US" sz="1400" b="0" i="0" u="none" strike="noStrike" dirty="0">
                        <a:solidFill>
                          <a:srgbClr val="000000"/>
                        </a:solidFill>
                        <a:effectLst/>
                        <a:latin typeface="+mn-lt"/>
                      </a:endParaRPr>
                    </a:p>
                  </a:txBody>
                  <a:tcPr marL="8717" marR="8717" marT="8717" marB="0" anchor="b">
                    <a:noFill/>
                  </a:tcPr>
                </a:tc>
                <a:tc>
                  <a:txBody>
                    <a:bodyPr/>
                    <a:lstStyle/>
                    <a:p>
                      <a:pPr algn="l" fontAlgn="b"/>
                      <a:r>
                        <a:rPr lang="en-US" sz="1400" u="none" strike="noStrike" dirty="0">
                          <a:effectLst/>
                          <a:latin typeface="+mn-lt"/>
                        </a:rPr>
                        <a:t> $     492 </a:t>
                      </a:r>
                      <a:endParaRPr lang="en-US" sz="1400" b="0" i="0" u="none" strike="noStrike" dirty="0">
                        <a:solidFill>
                          <a:srgbClr val="000000"/>
                        </a:solidFill>
                        <a:effectLst/>
                        <a:latin typeface="+mn-lt"/>
                      </a:endParaRPr>
                    </a:p>
                  </a:txBody>
                  <a:tcPr marL="8717" marR="8717" marT="8717" marB="0" anchor="b">
                    <a:noFill/>
                  </a:tcPr>
                </a:tc>
                <a:extLst>
                  <a:ext uri="{0D108BD9-81ED-4DB2-BD59-A6C34878D82A}">
                    <a16:rowId xmlns:a16="http://schemas.microsoft.com/office/drawing/2014/main" val="1397806794"/>
                  </a:ext>
                </a:extLst>
              </a:tr>
              <a:tr h="174332">
                <a:tc>
                  <a:txBody>
                    <a:bodyPr/>
                    <a:lstStyle/>
                    <a:p>
                      <a:pPr algn="l" fontAlgn="b"/>
                      <a:endParaRPr lang="en-US" sz="1400" b="0" i="0" u="none" strike="noStrike">
                        <a:solidFill>
                          <a:srgbClr val="000000"/>
                        </a:solidFill>
                        <a:effectLst/>
                        <a:latin typeface="+mn-lt"/>
                      </a:endParaRPr>
                    </a:p>
                  </a:txBody>
                  <a:tcPr marL="8717" marR="8717" marT="8717" marB="0" anchor="b">
                    <a:noFill/>
                  </a:tcPr>
                </a:tc>
                <a:tc>
                  <a:txBody>
                    <a:bodyPr/>
                    <a:lstStyle/>
                    <a:p>
                      <a:pPr algn="l" fontAlgn="b"/>
                      <a:endParaRPr lang="en-US" sz="1400" b="0" i="0" u="none" strike="noStrike">
                        <a:solidFill>
                          <a:srgbClr val="000000"/>
                        </a:solidFill>
                        <a:effectLst/>
                        <a:latin typeface="+mn-lt"/>
                      </a:endParaRPr>
                    </a:p>
                  </a:txBody>
                  <a:tcPr marL="8717" marR="8717" marT="8717" marB="0" anchor="b">
                    <a:noFill/>
                  </a:tcPr>
                </a:tc>
                <a:tc>
                  <a:txBody>
                    <a:bodyPr/>
                    <a:lstStyle/>
                    <a:p>
                      <a:pPr algn="l" fontAlgn="b"/>
                      <a:endParaRPr lang="en-US" sz="1400" b="0" i="0" u="none" strike="noStrike" dirty="0">
                        <a:solidFill>
                          <a:srgbClr val="000000"/>
                        </a:solidFill>
                        <a:effectLst/>
                        <a:latin typeface="+mn-lt"/>
                      </a:endParaRPr>
                    </a:p>
                  </a:txBody>
                  <a:tcPr marL="8717" marR="8717" marT="8717" marB="0" anchor="b">
                    <a:noFill/>
                  </a:tcPr>
                </a:tc>
                <a:tc>
                  <a:txBody>
                    <a:bodyPr/>
                    <a:lstStyle/>
                    <a:p>
                      <a:pPr algn="l" fontAlgn="b"/>
                      <a:endParaRPr lang="en-US" sz="1400" b="0" i="0" u="none" strike="noStrike">
                        <a:solidFill>
                          <a:srgbClr val="000000"/>
                        </a:solidFill>
                        <a:effectLst/>
                        <a:latin typeface="+mn-lt"/>
                      </a:endParaRPr>
                    </a:p>
                  </a:txBody>
                  <a:tcPr marL="8717" marR="8717" marT="8717" marB="0" anchor="b">
                    <a:noFill/>
                  </a:tcPr>
                </a:tc>
                <a:tc>
                  <a:txBody>
                    <a:bodyPr/>
                    <a:lstStyle/>
                    <a:p>
                      <a:pPr algn="l" fontAlgn="b"/>
                      <a:endParaRPr lang="en-US" sz="1400" b="0" i="0" u="none" strike="noStrike">
                        <a:solidFill>
                          <a:srgbClr val="000000"/>
                        </a:solidFill>
                        <a:effectLst/>
                        <a:latin typeface="+mn-lt"/>
                      </a:endParaRPr>
                    </a:p>
                  </a:txBody>
                  <a:tcPr marL="8717" marR="8717" marT="8717" marB="0" anchor="b">
                    <a:noFill/>
                  </a:tcPr>
                </a:tc>
                <a:tc>
                  <a:txBody>
                    <a:bodyPr/>
                    <a:lstStyle/>
                    <a:p>
                      <a:pPr algn="l" fontAlgn="t"/>
                      <a:endParaRPr lang="en-US" sz="1400" b="0" i="0" u="none" strike="noStrike">
                        <a:solidFill>
                          <a:srgbClr val="000000"/>
                        </a:solidFill>
                        <a:effectLst/>
                        <a:latin typeface="+mn-lt"/>
                      </a:endParaRPr>
                    </a:p>
                  </a:txBody>
                  <a:tcPr marL="8717" marR="8717" marT="8717" marB="0">
                    <a:noFill/>
                  </a:tcPr>
                </a:tc>
                <a:tc>
                  <a:txBody>
                    <a:bodyPr/>
                    <a:lstStyle/>
                    <a:p>
                      <a:pPr algn="l" fontAlgn="b"/>
                      <a:endParaRPr lang="en-US" sz="1400" b="0" i="0" u="none" strike="noStrike">
                        <a:solidFill>
                          <a:srgbClr val="000000"/>
                        </a:solidFill>
                        <a:effectLst/>
                        <a:latin typeface="+mn-lt"/>
                      </a:endParaRPr>
                    </a:p>
                  </a:txBody>
                  <a:tcPr marL="8717" marR="8717" marT="8717" marB="0" anchor="b">
                    <a:noFill/>
                  </a:tcPr>
                </a:tc>
                <a:tc>
                  <a:txBody>
                    <a:bodyPr/>
                    <a:lstStyle/>
                    <a:p>
                      <a:pPr algn="l" fontAlgn="b"/>
                      <a:endParaRPr lang="en-US" sz="1400" b="0" i="0" u="none" strike="noStrike" dirty="0">
                        <a:solidFill>
                          <a:srgbClr val="000000"/>
                        </a:solidFill>
                        <a:effectLst/>
                        <a:latin typeface="+mn-lt"/>
                      </a:endParaRPr>
                    </a:p>
                  </a:txBody>
                  <a:tcPr marL="8717" marR="8717" marT="8717" marB="0" anchor="b">
                    <a:noFill/>
                  </a:tcPr>
                </a:tc>
                <a:extLst>
                  <a:ext uri="{0D108BD9-81ED-4DB2-BD59-A6C34878D82A}">
                    <a16:rowId xmlns:a16="http://schemas.microsoft.com/office/drawing/2014/main" val="3369030708"/>
                  </a:ext>
                </a:extLst>
              </a:tr>
              <a:tr h="315542">
                <a:tc>
                  <a:txBody>
                    <a:bodyPr/>
                    <a:lstStyle/>
                    <a:p>
                      <a:pPr algn="l" fontAlgn="b"/>
                      <a:r>
                        <a:rPr lang="en-US" sz="1400" b="1" i="0" u="none" strike="noStrike" dirty="0">
                          <a:solidFill>
                            <a:srgbClr val="002144"/>
                          </a:solidFill>
                          <a:effectLst/>
                          <a:latin typeface="+mn-lt"/>
                        </a:rPr>
                        <a:t>Graduate</a:t>
                      </a:r>
                    </a:p>
                    <a:p>
                      <a:pPr marL="0" marR="0" lvl="0" indent="0" algn="l" defTabSz="914400" rtl="0" eaLnBrk="1" fontAlgn="b" latinLnBrk="0" hangingPunct="1">
                        <a:lnSpc>
                          <a:spcPct val="100000"/>
                        </a:lnSpc>
                        <a:spcBef>
                          <a:spcPts val="0"/>
                        </a:spcBef>
                        <a:spcAft>
                          <a:spcPts val="0"/>
                        </a:spcAft>
                        <a:buClrTx/>
                        <a:buSzTx/>
                        <a:buFontTx/>
                        <a:buNone/>
                        <a:tabLst/>
                        <a:defRPr/>
                      </a:pPr>
                      <a:r>
                        <a:rPr lang="en-US" sz="1400" u="none" strike="noStrike" dirty="0">
                          <a:effectLst/>
                          <a:latin typeface="+mn-lt"/>
                        </a:rPr>
                        <a:t>Online blended program rates (all inclusive)**</a:t>
                      </a:r>
                      <a:endParaRPr lang="en-US" sz="1400" b="0" i="0" u="none" strike="noStrike" dirty="0">
                        <a:solidFill>
                          <a:srgbClr val="000000"/>
                        </a:solidFill>
                        <a:effectLst/>
                        <a:latin typeface="+mn-lt"/>
                      </a:endParaRPr>
                    </a:p>
                  </a:txBody>
                  <a:tcPr marL="8717" marR="8717" marT="8717" marB="0" anchor="b">
                    <a:noFill/>
                  </a:tcPr>
                </a:tc>
                <a:tc>
                  <a:txBody>
                    <a:bodyPr/>
                    <a:lstStyle/>
                    <a:p>
                      <a:pPr algn="l" fontAlgn="b"/>
                      <a:endParaRPr lang="en-US" sz="1400" b="0" i="0" u="none" strike="noStrike">
                        <a:solidFill>
                          <a:srgbClr val="000000"/>
                        </a:solidFill>
                        <a:effectLst/>
                        <a:latin typeface="+mn-lt"/>
                      </a:endParaRPr>
                    </a:p>
                  </a:txBody>
                  <a:tcPr marL="8717" marR="8717" marT="8717" marB="0" anchor="b">
                    <a:noFill/>
                  </a:tcPr>
                </a:tc>
                <a:tc>
                  <a:txBody>
                    <a:bodyPr/>
                    <a:lstStyle/>
                    <a:p>
                      <a:pPr algn="l" fontAlgn="b"/>
                      <a:endParaRPr lang="en-US" sz="1400" b="0" i="0" u="none" strike="noStrike" dirty="0">
                        <a:solidFill>
                          <a:srgbClr val="000000"/>
                        </a:solidFill>
                        <a:effectLst/>
                        <a:latin typeface="+mn-lt"/>
                      </a:endParaRPr>
                    </a:p>
                  </a:txBody>
                  <a:tcPr marL="8717" marR="8717" marT="8717" marB="0" anchor="b">
                    <a:noFill/>
                  </a:tcPr>
                </a:tc>
                <a:tc>
                  <a:txBody>
                    <a:bodyPr/>
                    <a:lstStyle/>
                    <a:p>
                      <a:pPr algn="l" fontAlgn="b"/>
                      <a:endParaRPr lang="en-US" sz="1400" b="0" i="0" u="none" strike="noStrike" dirty="0">
                        <a:solidFill>
                          <a:srgbClr val="000000"/>
                        </a:solidFill>
                        <a:effectLst/>
                        <a:latin typeface="+mn-lt"/>
                      </a:endParaRPr>
                    </a:p>
                  </a:txBody>
                  <a:tcPr marL="8717" marR="8717" marT="8717" marB="0" anchor="b">
                    <a:noFill/>
                  </a:tcPr>
                </a:tc>
                <a:tc>
                  <a:txBody>
                    <a:bodyPr/>
                    <a:lstStyle/>
                    <a:p>
                      <a:pPr algn="l" fontAlgn="b"/>
                      <a:endParaRPr lang="en-US" sz="1400" b="0" i="0" u="none" strike="noStrike" dirty="0">
                        <a:solidFill>
                          <a:schemeClr val="tx1"/>
                        </a:solidFill>
                        <a:effectLst/>
                        <a:latin typeface="+mn-lt"/>
                      </a:endParaRPr>
                    </a:p>
                  </a:txBody>
                  <a:tcPr marL="8717" marR="8717" marT="8717" marB="0" anchor="b">
                    <a:noFill/>
                  </a:tcPr>
                </a:tc>
                <a:tc>
                  <a:txBody>
                    <a:bodyPr/>
                    <a:lstStyle/>
                    <a:p>
                      <a:pPr algn="l" fontAlgn="t"/>
                      <a:endParaRPr lang="en-US" sz="1400" b="0" i="0" u="none" strike="noStrike">
                        <a:solidFill>
                          <a:srgbClr val="000000"/>
                        </a:solidFill>
                        <a:effectLst/>
                        <a:latin typeface="+mn-lt"/>
                      </a:endParaRPr>
                    </a:p>
                  </a:txBody>
                  <a:tcPr marL="8717" marR="8717" marT="8717" marB="0">
                    <a:noFill/>
                  </a:tcPr>
                </a:tc>
                <a:tc>
                  <a:txBody>
                    <a:bodyPr/>
                    <a:lstStyle/>
                    <a:p>
                      <a:pPr algn="l" fontAlgn="b"/>
                      <a:endParaRPr lang="en-US" sz="1400" b="0" i="0" u="none" strike="noStrike" dirty="0">
                        <a:solidFill>
                          <a:srgbClr val="000000"/>
                        </a:solidFill>
                        <a:effectLst/>
                        <a:latin typeface="+mn-lt"/>
                      </a:endParaRPr>
                    </a:p>
                  </a:txBody>
                  <a:tcPr marL="8717" marR="8717" marT="8717" marB="0" anchor="b">
                    <a:noFill/>
                  </a:tcPr>
                </a:tc>
                <a:tc>
                  <a:txBody>
                    <a:bodyPr/>
                    <a:lstStyle/>
                    <a:p>
                      <a:pPr algn="l" fontAlgn="b"/>
                      <a:endParaRPr lang="en-US" sz="1400" b="0" i="0" u="none" strike="noStrike" dirty="0">
                        <a:solidFill>
                          <a:srgbClr val="000000"/>
                        </a:solidFill>
                        <a:effectLst/>
                        <a:latin typeface="+mn-lt"/>
                      </a:endParaRPr>
                    </a:p>
                  </a:txBody>
                  <a:tcPr marL="8717" marR="8717" marT="8717" marB="0" anchor="b">
                    <a:noFill/>
                  </a:tcPr>
                </a:tc>
                <a:extLst>
                  <a:ext uri="{0D108BD9-81ED-4DB2-BD59-A6C34878D82A}">
                    <a16:rowId xmlns:a16="http://schemas.microsoft.com/office/drawing/2014/main" val="2197866941"/>
                  </a:ext>
                </a:extLst>
              </a:tr>
              <a:tr h="315542">
                <a:tc>
                  <a:txBody>
                    <a:bodyPr/>
                    <a:lstStyle/>
                    <a:p>
                      <a:pPr algn="l" fontAlgn="b"/>
                      <a:r>
                        <a:rPr lang="en-US" sz="1400" u="none" strike="noStrike" dirty="0">
                          <a:effectLst/>
                          <a:latin typeface="+mn-lt"/>
                        </a:rPr>
                        <a:t>  MBA</a:t>
                      </a:r>
                      <a:endParaRPr lang="en-US" sz="1400" b="0" i="0" u="none" strike="noStrike" dirty="0">
                        <a:solidFill>
                          <a:srgbClr val="000000"/>
                        </a:solidFill>
                        <a:effectLst/>
                        <a:latin typeface="+mn-lt"/>
                      </a:endParaRPr>
                    </a:p>
                  </a:txBody>
                  <a:tcPr marL="8717" marR="8717" marT="8717" marB="0" anchor="b">
                    <a:noFill/>
                  </a:tcPr>
                </a:tc>
                <a:tc>
                  <a:txBody>
                    <a:bodyPr/>
                    <a:lstStyle/>
                    <a:p>
                      <a:pPr algn="l" fontAlgn="b"/>
                      <a:endParaRPr lang="en-US" sz="1400" b="0" i="0" u="none" strike="noStrike">
                        <a:solidFill>
                          <a:srgbClr val="000000"/>
                        </a:solidFill>
                        <a:effectLst/>
                        <a:latin typeface="+mn-lt"/>
                      </a:endParaRPr>
                    </a:p>
                  </a:txBody>
                  <a:tcPr marL="8717" marR="8717" marT="8717" marB="0" anchor="b">
                    <a:noFill/>
                  </a:tcPr>
                </a:tc>
                <a:tc>
                  <a:txBody>
                    <a:bodyPr/>
                    <a:lstStyle/>
                    <a:p>
                      <a:pPr algn="l" fontAlgn="b"/>
                      <a:endParaRPr lang="en-US" sz="1400" b="0" i="0" u="none" strike="noStrike" dirty="0">
                        <a:solidFill>
                          <a:srgbClr val="000000"/>
                        </a:solidFill>
                        <a:effectLst/>
                        <a:latin typeface="+mn-lt"/>
                      </a:endParaRPr>
                    </a:p>
                  </a:txBody>
                  <a:tcPr marL="8717" marR="8717" marT="8717" marB="0" anchor="b">
                    <a:noFill/>
                  </a:tcPr>
                </a:tc>
                <a:tc>
                  <a:txBody>
                    <a:bodyPr/>
                    <a:lstStyle/>
                    <a:p>
                      <a:pPr algn="l" fontAlgn="b"/>
                      <a:r>
                        <a:rPr lang="en-US" sz="1400" u="none" strike="noStrike" dirty="0">
                          <a:effectLst/>
                          <a:latin typeface="+mn-lt"/>
                        </a:rPr>
                        <a:t> $       610 </a:t>
                      </a:r>
                      <a:endParaRPr lang="en-US" sz="1400" b="0" i="0" u="none" strike="noStrike" dirty="0">
                        <a:solidFill>
                          <a:srgbClr val="000000"/>
                        </a:solidFill>
                        <a:effectLst/>
                        <a:latin typeface="+mn-lt"/>
                      </a:endParaRPr>
                    </a:p>
                  </a:txBody>
                  <a:tcPr marL="8717" marR="8717" marT="8717" marB="0" anchor="b">
                    <a:noFill/>
                  </a:tcPr>
                </a:tc>
                <a:tc>
                  <a:txBody>
                    <a:bodyPr/>
                    <a:lstStyle/>
                    <a:p>
                      <a:pPr algn="l" fontAlgn="b"/>
                      <a:r>
                        <a:rPr lang="en-US" sz="1400" u="none" strike="noStrike" dirty="0">
                          <a:solidFill>
                            <a:schemeClr val="tx1"/>
                          </a:solidFill>
                          <a:effectLst/>
                          <a:latin typeface="+mn-lt"/>
                        </a:rPr>
                        <a:t> $       650 </a:t>
                      </a:r>
                      <a:endParaRPr lang="en-US" sz="1400" b="0" i="0" u="none" strike="noStrike" dirty="0">
                        <a:solidFill>
                          <a:schemeClr val="tx1"/>
                        </a:solidFill>
                        <a:effectLst/>
                        <a:latin typeface="+mn-lt"/>
                      </a:endParaRPr>
                    </a:p>
                  </a:txBody>
                  <a:tcPr marL="8717" marR="8717" marT="8717" marB="0" anchor="b">
                    <a:noFill/>
                  </a:tcPr>
                </a:tc>
                <a:tc>
                  <a:txBody>
                    <a:bodyPr/>
                    <a:lstStyle/>
                    <a:p>
                      <a:pPr algn="l" fontAlgn="t"/>
                      <a:endParaRPr lang="en-US" sz="1400" b="0" i="0" u="none" strike="noStrike">
                        <a:solidFill>
                          <a:srgbClr val="000000"/>
                        </a:solidFill>
                        <a:effectLst/>
                        <a:latin typeface="+mn-lt"/>
                      </a:endParaRPr>
                    </a:p>
                  </a:txBody>
                  <a:tcPr marL="8717" marR="8717" marT="8717" marB="0">
                    <a:noFill/>
                  </a:tcPr>
                </a:tc>
                <a:tc>
                  <a:txBody>
                    <a:bodyPr/>
                    <a:lstStyle/>
                    <a:p>
                      <a:pPr algn="l" fontAlgn="b"/>
                      <a:endParaRPr lang="en-US" sz="1400" b="0" i="0" u="none" strike="noStrike" dirty="0">
                        <a:solidFill>
                          <a:srgbClr val="000000"/>
                        </a:solidFill>
                        <a:effectLst/>
                        <a:latin typeface="+mn-lt"/>
                      </a:endParaRPr>
                    </a:p>
                  </a:txBody>
                  <a:tcPr marL="8717" marR="8717" marT="8717" marB="0" anchor="b">
                    <a:noFill/>
                  </a:tcPr>
                </a:tc>
                <a:tc>
                  <a:txBody>
                    <a:bodyPr/>
                    <a:lstStyle/>
                    <a:p>
                      <a:pPr algn="l" fontAlgn="b"/>
                      <a:endParaRPr lang="en-US" sz="1400" b="0" i="0" u="none" strike="noStrike" dirty="0">
                        <a:solidFill>
                          <a:srgbClr val="000000"/>
                        </a:solidFill>
                        <a:effectLst/>
                        <a:latin typeface="+mn-lt"/>
                      </a:endParaRPr>
                    </a:p>
                  </a:txBody>
                  <a:tcPr marL="8717" marR="8717" marT="8717" marB="0" anchor="b">
                    <a:noFill/>
                  </a:tcPr>
                </a:tc>
                <a:extLst>
                  <a:ext uri="{0D108BD9-81ED-4DB2-BD59-A6C34878D82A}">
                    <a16:rowId xmlns:a16="http://schemas.microsoft.com/office/drawing/2014/main" val="1717337458"/>
                  </a:ext>
                </a:extLst>
              </a:tr>
              <a:tr h="315542">
                <a:tc>
                  <a:txBody>
                    <a:bodyPr/>
                    <a:lstStyle/>
                    <a:p>
                      <a:pPr algn="l" fontAlgn="b"/>
                      <a:r>
                        <a:rPr lang="en-US" sz="1400" u="none" strike="noStrike" dirty="0">
                          <a:effectLst/>
                          <a:latin typeface="+mn-lt"/>
                        </a:rPr>
                        <a:t>  Engineering</a:t>
                      </a:r>
                      <a:endParaRPr lang="en-US" sz="1400" b="0" i="0" u="none" strike="noStrike" dirty="0">
                        <a:solidFill>
                          <a:srgbClr val="000000"/>
                        </a:solidFill>
                        <a:effectLst/>
                        <a:latin typeface="+mn-lt"/>
                      </a:endParaRPr>
                    </a:p>
                  </a:txBody>
                  <a:tcPr marL="8717" marR="8717" marT="8717" marB="0" anchor="b">
                    <a:noFill/>
                  </a:tcPr>
                </a:tc>
                <a:tc>
                  <a:txBody>
                    <a:bodyPr/>
                    <a:lstStyle/>
                    <a:p>
                      <a:pPr algn="l" fontAlgn="b"/>
                      <a:endParaRPr lang="en-US" sz="1400" b="0" i="0" u="none" strike="noStrike">
                        <a:solidFill>
                          <a:srgbClr val="000000"/>
                        </a:solidFill>
                        <a:effectLst/>
                        <a:latin typeface="+mn-lt"/>
                      </a:endParaRPr>
                    </a:p>
                  </a:txBody>
                  <a:tcPr marL="8717" marR="8717" marT="8717" marB="0" anchor="b">
                    <a:noFill/>
                  </a:tcPr>
                </a:tc>
                <a:tc>
                  <a:txBody>
                    <a:bodyPr/>
                    <a:lstStyle/>
                    <a:p>
                      <a:pPr algn="l" fontAlgn="b"/>
                      <a:endParaRPr lang="en-US" sz="1400" b="0" i="0" u="none" strike="noStrike">
                        <a:solidFill>
                          <a:srgbClr val="000000"/>
                        </a:solidFill>
                        <a:effectLst/>
                        <a:latin typeface="+mn-lt"/>
                      </a:endParaRPr>
                    </a:p>
                  </a:txBody>
                  <a:tcPr marL="8717" marR="8717" marT="8717" marB="0" anchor="b">
                    <a:noFill/>
                  </a:tcPr>
                </a:tc>
                <a:tc>
                  <a:txBody>
                    <a:bodyPr/>
                    <a:lstStyle/>
                    <a:p>
                      <a:pPr algn="l" fontAlgn="b"/>
                      <a:r>
                        <a:rPr lang="en-US" sz="1400" u="none" strike="noStrike" dirty="0">
                          <a:effectLst/>
                          <a:latin typeface="+mn-lt"/>
                        </a:rPr>
                        <a:t> $       675 </a:t>
                      </a:r>
                      <a:endParaRPr lang="en-US" sz="1400" b="0" i="0" u="none" strike="noStrike" dirty="0">
                        <a:solidFill>
                          <a:srgbClr val="000000"/>
                        </a:solidFill>
                        <a:effectLst/>
                        <a:latin typeface="+mn-lt"/>
                      </a:endParaRPr>
                    </a:p>
                  </a:txBody>
                  <a:tcPr marL="8717" marR="8717" marT="8717" marB="0" anchor="b">
                    <a:noFill/>
                  </a:tcPr>
                </a:tc>
                <a:tc>
                  <a:txBody>
                    <a:bodyPr/>
                    <a:lstStyle/>
                    <a:p>
                      <a:pPr algn="l" fontAlgn="b"/>
                      <a:r>
                        <a:rPr lang="en-US" sz="1400" u="none" strike="noStrike" dirty="0">
                          <a:solidFill>
                            <a:schemeClr val="tx1"/>
                          </a:solidFill>
                          <a:effectLst/>
                          <a:latin typeface="+mn-lt"/>
                        </a:rPr>
                        <a:t> $       700 </a:t>
                      </a:r>
                      <a:endParaRPr lang="en-US" sz="1400" b="0" i="0" u="none" strike="noStrike" dirty="0">
                        <a:solidFill>
                          <a:schemeClr val="tx1"/>
                        </a:solidFill>
                        <a:effectLst/>
                        <a:latin typeface="+mn-lt"/>
                      </a:endParaRPr>
                    </a:p>
                  </a:txBody>
                  <a:tcPr marL="8717" marR="8717" marT="8717" marB="0" anchor="b">
                    <a:noFill/>
                  </a:tcPr>
                </a:tc>
                <a:tc>
                  <a:txBody>
                    <a:bodyPr/>
                    <a:lstStyle/>
                    <a:p>
                      <a:pPr algn="l" fontAlgn="t"/>
                      <a:endParaRPr lang="en-US" sz="1400" b="0" i="0" u="none" strike="noStrike">
                        <a:solidFill>
                          <a:srgbClr val="000000"/>
                        </a:solidFill>
                        <a:effectLst/>
                        <a:latin typeface="+mn-lt"/>
                      </a:endParaRPr>
                    </a:p>
                  </a:txBody>
                  <a:tcPr marL="8717" marR="8717" marT="8717" marB="0">
                    <a:noFill/>
                  </a:tcPr>
                </a:tc>
                <a:tc>
                  <a:txBody>
                    <a:bodyPr/>
                    <a:lstStyle/>
                    <a:p>
                      <a:pPr algn="l" fontAlgn="b"/>
                      <a:endParaRPr lang="en-US" sz="1400" b="0" i="0" u="none" strike="noStrike">
                        <a:solidFill>
                          <a:srgbClr val="000000"/>
                        </a:solidFill>
                        <a:effectLst/>
                        <a:latin typeface="+mn-lt"/>
                      </a:endParaRPr>
                    </a:p>
                  </a:txBody>
                  <a:tcPr marL="8717" marR="8717" marT="8717" marB="0" anchor="b">
                    <a:noFill/>
                  </a:tcPr>
                </a:tc>
                <a:tc>
                  <a:txBody>
                    <a:bodyPr/>
                    <a:lstStyle/>
                    <a:p>
                      <a:pPr algn="l" fontAlgn="b"/>
                      <a:endParaRPr lang="en-US" sz="1400" b="0" i="0" u="none" strike="noStrike" dirty="0">
                        <a:solidFill>
                          <a:srgbClr val="000000"/>
                        </a:solidFill>
                        <a:effectLst/>
                        <a:latin typeface="+mn-lt"/>
                      </a:endParaRPr>
                    </a:p>
                  </a:txBody>
                  <a:tcPr marL="8717" marR="8717" marT="8717" marB="0" anchor="b">
                    <a:noFill/>
                  </a:tcPr>
                </a:tc>
                <a:extLst>
                  <a:ext uri="{0D108BD9-81ED-4DB2-BD59-A6C34878D82A}">
                    <a16:rowId xmlns:a16="http://schemas.microsoft.com/office/drawing/2014/main" val="2624855961"/>
                  </a:ext>
                </a:extLst>
              </a:tr>
              <a:tr h="315542">
                <a:tc>
                  <a:txBody>
                    <a:bodyPr/>
                    <a:lstStyle/>
                    <a:p>
                      <a:pPr algn="l" fontAlgn="b"/>
                      <a:r>
                        <a:rPr lang="en-US" sz="1400" u="none" strike="noStrike" dirty="0">
                          <a:effectLst/>
                          <a:latin typeface="+mn-lt"/>
                        </a:rPr>
                        <a:t>  Education</a:t>
                      </a:r>
                      <a:endParaRPr lang="en-US" sz="1400" b="0" i="0" u="none" strike="noStrike" dirty="0">
                        <a:solidFill>
                          <a:srgbClr val="000000"/>
                        </a:solidFill>
                        <a:effectLst/>
                        <a:latin typeface="+mn-lt"/>
                      </a:endParaRPr>
                    </a:p>
                  </a:txBody>
                  <a:tcPr marL="8717" marR="8717" marT="8717" marB="0" anchor="b">
                    <a:noFill/>
                  </a:tcPr>
                </a:tc>
                <a:tc>
                  <a:txBody>
                    <a:bodyPr/>
                    <a:lstStyle/>
                    <a:p>
                      <a:pPr algn="l" fontAlgn="b"/>
                      <a:endParaRPr lang="en-US" sz="1400" b="0" i="0" u="none" strike="noStrike">
                        <a:solidFill>
                          <a:srgbClr val="000000"/>
                        </a:solidFill>
                        <a:effectLst/>
                        <a:latin typeface="+mn-lt"/>
                      </a:endParaRPr>
                    </a:p>
                  </a:txBody>
                  <a:tcPr marL="8717" marR="8717" marT="8717" marB="0" anchor="b">
                    <a:noFill/>
                  </a:tcPr>
                </a:tc>
                <a:tc>
                  <a:txBody>
                    <a:bodyPr/>
                    <a:lstStyle/>
                    <a:p>
                      <a:pPr algn="l" fontAlgn="b"/>
                      <a:endParaRPr lang="en-US" sz="1400" b="0" i="0" u="none" strike="noStrike">
                        <a:solidFill>
                          <a:srgbClr val="000000"/>
                        </a:solidFill>
                        <a:effectLst/>
                        <a:latin typeface="+mn-lt"/>
                      </a:endParaRPr>
                    </a:p>
                  </a:txBody>
                  <a:tcPr marL="8717" marR="8717" marT="8717" marB="0" anchor="b">
                    <a:noFill/>
                  </a:tcPr>
                </a:tc>
                <a:tc>
                  <a:txBody>
                    <a:bodyPr/>
                    <a:lstStyle/>
                    <a:p>
                      <a:pPr algn="l" fontAlgn="b"/>
                      <a:r>
                        <a:rPr lang="en-US" sz="1400" u="none" strike="noStrike" dirty="0">
                          <a:effectLst/>
                          <a:latin typeface="+mn-lt"/>
                        </a:rPr>
                        <a:t> $       567 </a:t>
                      </a:r>
                      <a:endParaRPr lang="en-US" sz="1400" b="0" i="0" u="none" strike="noStrike" dirty="0">
                        <a:solidFill>
                          <a:srgbClr val="000000"/>
                        </a:solidFill>
                        <a:effectLst/>
                        <a:latin typeface="+mn-lt"/>
                      </a:endParaRPr>
                    </a:p>
                  </a:txBody>
                  <a:tcPr marL="8717" marR="8717" marT="8717" marB="0" anchor="b">
                    <a:noFill/>
                  </a:tcPr>
                </a:tc>
                <a:tc>
                  <a:txBody>
                    <a:bodyPr/>
                    <a:lstStyle/>
                    <a:p>
                      <a:pPr algn="l" fontAlgn="b"/>
                      <a:r>
                        <a:rPr lang="en-US" sz="1400" u="none" strike="noStrike" dirty="0">
                          <a:solidFill>
                            <a:schemeClr val="tx1"/>
                          </a:solidFill>
                          <a:effectLst/>
                          <a:latin typeface="+mn-lt"/>
                        </a:rPr>
                        <a:t> $       565 </a:t>
                      </a:r>
                      <a:endParaRPr lang="en-US" sz="1400" b="0" i="0" u="none" strike="noStrike" dirty="0">
                        <a:solidFill>
                          <a:schemeClr val="tx1"/>
                        </a:solidFill>
                        <a:effectLst/>
                        <a:latin typeface="+mn-lt"/>
                      </a:endParaRPr>
                    </a:p>
                  </a:txBody>
                  <a:tcPr marL="8717" marR="8717" marT="8717" marB="0" anchor="b">
                    <a:noFill/>
                  </a:tcPr>
                </a:tc>
                <a:tc>
                  <a:txBody>
                    <a:bodyPr/>
                    <a:lstStyle/>
                    <a:p>
                      <a:pPr algn="l" fontAlgn="t"/>
                      <a:endParaRPr lang="en-US" sz="1400" b="0" i="0" u="none" strike="noStrike">
                        <a:solidFill>
                          <a:srgbClr val="000000"/>
                        </a:solidFill>
                        <a:effectLst/>
                        <a:latin typeface="+mn-lt"/>
                      </a:endParaRPr>
                    </a:p>
                  </a:txBody>
                  <a:tcPr marL="8717" marR="8717" marT="8717" marB="0">
                    <a:noFill/>
                  </a:tcPr>
                </a:tc>
                <a:tc>
                  <a:txBody>
                    <a:bodyPr/>
                    <a:lstStyle/>
                    <a:p>
                      <a:pPr algn="l" fontAlgn="b"/>
                      <a:endParaRPr lang="en-US" sz="1400" b="0" i="0" u="none" strike="noStrike">
                        <a:solidFill>
                          <a:srgbClr val="000000"/>
                        </a:solidFill>
                        <a:effectLst/>
                        <a:latin typeface="+mn-lt"/>
                      </a:endParaRPr>
                    </a:p>
                  </a:txBody>
                  <a:tcPr marL="8717" marR="8717" marT="8717" marB="0" anchor="b">
                    <a:noFill/>
                  </a:tcPr>
                </a:tc>
                <a:tc>
                  <a:txBody>
                    <a:bodyPr/>
                    <a:lstStyle/>
                    <a:p>
                      <a:pPr algn="l" fontAlgn="b"/>
                      <a:endParaRPr lang="en-US" sz="1400" b="0" i="0" u="none" strike="noStrike" dirty="0">
                        <a:solidFill>
                          <a:srgbClr val="000000"/>
                        </a:solidFill>
                        <a:effectLst/>
                        <a:latin typeface="+mn-lt"/>
                      </a:endParaRPr>
                    </a:p>
                  </a:txBody>
                  <a:tcPr marL="8717" marR="8717" marT="8717" marB="0" anchor="b">
                    <a:noFill/>
                  </a:tcPr>
                </a:tc>
                <a:extLst>
                  <a:ext uri="{0D108BD9-81ED-4DB2-BD59-A6C34878D82A}">
                    <a16:rowId xmlns:a16="http://schemas.microsoft.com/office/drawing/2014/main" val="609153875"/>
                  </a:ext>
                </a:extLst>
              </a:tr>
              <a:tr h="315542">
                <a:tc>
                  <a:txBody>
                    <a:bodyPr/>
                    <a:lstStyle/>
                    <a:p>
                      <a:pPr algn="l" fontAlgn="b"/>
                      <a:r>
                        <a:rPr lang="en-US" sz="1400" u="none" strike="noStrike" dirty="0">
                          <a:effectLst/>
                          <a:latin typeface="+mn-lt"/>
                        </a:rPr>
                        <a:t>  All other</a:t>
                      </a:r>
                      <a:endParaRPr lang="en-US" sz="1400" b="0" i="0" u="none" strike="noStrike" dirty="0">
                        <a:solidFill>
                          <a:srgbClr val="000000"/>
                        </a:solidFill>
                        <a:effectLst/>
                        <a:latin typeface="+mn-lt"/>
                      </a:endParaRPr>
                    </a:p>
                  </a:txBody>
                  <a:tcPr marL="8717" marR="8717" marT="8717" marB="0" anchor="b">
                    <a:noFill/>
                  </a:tcPr>
                </a:tc>
                <a:tc>
                  <a:txBody>
                    <a:bodyPr/>
                    <a:lstStyle/>
                    <a:p>
                      <a:pPr algn="l" fontAlgn="b"/>
                      <a:endParaRPr lang="en-US" sz="1400" b="0" i="0" u="none" strike="noStrike">
                        <a:solidFill>
                          <a:srgbClr val="000000"/>
                        </a:solidFill>
                        <a:effectLst/>
                        <a:latin typeface="+mn-lt"/>
                      </a:endParaRPr>
                    </a:p>
                  </a:txBody>
                  <a:tcPr marL="8717" marR="8717" marT="8717" marB="0" anchor="b">
                    <a:noFill/>
                  </a:tcPr>
                </a:tc>
                <a:tc>
                  <a:txBody>
                    <a:bodyPr/>
                    <a:lstStyle/>
                    <a:p>
                      <a:pPr algn="l" fontAlgn="b"/>
                      <a:endParaRPr lang="en-US" sz="1400" b="0" i="0" u="none" strike="noStrike" dirty="0">
                        <a:solidFill>
                          <a:srgbClr val="000000"/>
                        </a:solidFill>
                        <a:effectLst/>
                        <a:latin typeface="+mn-lt"/>
                      </a:endParaRPr>
                    </a:p>
                  </a:txBody>
                  <a:tcPr marL="8717" marR="8717" marT="8717" marB="0" anchor="b">
                    <a:noFill/>
                  </a:tcPr>
                </a:tc>
                <a:tc>
                  <a:txBody>
                    <a:bodyPr/>
                    <a:lstStyle/>
                    <a:p>
                      <a:pPr algn="l" fontAlgn="b"/>
                      <a:r>
                        <a:rPr lang="en-US" sz="1400" u="none" strike="noStrike" dirty="0">
                          <a:effectLst/>
                          <a:latin typeface="+mn-lt"/>
                        </a:rPr>
                        <a:t> $       573 </a:t>
                      </a:r>
                      <a:endParaRPr lang="en-US" sz="1400" b="0" i="0" u="none" strike="noStrike" dirty="0">
                        <a:solidFill>
                          <a:srgbClr val="000000"/>
                        </a:solidFill>
                        <a:effectLst/>
                        <a:latin typeface="+mn-lt"/>
                      </a:endParaRPr>
                    </a:p>
                  </a:txBody>
                  <a:tcPr marL="8717" marR="8717" marT="8717" marB="0" anchor="b">
                    <a:noFill/>
                  </a:tcPr>
                </a:tc>
                <a:tc>
                  <a:txBody>
                    <a:bodyPr/>
                    <a:lstStyle/>
                    <a:p>
                      <a:pPr algn="l" fontAlgn="b"/>
                      <a:r>
                        <a:rPr lang="en-US" sz="1400" u="none" strike="noStrike" dirty="0">
                          <a:solidFill>
                            <a:schemeClr val="tx1"/>
                          </a:solidFill>
                          <a:effectLst/>
                          <a:latin typeface="+mn-lt"/>
                        </a:rPr>
                        <a:t> $       600 </a:t>
                      </a:r>
                      <a:endParaRPr lang="en-US" sz="1400" b="0" i="0" u="none" strike="noStrike" dirty="0">
                        <a:solidFill>
                          <a:schemeClr val="tx1"/>
                        </a:solidFill>
                        <a:effectLst/>
                        <a:latin typeface="+mn-lt"/>
                      </a:endParaRPr>
                    </a:p>
                  </a:txBody>
                  <a:tcPr marL="8717" marR="8717" marT="8717" marB="0" anchor="b">
                    <a:noFill/>
                  </a:tcPr>
                </a:tc>
                <a:tc>
                  <a:txBody>
                    <a:bodyPr/>
                    <a:lstStyle/>
                    <a:p>
                      <a:pPr algn="l" fontAlgn="t"/>
                      <a:endParaRPr lang="en-US" sz="1400" b="0" i="0" u="none" strike="noStrike" dirty="0">
                        <a:solidFill>
                          <a:srgbClr val="000000"/>
                        </a:solidFill>
                        <a:effectLst/>
                        <a:latin typeface="+mn-lt"/>
                      </a:endParaRPr>
                    </a:p>
                  </a:txBody>
                  <a:tcPr marL="8717" marR="8717" marT="8717" marB="0">
                    <a:noFill/>
                  </a:tcPr>
                </a:tc>
                <a:tc>
                  <a:txBody>
                    <a:bodyPr/>
                    <a:lstStyle/>
                    <a:p>
                      <a:pPr algn="l" fontAlgn="b"/>
                      <a:endParaRPr lang="en-US" sz="1400" b="0" i="0" u="none" strike="noStrike">
                        <a:solidFill>
                          <a:srgbClr val="000000"/>
                        </a:solidFill>
                        <a:effectLst/>
                        <a:latin typeface="+mn-lt"/>
                      </a:endParaRPr>
                    </a:p>
                  </a:txBody>
                  <a:tcPr marL="8717" marR="8717" marT="8717" marB="0" anchor="b">
                    <a:noFill/>
                  </a:tcPr>
                </a:tc>
                <a:tc>
                  <a:txBody>
                    <a:bodyPr/>
                    <a:lstStyle/>
                    <a:p>
                      <a:pPr algn="l" fontAlgn="b"/>
                      <a:endParaRPr lang="en-US" sz="1400" b="0" i="0" u="none" strike="noStrike" dirty="0">
                        <a:solidFill>
                          <a:srgbClr val="000000"/>
                        </a:solidFill>
                        <a:effectLst/>
                        <a:latin typeface="+mn-lt"/>
                      </a:endParaRPr>
                    </a:p>
                  </a:txBody>
                  <a:tcPr marL="8717" marR="8717" marT="8717" marB="0" anchor="b">
                    <a:noFill/>
                  </a:tcPr>
                </a:tc>
                <a:extLst>
                  <a:ext uri="{0D108BD9-81ED-4DB2-BD59-A6C34878D82A}">
                    <a16:rowId xmlns:a16="http://schemas.microsoft.com/office/drawing/2014/main" val="2802619320"/>
                  </a:ext>
                </a:extLst>
              </a:tr>
            </a:tbl>
          </a:graphicData>
        </a:graphic>
      </p:graphicFrame>
      <p:sp>
        <p:nvSpPr>
          <p:cNvPr id="9" name="Title 8">
            <a:extLst>
              <a:ext uri="{FF2B5EF4-FFF2-40B4-BE49-F238E27FC236}">
                <a16:creationId xmlns:a16="http://schemas.microsoft.com/office/drawing/2014/main" id="{ECF13B9D-96E8-4FF6-B98A-40255AC9FFE3}"/>
              </a:ext>
            </a:extLst>
          </p:cNvPr>
          <p:cNvSpPr txBox="1">
            <a:spLocks noGrp="1"/>
          </p:cNvSpPr>
          <p:nvPr>
            <p:ph type="title" idx="4294967295"/>
          </p:nvPr>
        </p:nvSpPr>
        <p:spPr>
          <a:xfrm>
            <a:off x="2493818" y="308947"/>
            <a:ext cx="7774132"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tx1"/>
                </a:solidFill>
                <a:effectLst/>
                <a:uLnTx/>
                <a:uFillTx/>
                <a:latin typeface="+mn-lt"/>
                <a:ea typeface="+mn-ea"/>
                <a:cs typeface="+mn-cs"/>
              </a:rPr>
              <a:t>UMaine's Online Proposed Rates</a:t>
            </a:r>
            <a:endParaRPr kumimoji="0" lang="en-US" sz="3200" b="1" i="0" u="none" strike="noStrike" kern="1200" cap="none" spc="0" normalizeH="0" baseline="0" noProof="0" dirty="0">
              <a:ln>
                <a:noFill/>
              </a:ln>
              <a:solidFill>
                <a:srgbClr val="000000"/>
              </a:solidFill>
              <a:effectLst/>
              <a:uLnTx/>
              <a:uFillTx/>
              <a:latin typeface="+mn-lt"/>
              <a:ea typeface="+mn-ea"/>
              <a:cs typeface="+mn-cs"/>
            </a:endParaRPr>
          </a:p>
        </p:txBody>
      </p:sp>
      <p:sp>
        <p:nvSpPr>
          <p:cNvPr id="7" name="Rectangle 6">
            <a:extLst>
              <a:ext uri="{FF2B5EF4-FFF2-40B4-BE49-F238E27FC236}">
                <a16:creationId xmlns:a16="http://schemas.microsoft.com/office/drawing/2014/main" id="{91F75CD2-7613-407F-8AE2-F278B8C9B3B8}"/>
              </a:ext>
              <a:ext uri="{C183D7F6-B498-43B3-948B-1728B52AA6E4}">
                <adec:decorative xmlns:adec="http://schemas.microsoft.com/office/drawing/2017/decorative" val="1"/>
              </a:ext>
            </a:extLst>
          </p:cNvPr>
          <p:cNvSpPr/>
          <p:nvPr/>
        </p:nvSpPr>
        <p:spPr>
          <a:xfrm>
            <a:off x="322217" y="1132114"/>
            <a:ext cx="2506292" cy="53991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FC3BF55-FD71-4512-AAA7-4CA2D8454096}"/>
              </a:ext>
            </a:extLst>
          </p:cNvPr>
          <p:cNvSpPr txBox="1"/>
          <p:nvPr/>
        </p:nvSpPr>
        <p:spPr>
          <a:xfrm>
            <a:off x="300815" y="1200122"/>
            <a:ext cx="2427515" cy="3539430"/>
          </a:xfrm>
          <a:prstGeom prst="rect">
            <a:avLst/>
          </a:prstGeom>
          <a:noFill/>
        </p:spPr>
        <p:txBody>
          <a:bodyPr wrap="square">
            <a:spAutoFit/>
          </a:bodyPr>
          <a:lstStyle/>
          <a:p>
            <a:pPr marL="227012" lvl="2">
              <a:spcBef>
                <a:spcPts val="600"/>
              </a:spcBef>
            </a:pPr>
            <a:r>
              <a:rPr lang="en-US" sz="1600" dirty="0"/>
              <a:t>UMaine is proposing consolidating some mandatory fees into the FY22 tuition rate as part of a UMS pilot.  UMaine’s per credit hour tuition would increase by approximately $80 (UMM by $37) if all but 2 mandatory fees were rolled into a single tuition rate.  Excluded fees:</a:t>
            </a:r>
          </a:p>
        </p:txBody>
      </p:sp>
      <p:sp>
        <p:nvSpPr>
          <p:cNvPr id="11" name="TextBox 10">
            <a:extLst>
              <a:ext uri="{FF2B5EF4-FFF2-40B4-BE49-F238E27FC236}">
                <a16:creationId xmlns:a16="http://schemas.microsoft.com/office/drawing/2014/main" id="{D3D7B97C-7C60-47B8-9F1D-2A040B73267F}"/>
              </a:ext>
            </a:extLst>
          </p:cNvPr>
          <p:cNvSpPr txBox="1"/>
          <p:nvPr/>
        </p:nvSpPr>
        <p:spPr>
          <a:xfrm>
            <a:off x="343617" y="4773154"/>
            <a:ext cx="2384713" cy="1677382"/>
          </a:xfrm>
          <a:prstGeom prst="rect">
            <a:avLst/>
          </a:prstGeom>
          <a:noFill/>
        </p:spPr>
        <p:txBody>
          <a:bodyPr wrap="square">
            <a:spAutoFit/>
          </a:bodyPr>
          <a:lstStyle/>
          <a:p>
            <a:pPr marL="339725" lvl="2" indent="-165100">
              <a:spcBef>
                <a:spcPts val="600"/>
              </a:spcBef>
              <a:buFont typeface="Arial" panose="020B0604020202020204" pitchFamily="34" charset="0"/>
              <a:buChar char="•"/>
            </a:pPr>
            <a:r>
              <a:rPr lang="en-US" sz="1400" dirty="0"/>
              <a:t>Student Activity Fee -approved by Students</a:t>
            </a:r>
          </a:p>
          <a:p>
            <a:pPr marL="339725" lvl="2" indent="-165100">
              <a:spcBef>
                <a:spcPts val="600"/>
              </a:spcBef>
              <a:buFont typeface="Arial" panose="020B0604020202020204" pitchFamily="34" charset="0"/>
              <a:buChar char="•"/>
            </a:pPr>
            <a:r>
              <a:rPr lang="en-US" sz="1400" dirty="0"/>
              <a:t>Technology Fee – designated to support campus technology &amp; educational environment</a:t>
            </a:r>
          </a:p>
        </p:txBody>
      </p:sp>
      <p:sp>
        <p:nvSpPr>
          <p:cNvPr id="12" name="TextBox 11">
            <a:extLst>
              <a:ext uri="{FF2B5EF4-FFF2-40B4-BE49-F238E27FC236}">
                <a16:creationId xmlns:a16="http://schemas.microsoft.com/office/drawing/2014/main" id="{647C0A2A-455C-4E31-90A2-6D635018E248}"/>
              </a:ext>
            </a:extLst>
          </p:cNvPr>
          <p:cNvSpPr txBox="1"/>
          <p:nvPr/>
        </p:nvSpPr>
        <p:spPr>
          <a:xfrm>
            <a:off x="3687896" y="5782766"/>
            <a:ext cx="6097836" cy="307777"/>
          </a:xfrm>
          <a:prstGeom prst="rect">
            <a:avLst/>
          </a:prstGeom>
          <a:noFill/>
        </p:spPr>
        <p:txBody>
          <a:bodyPr wrap="square">
            <a:spAutoFit/>
          </a:bodyPr>
          <a:lstStyle/>
          <a:p>
            <a:pPr algn="l" fontAlgn="b"/>
            <a:r>
              <a:rPr lang="en-US" sz="1400" u="none" strike="noStrike" dirty="0">
                <a:effectLst/>
                <a:latin typeface="+mn-lt"/>
              </a:rPr>
              <a:t>**Proposed maximum online graduate rates for fall 2021</a:t>
            </a:r>
            <a:endParaRPr lang="en-US" sz="1400" b="0" i="0" u="none" strike="noStrike" dirty="0">
              <a:solidFill>
                <a:srgbClr val="000000"/>
              </a:solidFill>
              <a:effectLst/>
              <a:latin typeface="+mn-lt"/>
            </a:endParaRPr>
          </a:p>
        </p:txBody>
      </p:sp>
    </p:spTree>
    <p:extLst>
      <p:ext uri="{BB962C8B-B14F-4D97-AF65-F5344CB8AC3E}">
        <p14:creationId xmlns:p14="http://schemas.microsoft.com/office/powerpoint/2010/main" val="1119377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CC0E393-6468-45D2-8E1D-BD7890EC0EB8}"/>
              </a:ext>
              <a:ext uri="{C183D7F6-B498-43B3-948B-1728B52AA6E4}">
                <adec:decorative xmlns:adec="http://schemas.microsoft.com/office/drawing/2017/decorative" val="1"/>
              </a:ext>
            </a:extLst>
          </p:cNvPr>
          <p:cNvSpPr/>
          <p:nvPr/>
        </p:nvSpPr>
        <p:spPr>
          <a:xfrm>
            <a:off x="0" y="4071245"/>
            <a:ext cx="12192000" cy="27867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367BF50A-BA44-4051-8425-DC36F726AF9F}" type="slidenum">
              <a:rPr lang="en-US" smtClean="0"/>
              <a:pPr/>
              <a:t>16</a:t>
            </a:fld>
            <a:endParaRPr lang="en-US" dirty="0"/>
          </a:p>
        </p:txBody>
      </p:sp>
      <p:pic>
        <p:nvPicPr>
          <p:cNvPr id="10" name="Picture 9">
            <a:extLst>
              <a:ext uri="{FF2B5EF4-FFF2-40B4-BE49-F238E27FC236}">
                <a16:creationId xmlns:a16="http://schemas.microsoft.com/office/drawing/2014/main" id="{11CE9441-B453-8A41-A2A0-44F7DEFA2D48}"/>
              </a:ext>
              <a:ext uri="{C183D7F6-B498-43B3-948B-1728B52AA6E4}">
                <adec:decorative xmlns:adec="http://schemas.microsoft.com/office/drawing/2017/decorative" val="1"/>
              </a:ext>
            </a:extLst>
          </p:cNvPr>
          <p:cNvPicPr>
            <a:picLocks/>
          </p:cNvPicPr>
          <p:nvPr/>
        </p:nvPicPr>
        <p:blipFill rotWithShape="1">
          <a:blip r:embed="rId3"/>
          <a:srcRect b="8109"/>
          <a:stretch/>
        </p:blipFill>
        <p:spPr>
          <a:xfrm>
            <a:off x="8125875" y="1707730"/>
            <a:ext cx="4066125" cy="2698807"/>
          </a:xfrm>
          <a:prstGeom prst="rect">
            <a:avLst/>
          </a:prstGeom>
          <a:ln w="76200">
            <a:solidFill>
              <a:schemeClr val="bg1"/>
            </a:solidFill>
          </a:ln>
        </p:spPr>
      </p:pic>
      <p:pic>
        <p:nvPicPr>
          <p:cNvPr id="6" name="Picture 5" descr="students in lobby">
            <a:extLst>
              <a:ext uri="{FF2B5EF4-FFF2-40B4-BE49-F238E27FC236}">
                <a16:creationId xmlns:a16="http://schemas.microsoft.com/office/drawing/2014/main" id="{E9D3CF21-11AC-46BD-A056-2724065E07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3113" y="353716"/>
            <a:ext cx="2933915" cy="755538"/>
          </a:xfrm>
          <a:prstGeom prst="rect">
            <a:avLst/>
          </a:prstGeom>
        </p:spPr>
      </p:pic>
      <p:graphicFrame>
        <p:nvGraphicFramePr>
          <p:cNvPr id="5" name="Table 4">
            <a:extLst>
              <a:ext uri="{FF2B5EF4-FFF2-40B4-BE49-F238E27FC236}">
                <a16:creationId xmlns:a16="http://schemas.microsoft.com/office/drawing/2014/main" id="{00311951-8E5F-4375-A7D7-B5A0FADC99D7}"/>
              </a:ext>
            </a:extLst>
          </p:cNvPr>
          <p:cNvGraphicFramePr>
            <a:graphicFrameLocks noGrp="1"/>
          </p:cNvGraphicFramePr>
          <p:nvPr>
            <p:extLst>
              <p:ext uri="{D42A27DB-BD31-4B8C-83A1-F6EECF244321}">
                <p14:modId xmlns:p14="http://schemas.microsoft.com/office/powerpoint/2010/main" val="4115661931"/>
              </p:ext>
            </p:extLst>
          </p:nvPr>
        </p:nvGraphicFramePr>
        <p:xfrm>
          <a:off x="410684" y="1761774"/>
          <a:ext cx="7541630" cy="1541145"/>
        </p:xfrm>
        <a:graphic>
          <a:graphicData uri="http://schemas.openxmlformats.org/drawingml/2006/table">
            <a:tbl>
              <a:tblPr firstRow="1">
                <a:tableStyleId>{5C22544A-7EE6-4342-B048-85BDC9FD1C3A}</a:tableStyleId>
              </a:tblPr>
              <a:tblGrid>
                <a:gridCol w="2609714">
                  <a:extLst>
                    <a:ext uri="{9D8B030D-6E8A-4147-A177-3AD203B41FA5}">
                      <a16:colId xmlns:a16="http://schemas.microsoft.com/office/drawing/2014/main" val="2791304155"/>
                    </a:ext>
                  </a:extLst>
                </a:gridCol>
                <a:gridCol w="785126">
                  <a:extLst>
                    <a:ext uri="{9D8B030D-6E8A-4147-A177-3AD203B41FA5}">
                      <a16:colId xmlns:a16="http://schemas.microsoft.com/office/drawing/2014/main" val="645555560"/>
                    </a:ext>
                  </a:extLst>
                </a:gridCol>
                <a:gridCol w="692975">
                  <a:extLst>
                    <a:ext uri="{9D8B030D-6E8A-4147-A177-3AD203B41FA5}">
                      <a16:colId xmlns:a16="http://schemas.microsoft.com/office/drawing/2014/main" val="3136229465"/>
                    </a:ext>
                  </a:extLst>
                </a:gridCol>
                <a:gridCol w="785126">
                  <a:extLst>
                    <a:ext uri="{9D8B030D-6E8A-4147-A177-3AD203B41FA5}">
                      <a16:colId xmlns:a16="http://schemas.microsoft.com/office/drawing/2014/main" val="2740496833"/>
                    </a:ext>
                  </a:extLst>
                </a:gridCol>
                <a:gridCol w="943624">
                  <a:extLst>
                    <a:ext uri="{9D8B030D-6E8A-4147-A177-3AD203B41FA5}">
                      <a16:colId xmlns:a16="http://schemas.microsoft.com/office/drawing/2014/main" val="1950730515"/>
                    </a:ext>
                  </a:extLst>
                </a:gridCol>
                <a:gridCol w="855160">
                  <a:extLst>
                    <a:ext uri="{9D8B030D-6E8A-4147-A177-3AD203B41FA5}">
                      <a16:colId xmlns:a16="http://schemas.microsoft.com/office/drawing/2014/main" val="3428601632"/>
                    </a:ext>
                  </a:extLst>
                </a:gridCol>
                <a:gridCol w="869905">
                  <a:extLst>
                    <a:ext uri="{9D8B030D-6E8A-4147-A177-3AD203B41FA5}">
                      <a16:colId xmlns:a16="http://schemas.microsoft.com/office/drawing/2014/main" val="3192484374"/>
                    </a:ext>
                  </a:extLst>
                </a:gridCol>
              </a:tblGrid>
              <a:tr h="190500">
                <a:tc>
                  <a:txBody>
                    <a:bodyPr/>
                    <a:lstStyle/>
                    <a:p>
                      <a:pPr algn="l" fontAlgn="b"/>
                      <a:endParaRPr lang="en-US" sz="1400" b="0" i="0" u="none" strike="noStrike" dirty="0">
                        <a:solidFill>
                          <a:srgbClr val="000000"/>
                        </a:solidFill>
                        <a:effectLst/>
                        <a:latin typeface="+mn-lt"/>
                      </a:endParaRPr>
                    </a:p>
                  </a:txBody>
                  <a:tcPr marL="9525" marR="9525" marT="9525" marB="0" anchor="b">
                    <a:lnR w="12700" cmpd="sng">
                      <a:noFill/>
                    </a:lnR>
                    <a:noFill/>
                  </a:tcPr>
                </a:tc>
                <a:tc>
                  <a:txBody>
                    <a:bodyPr/>
                    <a:lstStyle/>
                    <a:p>
                      <a:pPr algn="ctr" fontAlgn="b"/>
                      <a:r>
                        <a:rPr lang="en-US" sz="1400" b="1" u="none" strike="noStrike" dirty="0">
                          <a:solidFill>
                            <a:schemeClr val="tx1"/>
                          </a:solidFill>
                          <a:effectLst/>
                          <a:latin typeface="+mn-lt"/>
                        </a:rPr>
                        <a:t>FY21</a:t>
                      </a:r>
                      <a:br>
                        <a:rPr lang="en-US" sz="1400" b="1" u="none" strike="noStrike" dirty="0">
                          <a:solidFill>
                            <a:schemeClr val="tx1"/>
                          </a:solidFill>
                          <a:effectLst/>
                          <a:latin typeface="+mn-lt"/>
                        </a:rPr>
                      </a:br>
                      <a:r>
                        <a:rPr lang="en-US" sz="1400" b="1" u="none" strike="noStrike" dirty="0">
                          <a:solidFill>
                            <a:schemeClr val="tx1"/>
                          </a:solidFill>
                          <a:effectLst/>
                          <a:latin typeface="+mn-lt"/>
                        </a:rPr>
                        <a:t>credit hour rate</a:t>
                      </a:r>
                      <a:endParaRPr lang="en-US" sz="1400" b="1" i="0" u="none" strike="noStrike" dirty="0">
                        <a:solidFill>
                          <a:schemeClr val="tx1"/>
                        </a:solidFill>
                        <a:effectLst/>
                        <a:latin typeface="+mn-lt"/>
                      </a:endParaRPr>
                    </a:p>
                  </a:txBody>
                  <a:tcPr marL="9525" marR="9525" marT="9525" marB="0" anchor="b">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u="none" strike="noStrike" dirty="0">
                          <a:solidFill>
                            <a:schemeClr val="tx1"/>
                          </a:solidFill>
                          <a:effectLst/>
                          <a:latin typeface="+mn-lt"/>
                        </a:rPr>
                        <a:t>Adj</a:t>
                      </a:r>
                      <a:endParaRPr lang="en-US" sz="1400" b="1" i="0" u="none" strike="noStrike" dirty="0">
                        <a:solidFill>
                          <a:schemeClr val="tx1"/>
                        </a:solidFill>
                        <a:effectLst/>
                        <a:latin typeface="+mn-lt"/>
                      </a:endParaRPr>
                    </a:p>
                  </a:txBody>
                  <a:tcPr marL="9525" marR="9525" marT="9525" marB="0" anchor="b">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u="none" strike="noStrike" dirty="0">
                          <a:solidFill>
                            <a:schemeClr val="tx1"/>
                          </a:solidFill>
                          <a:effectLst/>
                          <a:latin typeface="+mn-lt"/>
                        </a:rPr>
                        <a:t>Rolled up</a:t>
                      </a:r>
                      <a:br>
                        <a:rPr lang="en-US" sz="1400" b="1" u="none" strike="noStrike" dirty="0">
                          <a:solidFill>
                            <a:schemeClr val="tx1"/>
                          </a:solidFill>
                          <a:effectLst/>
                          <a:latin typeface="+mn-lt"/>
                        </a:rPr>
                      </a:br>
                      <a:r>
                        <a:rPr lang="en-US" sz="1400" b="1" u="none" strike="noStrike" dirty="0">
                          <a:solidFill>
                            <a:schemeClr val="tx1"/>
                          </a:solidFill>
                          <a:effectLst/>
                          <a:latin typeface="+mn-lt"/>
                        </a:rPr>
                        <a:t>credit hour rate</a:t>
                      </a:r>
                      <a:endParaRPr lang="en-US" sz="1400" b="1" i="0" u="none" strike="noStrike" dirty="0">
                        <a:solidFill>
                          <a:schemeClr val="tx1"/>
                        </a:solidFill>
                        <a:effectLst/>
                        <a:latin typeface="+mn-lt"/>
                      </a:endParaRPr>
                    </a:p>
                  </a:txBody>
                  <a:tcPr marL="9525" marR="9525" marT="9525" marB="0" anchor="b">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u="none" strike="noStrike" dirty="0">
                          <a:solidFill>
                            <a:schemeClr val="tx1"/>
                          </a:solidFill>
                          <a:effectLst/>
                          <a:latin typeface="+mn-lt"/>
                        </a:rPr>
                        <a:t>FY22 credit hour rate,</a:t>
                      </a:r>
                      <a:endParaRPr lang="en-US" sz="1400" b="1" i="0" u="none" strike="noStrike" dirty="0">
                        <a:solidFill>
                          <a:schemeClr val="tx1"/>
                        </a:solidFill>
                        <a:effectLst/>
                        <a:latin typeface="+mn-lt"/>
                      </a:endParaRPr>
                    </a:p>
                  </a:txBody>
                  <a:tcPr marL="9525" marR="9525" marT="9525" marB="0" anchor="b">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1" u="none" strike="noStrike" dirty="0">
                          <a:solidFill>
                            <a:schemeClr val="tx1"/>
                          </a:solidFill>
                          <a:effectLst/>
                          <a:latin typeface="+mn-lt"/>
                        </a:rPr>
                        <a:t>Tech fee per credit hour</a:t>
                      </a:r>
                      <a:endParaRPr lang="en-US" sz="1400" b="1" i="0" u="none" strike="noStrike" dirty="0">
                        <a:solidFill>
                          <a:schemeClr val="tx1"/>
                        </a:solidFill>
                        <a:effectLst/>
                        <a:latin typeface="+mn-lt"/>
                      </a:endParaRPr>
                    </a:p>
                  </a:txBody>
                  <a:tcPr marL="9525" marR="9525" marT="9525" marB="0" anchor="b">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1" u="none" strike="noStrike" dirty="0">
                          <a:solidFill>
                            <a:schemeClr val="tx1"/>
                          </a:solidFill>
                          <a:effectLst/>
                          <a:latin typeface="+mn-lt"/>
                        </a:rPr>
                        <a:t>Total per credit hour</a:t>
                      </a:r>
                      <a:endParaRPr lang="en-US" sz="1400" b="1" i="0" u="none" strike="noStrike" dirty="0">
                        <a:solidFill>
                          <a:schemeClr val="tx1"/>
                        </a:solidFill>
                        <a:effectLst/>
                        <a:latin typeface="+mn-lt"/>
                      </a:endParaRPr>
                    </a:p>
                  </a:txBody>
                  <a:tcPr marL="9525" marR="9525" marT="9525" marB="0" anchor="b">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69899678"/>
                  </a:ext>
                </a:extLst>
              </a:tr>
              <a:tr h="190500">
                <a:tc>
                  <a:txBody>
                    <a:bodyPr/>
                    <a:lstStyle/>
                    <a:p>
                      <a:pPr algn="l" fontAlgn="b"/>
                      <a:r>
                        <a:rPr lang="en-US" sz="1400" b="1" u="none" strike="noStrike" dirty="0">
                          <a:solidFill>
                            <a:srgbClr val="05543F"/>
                          </a:solidFill>
                          <a:effectLst/>
                          <a:latin typeface="+mn-lt"/>
                        </a:rPr>
                        <a:t>Undergraduate</a:t>
                      </a:r>
                      <a:endParaRPr lang="en-US" sz="1400" b="1" i="0" u="none" strike="noStrike" dirty="0">
                        <a:solidFill>
                          <a:srgbClr val="05543F"/>
                        </a:solidFill>
                        <a:effectLst/>
                        <a:latin typeface="+mn-lt"/>
                      </a:endParaRPr>
                    </a:p>
                  </a:txBody>
                  <a:tcPr marL="9525" marR="9525" marT="9525" marB="0" anchor="b">
                    <a:noFill/>
                  </a:tcPr>
                </a:tc>
                <a:tc>
                  <a:txBody>
                    <a:bodyPr/>
                    <a:lstStyle/>
                    <a:p>
                      <a:pPr algn="l" fontAlgn="b"/>
                      <a:endParaRPr lang="en-US" sz="1400" b="0" i="0" u="none" strike="noStrike" dirty="0">
                        <a:solidFill>
                          <a:srgbClr val="000000"/>
                        </a:solidFill>
                        <a:effectLst/>
                        <a:latin typeface="+mn-lt"/>
                      </a:endParaRPr>
                    </a:p>
                  </a:txBody>
                  <a:tcPr marL="9525" marR="9525" marT="9525" marB="0" anchor="b">
                    <a:lnT w="12700" cap="flat" cmpd="sng" algn="ctr">
                      <a:solidFill>
                        <a:schemeClr val="tx1"/>
                      </a:solidFill>
                      <a:prstDash val="solid"/>
                      <a:round/>
                      <a:headEnd type="none" w="med" len="med"/>
                      <a:tailEnd type="none" w="med" len="med"/>
                    </a:lnT>
                    <a:noFill/>
                  </a:tcPr>
                </a:tc>
                <a:tc>
                  <a:txBody>
                    <a:bodyPr/>
                    <a:lstStyle/>
                    <a:p>
                      <a:pPr algn="l" fontAlgn="b"/>
                      <a:endParaRPr lang="en-US" sz="1400" b="0" i="0" u="none" strike="noStrike">
                        <a:solidFill>
                          <a:srgbClr val="000000"/>
                        </a:solidFill>
                        <a:effectLst/>
                        <a:latin typeface="+mn-lt"/>
                      </a:endParaRPr>
                    </a:p>
                  </a:txBody>
                  <a:tcPr marL="9525" marR="9525" marT="9525" marB="0" anchor="b">
                    <a:lnT w="12700" cap="flat" cmpd="sng" algn="ctr">
                      <a:solidFill>
                        <a:schemeClr val="tx1"/>
                      </a:solidFill>
                      <a:prstDash val="solid"/>
                      <a:round/>
                      <a:headEnd type="none" w="med" len="med"/>
                      <a:tailEnd type="none" w="med" len="med"/>
                    </a:lnT>
                    <a:noFill/>
                  </a:tcPr>
                </a:tc>
                <a:tc>
                  <a:txBody>
                    <a:bodyPr/>
                    <a:lstStyle/>
                    <a:p>
                      <a:pPr algn="l" fontAlgn="b"/>
                      <a:endParaRPr lang="en-US" sz="1400" b="0" i="0" u="none" strike="noStrike" dirty="0">
                        <a:solidFill>
                          <a:srgbClr val="000000"/>
                        </a:solidFill>
                        <a:effectLst/>
                        <a:latin typeface="+mn-lt"/>
                      </a:endParaRPr>
                    </a:p>
                  </a:txBody>
                  <a:tcPr marL="9525" marR="9525" marT="9525" marB="0" anchor="b">
                    <a:lnT w="12700" cap="flat" cmpd="sng" algn="ctr">
                      <a:solidFill>
                        <a:schemeClr val="tx1"/>
                      </a:solidFill>
                      <a:prstDash val="solid"/>
                      <a:round/>
                      <a:headEnd type="none" w="med" len="med"/>
                      <a:tailEnd type="none" w="med" len="med"/>
                    </a:lnT>
                    <a:lnB w="12700" cmpd="sng">
                      <a:noFill/>
                    </a:lnB>
                    <a:noFill/>
                  </a:tcPr>
                </a:tc>
                <a:tc>
                  <a:txBody>
                    <a:bodyPr/>
                    <a:lstStyle/>
                    <a:p>
                      <a:pPr algn="l" fontAlgn="b"/>
                      <a:endParaRPr lang="en-US" sz="1400" b="0" i="0" u="none" strike="noStrike" dirty="0">
                        <a:solidFill>
                          <a:srgbClr val="000000"/>
                        </a:solidFill>
                        <a:effectLst/>
                        <a:latin typeface="+mn-lt"/>
                      </a:endParaRPr>
                    </a:p>
                  </a:txBody>
                  <a:tcPr marL="9525" marR="9525" marT="9525" marB="0" anchor="b">
                    <a:lnT w="12700" cap="flat" cmpd="sng" algn="ctr">
                      <a:solidFill>
                        <a:schemeClr val="tx1"/>
                      </a:solidFill>
                      <a:prstDash val="solid"/>
                      <a:round/>
                      <a:headEnd type="none" w="med" len="med"/>
                      <a:tailEnd type="none" w="med" len="med"/>
                    </a:lnT>
                    <a:noFill/>
                  </a:tcPr>
                </a:tc>
                <a:tc>
                  <a:txBody>
                    <a:bodyPr/>
                    <a:lstStyle/>
                    <a:p>
                      <a:pPr algn="l" fontAlgn="b"/>
                      <a:endParaRPr lang="en-US" sz="1400" b="0" i="0" u="none" strike="noStrike">
                        <a:solidFill>
                          <a:srgbClr val="000000"/>
                        </a:solidFill>
                        <a:effectLst/>
                        <a:latin typeface="+mn-lt"/>
                      </a:endParaRPr>
                    </a:p>
                  </a:txBody>
                  <a:tcPr marL="9525" marR="9525" marT="9525" marB="0" anchor="b">
                    <a:lnT w="12700" cap="flat" cmpd="sng" algn="ctr">
                      <a:solidFill>
                        <a:schemeClr val="tx1"/>
                      </a:solidFill>
                      <a:prstDash val="solid"/>
                      <a:round/>
                      <a:headEnd type="none" w="med" len="med"/>
                      <a:tailEnd type="none" w="med" len="med"/>
                    </a:lnT>
                    <a:noFill/>
                  </a:tcPr>
                </a:tc>
                <a:tc>
                  <a:txBody>
                    <a:bodyPr/>
                    <a:lstStyle/>
                    <a:p>
                      <a:pPr algn="l" fontAlgn="b"/>
                      <a:endParaRPr lang="en-US" sz="1400" b="0" i="0" u="none" strike="noStrike" dirty="0">
                        <a:solidFill>
                          <a:srgbClr val="000000"/>
                        </a:solidFill>
                        <a:effectLst/>
                        <a:latin typeface="+mn-lt"/>
                      </a:endParaRPr>
                    </a:p>
                  </a:txBody>
                  <a:tcPr marL="9525" marR="9525" marT="9525" marB="0" anchor="b">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197427169"/>
                  </a:ext>
                </a:extLst>
              </a:tr>
              <a:tr h="190500">
                <a:tc>
                  <a:txBody>
                    <a:bodyPr/>
                    <a:lstStyle/>
                    <a:p>
                      <a:pPr algn="l" fontAlgn="b"/>
                      <a:r>
                        <a:rPr lang="en-US" sz="1400" u="none" strike="noStrike" dirty="0">
                          <a:effectLst/>
                          <a:latin typeface="+mn-lt"/>
                        </a:rPr>
                        <a:t>  In-State*</a:t>
                      </a:r>
                      <a:endParaRPr lang="en-US" sz="1400" b="0" i="0" u="none" strike="noStrike" dirty="0">
                        <a:solidFill>
                          <a:srgbClr val="000000"/>
                        </a:solidFill>
                        <a:effectLst/>
                        <a:latin typeface="+mn-lt"/>
                      </a:endParaRPr>
                    </a:p>
                  </a:txBody>
                  <a:tcPr marL="9525" marR="9525" marT="9525" marB="0" anchor="b">
                    <a:noFill/>
                  </a:tcPr>
                </a:tc>
                <a:tc>
                  <a:txBody>
                    <a:bodyPr/>
                    <a:lstStyle/>
                    <a:p>
                      <a:pPr algn="l" fontAlgn="b"/>
                      <a:r>
                        <a:rPr lang="en-US" sz="1400" u="none" strike="noStrike" dirty="0">
                          <a:effectLst/>
                          <a:latin typeface="+mn-lt"/>
                        </a:rPr>
                        <a:t> $     245 </a:t>
                      </a:r>
                      <a:endParaRPr lang="en-US" sz="1400" b="0" i="0" u="none" strike="noStrike" dirty="0">
                        <a:solidFill>
                          <a:srgbClr val="000000"/>
                        </a:solidFill>
                        <a:effectLst/>
                        <a:latin typeface="+mn-lt"/>
                      </a:endParaRPr>
                    </a:p>
                  </a:txBody>
                  <a:tcPr marL="9525" marR="9525" marT="9525" marB="0" anchor="b">
                    <a:noFill/>
                  </a:tcPr>
                </a:tc>
                <a:tc>
                  <a:txBody>
                    <a:bodyPr/>
                    <a:lstStyle/>
                    <a:p>
                      <a:pPr algn="l" fontAlgn="b"/>
                      <a:r>
                        <a:rPr lang="en-US" sz="1400" u="none" strike="noStrike" dirty="0">
                          <a:effectLst/>
                          <a:latin typeface="+mn-lt"/>
                        </a:rPr>
                        <a:t> $    37 </a:t>
                      </a:r>
                      <a:endParaRPr lang="en-US" sz="1400" b="0" i="0" u="none" strike="noStrike" dirty="0">
                        <a:solidFill>
                          <a:srgbClr val="000000"/>
                        </a:solidFill>
                        <a:effectLst/>
                        <a:latin typeface="+mn-lt"/>
                      </a:endParaRPr>
                    </a:p>
                  </a:txBody>
                  <a:tcPr marL="9525" marR="9525" marT="9525" marB="0" anchor="b">
                    <a:lnR w="12700" cmpd="sng">
                      <a:noFill/>
                    </a:lnR>
                    <a:noFill/>
                  </a:tcPr>
                </a:tc>
                <a:tc>
                  <a:txBody>
                    <a:bodyPr/>
                    <a:lstStyle/>
                    <a:p>
                      <a:pPr algn="l" fontAlgn="b"/>
                      <a:r>
                        <a:rPr lang="en-US" sz="1400" u="none" strike="noStrike" dirty="0">
                          <a:effectLst/>
                          <a:latin typeface="+mn-lt"/>
                        </a:rPr>
                        <a:t> $    282 </a:t>
                      </a:r>
                      <a:endParaRPr lang="en-US" sz="1400" b="0" i="0" u="none" strike="noStrike" dirty="0">
                        <a:solidFill>
                          <a:srgbClr val="000000"/>
                        </a:solidFill>
                        <a:effectLst/>
                        <a:latin typeface="+mn-lt"/>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400" u="none" strike="noStrike" dirty="0">
                          <a:effectLst/>
                          <a:latin typeface="+mn-lt"/>
                        </a:rPr>
                        <a:t> </a:t>
                      </a:r>
                      <a:endParaRPr lang="en-US" sz="1400" b="0" i="0" u="none" strike="noStrike" dirty="0">
                        <a:solidFill>
                          <a:srgbClr val="000000"/>
                        </a:solidFill>
                        <a:effectLst/>
                        <a:latin typeface="+mn-lt"/>
                      </a:endParaRPr>
                    </a:p>
                  </a:txBody>
                  <a:tcPr marL="9525" marR="9525" marT="9525" marB="0" anchor="b">
                    <a:lnL w="12700" cmpd="sng">
                      <a:noFill/>
                    </a:lnL>
                    <a:noFill/>
                  </a:tcPr>
                </a:tc>
                <a:tc>
                  <a:txBody>
                    <a:bodyPr/>
                    <a:lstStyle/>
                    <a:p>
                      <a:pPr algn="l" fontAlgn="b"/>
                      <a:r>
                        <a:rPr lang="en-US" sz="1400" u="none" strike="noStrike" dirty="0">
                          <a:effectLst/>
                          <a:latin typeface="+mn-lt"/>
                        </a:rPr>
                        <a:t> $    480 </a:t>
                      </a:r>
                      <a:endParaRPr lang="en-US" sz="1400" b="0" i="0" u="none" strike="noStrike" dirty="0">
                        <a:solidFill>
                          <a:srgbClr val="000000"/>
                        </a:solidFill>
                        <a:effectLst/>
                        <a:latin typeface="+mn-lt"/>
                      </a:endParaRPr>
                    </a:p>
                  </a:txBody>
                  <a:tcPr marL="9525" marR="9525" marT="9525" marB="0" anchor="b">
                    <a:noFill/>
                  </a:tcPr>
                </a:tc>
                <a:tc>
                  <a:txBody>
                    <a:bodyPr/>
                    <a:lstStyle/>
                    <a:p>
                      <a:pPr algn="l" fontAlgn="b"/>
                      <a:r>
                        <a:rPr lang="en-US" sz="1400" u="none" strike="noStrike" dirty="0">
                          <a:effectLst/>
                          <a:latin typeface="+mn-lt"/>
                        </a:rPr>
                        <a:t> $    8,940 </a:t>
                      </a:r>
                      <a:endParaRPr lang="en-US" sz="1400" b="0" i="0" u="none" strike="noStrike" dirty="0">
                        <a:solidFill>
                          <a:srgbClr val="000000"/>
                        </a:solidFill>
                        <a:effectLst/>
                        <a:latin typeface="+mn-lt"/>
                      </a:endParaRPr>
                    </a:p>
                  </a:txBody>
                  <a:tcPr marL="9525" marR="9525" marT="9525" marB="0" anchor="b">
                    <a:noFill/>
                  </a:tcPr>
                </a:tc>
                <a:extLst>
                  <a:ext uri="{0D108BD9-81ED-4DB2-BD59-A6C34878D82A}">
                    <a16:rowId xmlns:a16="http://schemas.microsoft.com/office/drawing/2014/main" val="338689423"/>
                  </a:ext>
                </a:extLst>
              </a:tr>
              <a:tr h="190500">
                <a:tc>
                  <a:txBody>
                    <a:bodyPr/>
                    <a:lstStyle/>
                    <a:p>
                      <a:pPr algn="l" fontAlgn="b"/>
                      <a:r>
                        <a:rPr lang="en-US" sz="1400" u="none" strike="noStrike" dirty="0">
                          <a:effectLst/>
                          <a:latin typeface="+mn-lt"/>
                        </a:rPr>
                        <a:t>  Out-of-State</a:t>
                      </a:r>
                      <a:endParaRPr lang="en-US" sz="1400" b="0" i="0" u="none" strike="noStrike" dirty="0">
                        <a:solidFill>
                          <a:srgbClr val="000000"/>
                        </a:solidFill>
                        <a:effectLst/>
                        <a:latin typeface="+mn-lt"/>
                      </a:endParaRPr>
                    </a:p>
                  </a:txBody>
                  <a:tcPr marL="9525" marR="9525" marT="9525" marB="0" anchor="b">
                    <a:noFill/>
                  </a:tcPr>
                </a:tc>
                <a:tc>
                  <a:txBody>
                    <a:bodyPr/>
                    <a:lstStyle/>
                    <a:p>
                      <a:pPr algn="l" fontAlgn="b"/>
                      <a:r>
                        <a:rPr lang="en-US" sz="1400" u="none" strike="noStrike" dirty="0">
                          <a:effectLst/>
                          <a:latin typeface="+mn-lt"/>
                        </a:rPr>
                        <a:t> $     490 </a:t>
                      </a:r>
                      <a:endParaRPr lang="en-US" sz="1400" b="0" i="0" u="none" strike="noStrike" dirty="0">
                        <a:solidFill>
                          <a:srgbClr val="000000"/>
                        </a:solidFill>
                        <a:effectLst/>
                        <a:latin typeface="+mn-lt"/>
                      </a:endParaRPr>
                    </a:p>
                  </a:txBody>
                  <a:tcPr marL="9525" marR="9525" marT="9525" marB="0" anchor="b">
                    <a:noFill/>
                  </a:tcPr>
                </a:tc>
                <a:tc>
                  <a:txBody>
                    <a:bodyPr/>
                    <a:lstStyle/>
                    <a:p>
                      <a:pPr algn="l" fontAlgn="b"/>
                      <a:r>
                        <a:rPr lang="en-US" sz="1400" u="none" strike="noStrike" dirty="0">
                          <a:effectLst/>
                          <a:latin typeface="+mn-lt"/>
                        </a:rPr>
                        <a:t> $    37 </a:t>
                      </a:r>
                      <a:endParaRPr lang="en-US" sz="1400" b="0" i="0" u="none" strike="noStrike" dirty="0">
                        <a:solidFill>
                          <a:srgbClr val="000000"/>
                        </a:solidFill>
                        <a:effectLst/>
                        <a:latin typeface="+mn-lt"/>
                      </a:endParaRPr>
                    </a:p>
                  </a:txBody>
                  <a:tcPr marL="9525" marR="9525" marT="9525" marB="0" anchor="b">
                    <a:noFill/>
                  </a:tcPr>
                </a:tc>
                <a:tc>
                  <a:txBody>
                    <a:bodyPr/>
                    <a:lstStyle/>
                    <a:p>
                      <a:pPr algn="l" fontAlgn="b"/>
                      <a:r>
                        <a:rPr lang="en-US" sz="1400" u="none" strike="noStrike" dirty="0">
                          <a:effectLst/>
                          <a:latin typeface="+mn-lt"/>
                        </a:rPr>
                        <a:t> $    527 </a:t>
                      </a:r>
                      <a:endParaRPr lang="en-US" sz="1400" b="0" i="0" u="none" strike="noStrike" dirty="0">
                        <a:solidFill>
                          <a:srgbClr val="000000"/>
                        </a:solidFill>
                        <a:effectLst/>
                        <a:latin typeface="+mn-lt"/>
                      </a:endParaRPr>
                    </a:p>
                  </a:txBody>
                  <a:tcPr marL="9525" marR="9525" marT="9525" marB="0" anchor="b">
                    <a:lnT w="12700" cmpd="sng">
                      <a:noFill/>
                    </a:lnT>
                    <a:noFill/>
                  </a:tcPr>
                </a:tc>
                <a:tc>
                  <a:txBody>
                    <a:bodyPr/>
                    <a:lstStyle/>
                    <a:p>
                      <a:pPr algn="l" fontAlgn="b"/>
                      <a:r>
                        <a:rPr lang="en-US" sz="1400" u="none" strike="noStrike" dirty="0">
                          <a:effectLst/>
                          <a:latin typeface="+mn-lt"/>
                        </a:rPr>
                        <a:t> $</a:t>
                      </a:r>
                      <a:r>
                        <a:rPr lang="en-US" sz="1400" u="none" strike="noStrike" baseline="0" dirty="0">
                          <a:effectLst/>
                          <a:latin typeface="+mn-lt"/>
                        </a:rPr>
                        <a:t>      540</a:t>
                      </a:r>
                      <a:endParaRPr lang="en-US" sz="1400" b="0" i="0" u="none" strike="noStrike" dirty="0">
                        <a:solidFill>
                          <a:srgbClr val="000000"/>
                        </a:solidFill>
                        <a:effectLst/>
                        <a:latin typeface="+mn-lt"/>
                      </a:endParaRPr>
                    </a:p>
                  </a:txBody>
                  <a:tcPr marL="9525" marR="9525" marT="9525" marB="0" anchor="b">
                    <a:noFill/>
                  </a:tcPr>
                </a:tc>
                <a:tc>
                  <a:txBody>
                    <a:bodyPr/>
                    <a:lstStyle/>
                    <a:p>
                      <a:pPr algn="l" fontAlgn="b"/>
                      <a:r>
                        <a:rPr lang="en-US" sz="1400" u="none" strike="noStrike" dirty="0">
                          <a:effectLst/>
                          <a:latin typeface="+mn-lt"/>
                        </a:rPr>
                        <a:t> $    480 </a:t>
                      </a:r>
                      <a:endParaRPr lang="en-US" sz="1400" b="0" i="0" u="none" strike="noStrike" dirty="0">
                        <a:solidFill>
                          <a:srgbClr val="000000"/>
                        </a:solidFill>
                        <a:effectLst/>
                        <a:latin typeface="+mn-lt"/>
                      </a:endParaRPr>
                    </a:p>
                  </a:txBody>
                  <a:tcPr marL="9525" marR="9525" marT="9525" marB="0" anchor="b">
                    <a:noFill/>
                  </a:tcPr>
                </a:tc>
                <a:tc>
                  <a:txBody>
                    <a:bodyPr/>
                    <a:lstStyle/>
                    <a:p>
                      <a:pPr algn="l" fontAlgn="b"/>
                      <a:r>
                        <a:rPr lang="en-US" sz="1400" u="none" strike="noStrike" dirty="0">
                          <a:effectLst/>
                          <a:latin typeface="+mn-lt"/>
                        </a:rPr>
                        <a:t> $  16,680 </a:t>
                      </a:r>
                      <a:endParaRPr lang="en-US" sz="1400" b="0" i="0" u="none" strike="noStrike" dirty="0">
                        <a:solidFill>
                          <a:srgbClr val="000000"/>
                        </a:solidFill>
                        <a:effectLst/>
                        <a:latin typeface="+mn-lt"/>
                      </a:endParaRPr>
                    </a:p>
                  </a:txBody>
                  <a:tcPr marL="9525" marR="9525" marT="9525" marB="0" anchor="b">
                    <a:noFill/>
                  </a:tcPr>
                </a:tc>
                <a:extLst>
                  <a:ext uri="{0D108BD9-81ED-4DB2-BD59-A6C34878D82A}">
                    <a16:rowId xmlns:a16="http://schemas.microsoft.com/office/drawing/2014/main" val="260435606"/>
                  </a:ext>
                </a:extLst>
              </a:tr>
              <a:tr h="190500">
                <a:tc>
                  <a:txBody>
                    <a:bodyPr/>
                    <a:lstStyle/>
                    <a:p>
                      <a:pPr algn="l" fontAlgn="b"/>
                      <a:r>
                        <a:rPr lang="en-US" sz="1400" u="none" strike="noStrike" dirty="0">
                          <a:solidFill>
                            <a:schemeClr val="tx1"/>
                          </a:solidFill>
                          <a:effectLst/>
                          <a:latin typeface="+mn-lt"/>
                        </a:rPr>
                        <a:t>  NEBHE</a:t>
                      </a:r>
                      <a:endParaRPr lang="en-US" sz="1400" b="0" i="0" u="none" strike="noStrike" dirty="0">
                        <a:solidFill>
                          <a:schemeClr val="tx1"/>
                        </a:solidFill>
                        <a:effectLst/>
                        <a:latin typeface="+mn-lt"/>
                      </a:endParaRPr>
                    </a:p>
                  </a:txBody>
                  <a:tcPr marL="9525" marR="9525" marT="9525" marB="0" anchor="b">
                    <a:noFill/>
                  </a:tcPr>
                </a:tc>
                <a:tc>
                  <a:txBody>
                    <a:bodyPr/>
                    <a:lstStyle/>
                    <a:p>
                      <a:pPr algn="l" fontAlgn="b"/>
                      <a:r>
                        <a:rPr lang="en-US" sz="1400" u="none" strike="noStrike" dirty="0">
                          <a:solidFill>
                            <a:schemeClr val="tx1"/>
                          </a:solidFill>
                          <a:effectLst/>
                          <a:latin typeface="+mn-lt"/>
                        </a:rPr>
                        <a:t> $      392 </a:t>
                      </a:r>
                      <a:endParaRPr lang="en-US" sz="1400" b="0" i="0" u="none" strike="noStrike" dirty="0">
                        <a:solidFill>
                          <a:schemeClr val="tx1"/>
                        </a:solidFill>
                        <a:effectLst/>
                        <a:latin typeface="+mn-lt"/>
                      </a:endParaRPr>
                    </a:p>
                  </a:txBody>
                  <a:tcPr marL="9525" marR="9525" marT="9525" marB="0" anchor="b">
                    <a:noFill/>
                  </a:tcPr>
                </a:tc>
                <a:tc>
                  <a:txBody>
                    <a:bodyPr/>
                    <a:lstStyle/>
                    <a:p>
                      <a:pPr algn="l" fontAlgn="b"/>
                      <a:r>
                        <a:rPr lang="en-US" sz="1400" u="none" strike="noStrike" dirty="0">
                          <a:solidFill>
                            <a:schemeClr val="tx1"/>
                          </a:solidFill>
                          <a:effectLst/>
                          <a:latin typeface="+mn-lt"/>
                        </a:rPr>
                        <a:t> $    37 </a:t>
                      </a:r>
                      <a:endParaRPr lang="en-US" sz="1400" b="0" i="0" u="none" strike="noStrike" dirty="0">
                        <a:solidFill>
                          <a:schemeClr val="tx1"/>
                        </a:solidFill>
                        <a:effectLst/>
                        <a:latin typeface="+mn-lt"/>
                      </a:endParaRPr>
                    </a:p>
                  </a:txBody>
                  <a:tcPr marL="9525" marR="9525" marT="9525" marB="0" anchor="b">
                    <a:noFill/>
                  </a:tcPr>
                </a:tc>
                <a:tc>
                  <a:txBody>
                    <a:bodyPr/>
                    <a:lstStyle/>
                    <a:p>
                      <a:pPr algn="l" fontAlgn="b"/>
                      <a:r>
                        <a:rPr lang="en-US" sz="1400" u="none" strike="noStrike" dirty="0">
                          <a:solidFill>
                            <a:schemeClr val="tx1"/>
                          </a:solidFill>
                          <a:effectLst/>
                          <a:latin typeface="+mn-lt"/>
                        </a:rPr>
                        <a:t> $    429 </a:t>
                      </a:r>
                      <a:endParaRPr lang="en-US" sz="1400" b="0" i="0" u="none" strike="noStrike" dirty="0">
                        <a:solidFill>
                          <a:schemeClr val="tx1"/>
                        </a:solidFill>
                        <a:effectLst/>
                        <a:latin typeface="+mn-lt"/>
                      </a:endParaRPr>
                    </a:p>
                  </a:txBody>
                  <a:tcPr marL="9525" marR="9525" marT="9525" marB="0" anchor="b">
                    <a:noFill/>
                  </a:tcPr>
                </a:tc>
                <a:tc>
                  <a:txBody>
                    <a:bodyPr/>
                    <a:lstStyle/>
                    <a:p>
                      <a:pPr algn="l" fontAlgn="b"/>
                      <a:r>
                        <a:rPr lang="en-US" sz="1400" u="none" strike="noStrike" dirty="0">
                          <a:solidFill>
                            <a:schemeClr val="tx1"/>
                          </a:solidFill>
                          <a:effectLst/>
                          <a:latin typeface="+mn-lt"/>
                        </a:rPr>
                        <a:t> $      480 </a:t>
                      </a:r>
                      <a:endParaRPr lang="en-US" sz="1400" b="0" i="0" u="none" strike="noStrike" dirty="0">
                        <a:solidFill>
                          <a:schemeClr val="tx1"/>
                        </a:solidFill>
                        <a:effectLst/>
                        <a:latin typeface="+mn-lt"/>
                      </a:endParaRPr>
                    </a:p>
                  </a:txBody>
                  <a:tcPr marL="9525" marR="9525" marT="9525" marB="0" anchor="b">
                    <a:noFill/>
                  </a:tcPr>
                </a:tc>
                <a:tc>
                  <a:txBody>
                    <a:bodyPr/>
                    <a:lstStyle/>
                    <a:p>
                      <a:pPr algn="l" fontAlgn="b"/>
                      <a:r>
                        <a:rPr lang="en-US" sz="1400" u="none" strike="noStrike" dirty="0">
                          <a:solidFill>
                            <a:schemeClr val="tx1"/>
                          </a:solidFill>
                          <a:effectLst/>
                          <a:latin typeface="+mn-lt"/>
                        </a:rPr>
                        <a:t> $    480 </a:t>
                      </a:r>
                      <a:endParaRPr lang="en-US" sz="1400" b="0" i="0" u="none" strike="noStrike" dirty="0">
                        <a:solidFill>
                          <a:schemeClr val="tx1"/>
                        </a:solidFill>
                        <a:effectLst/>
                        <a:latin typeface="+mn-lt"/>
                      </a:endParaRPr>
                    </a:p>
                  </a:txBody>
                  <a:tcPr marL="9525" marR="9525" marT="9525" marB="0" anchor="b">
                    <a:noFill/>
                  </a:tcPr>
                </a:tc>
                <a:tc>
                  <a:txBody>
                    <a:bodyPr/>
                    <a:lstStyle/>
                    <a:p>
                      <a:pPr algn="l" fontAlgn="b"/>
                      <a:r>
                        <a:rPr lang="en-US" sz="1400" u="none" strike="noStrike" dirty="0">
                          <a:solidFill>
                            <a:schemeClr val="tx1"/>
                          </a:solidFill>
                          <a:effectLst/>
                          <a:latin typeface="+mn-lt"/>
                        </a:rPr>
                        <a:t> $  14,880 </a:t>
                      </a:r>
                      <a:endParaRPr lang="en-US" sz="1400" b="0" i="0" u="none" strike="noStrike" dirty="0">
                        <a:solidFill>
                          <a:schemeClr val="tx1"/>
                        </a:solidFill>
                        <a:effectLst/>
                        <a:latin typeface="+mn-lt"/>
                      </a:endParaRPr>
                    </a:p>
                  </a:txBody>
                  <a:tcPr marL="9525" marR="9525" marT="9525" marB="0" anchor="b">
                    <a:noFill/>
                  </a:tcPr>
                </a:tc>
                <a:extLst>
                  <a:ext uri="{0D108BD9-81ED-4DB2-BD59-A6C34878D82A}">
                    <a16:rowId xmlns:a16="http://schemas.microsoft.com/office/drawing/2014/main" val="2538465978"/>
                  </a:ext>
                </a:extLst>
              </a:tr>
            </a:tbl>
          </a:graphicData>
        </a:graphic>
      </p:graphicFrame>
      <p:sp>
        <p:nvSpPr>
          <p:cNvPr id="7" name="Title 6">
            <a:extLst>
              <a:ext uri="{FF2B5EF4-FFF2-40B4-BE49-F238E27FC236}">
                <a16:creationId xmlns:a16="http://schemas.microsoft.com/office/drawing/2014/main" id="{7E649FC2-EB66-4B53-A61E-FA31F32EB8BC}"/>
              </a:ext>
            </a:extLst>
          </p:cNvPr>
          <p:cNvSpPr txBox="1">
            <a:spLocks noGrp="1"/>
          </p:cNvSpPr>
          <p:nvPr>
            <p:ph type="title" idx="4294967295"/>
          </p:nvPr>
        </p:nvSpPr>
        <p:spPr>
          <a:xfrm>
            <a:off x="584245" y="1226129"/>
            <a:ext cx="6096000"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mn-lt"/>
                <a:ea typeface="+mn-ea"/>
                <a:cs typeface="+mn-cs"/>
              </a:rPr>
              <a:t>UMM's Tuition/fee roll up impact</a:t>
            </a:r>
          </a:p>
        </p:txBody>
      </p:sp>
      <p:graphicFrame>
        <p:nvGraphicFramePr>
          <p:cNvPr id="8" name="Table 7">
            <a:extLst>
              <a:ext uri="{FF2B5EF4-FFF2-40B4-BE49-F238E27FC236}">
                <a16:creationId xmlns:a16="http://schemas.microsoft.com/office/drawing/2014/main" id="{D18169E9-BA21-4E64-953B-814F452E57DD}"/>
              </a:ext>
            </a:extLst>
          </p:cNvPr>
          <p:cNvGraphicFramePr>
            <a:graphicFrameLocks noGrp="1"/>
          </p:cNvGraphicFramePr>
          <p:nvPr>
            <p:extLst>
              <p:ext uri="{D42A27DB-BD31-4B8C-83A1-F6EECF244321}">
                <p14:modId xmlns:p14="http://schemas.microsoft.com/office/powerpoint/2010/main" val="1593742764"/>
              </p:ext>
            </p:extLst>
          </p:nvPr>
        </p:nvGraphicFramePr>
        <p:xfrm>
          <a:off x="295311" y="4723765"/>
          <a:ext cx="7605915" cy="1651696"/>
        </p:xfrm>
        <a:graphic>
          <a:graphicData uri="http://schemas.openxmlformats.org/drawingml/2006/table">
            <a:tbl>
              <a:tblPr firstRow="1">
                <a:tableStyleId>{5C22544A-7EE6-4342-B048-85BDC9FD1C3A}</a:tableStyleId>
              </a:tblPr>
              <a:tblGrid>
                <a:gridCol w="2563406">
                  <a:extLst>
                    <a:ext uri="{9D8B030D-6E8A-4147-A177-3AD203B41FA5}">
                      <a16:colId xmlns:a16="http://schemas.microsoft.com/office/drawing/2014/main" val="1093816128"/>
                    </a:ext>
                  </a:extLst>
                </a:gridCol>
                <a:gridCol w="769931">
                  <a:extLst>
                    <a:ext uri="{9D8B030D-6E8A-4147-A177-3AD203B41FA5}">
                      <a16:colId xmlns:a16="http://schemas.microsoft.com/office/drawing/2014/main" val="973710962"/>
                    </a:ext>
                  </a:extLst>
                </a:gridCol>
                <a:gridCol w="679564">
                  <a:extLst>
                    <a:ext uri="{9D8B030D-6E8A-4147-A177-3AD203B41FA5}">
                      <a16:colId xmlns:a16="http://schemas.microsoft.com/office/drawing/2014/main" val="1308418540"/>
                    </a:ext>
                  </a:extLst>
                </a:gridCol>
                <a:gridCol w="769931">
                  <a:extLst>
                    <a:ext uri="{9D8B030D-6E8A-4147-A177-3AD203B41FA5}">
                      <a16:colId xmlns:a16="http://schemas.microsoft.com/office/drawing/2014/main" val="4037265463"/>
                    </a:ext>
                  </a:extLst>
                </a:gridCol>
                <a:gridCol w="925365">
                  <a:extLst>
                    <a:ext uri="{9D8B030D-6E8A-4147-A177-3AD203B41FA5}">
                      <a16:colId xmlns:a16="http://schemas.microsoft.com/office/drawing/2014/main" val="1031499100"/>
                    </a:ext>
                  </a:extLst>
                </a:gridCol>
                <a:gridCol w="206038">
                  <a:extLst>
                    <a:ext uri="{9D8B030D-6E8A-4147-A177-3AD203B41FA5}">
                      <a16:colId xmlns:a16="http://schemas.microsoft.com/office/drawing/2014/main" val="4201615278"/>
                    </a:ext>
                  </a:extLst>
                </a:gridCol>
                <a:gridCol w="838611">
                  <a:extLst>
                    <a:ext uri="{9D8B030D-6E8A-4147-A177-3AD203B41FA5}">
                      <a16:colId xmlns:a16="http://schemas.microsoft.com/office/drawing/2014/main" val="1207775887"/>
                    </a:ext>
                  </a:extLst>
                </a:gridCol>
                <a:gridCol w="853069">
                  <a:extLst>
                    <a:ext uri="{9D8B030D-6E8A-4147-A177-3AD203B41FA5}">
                      <a16:colId xmlns:a16="http://schemas.microsoft.com/office/drawing/2014/main" val="20634604"/>
                    </a:ext>
                  </a:extLst>
                </a:gridCol>
              </a:tblGrid>
              <a:tr h="828736">
                <a:tc>
                  <a:txBody>
                    <a:bodyPr/>
                    <a:lstStyle/>
                    <a:p>
                      <a:pPr algn="l" fontAlgn="b"/>
                      <a:endParaRPr lang="en-US" sz="1400" b="0" i="0" u="none" strike="noStrike" dirty="0">
                        <a:solidFill>
                          <a:srgbClr val="000000"/>
                        </a:solidFill>
                        <a:effectLst/>
                        <a:latin typeface="+mn-lt"/>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400" b="1" u="none" strike="noStrike" dirty="0">
                          <a:solidFill>
                            <a:schemeClr val="tx1"/>
                          </a:solidFill>
                          <a:effectLst/>
                          <a:latin typeface="+mn-lt"/>
                        </a:rPr>
                        <a:t>FY21</a:t>
                      </a:r>
                      <a:br>
                        <a:rPr lang="en-US" sz="1400" b="1" u="none" strike="noStrike" dirty="0">
                          <a:solidFill>
                            <a:schemeClr val="tx1"/>
                          </a:solidFill>
                          <a:effectLst/>
                          <a:latin typeface="+mn-lt"/>
                        </a:rPr>
                      </a:br>
                      <a:r>
                        <a:rPr lang="en-US" sz="1400" b="1" u="none" strike="noStrike" dirty="0">
                          <a:solidFill>
                            <a:schemeClr val="tx1"/>
                          </a:solidFill>
                          <a:effectLst/>
                          <a:latin typeface="+mn-lt"/>
                        </a:rPr>
                        <a:t>credit hour rate</a:t>
                      </a:r>
                      <a:endParaRPr lang="en-US" sz="1400" b="1" i="0" u="none" strike="noStrike" dirty="0">
                        <a:solidFill>
                          <a:schemeClr val="tx1"/>
                        </a:solidFill>
                        <a:effectLst/>
                        <a:latin typeface="+mn-lt"/>
                      </a:endParaRPr>
                    </a:p>
                  </a:txBody>
                  <a:tcPr marL="9525" marR="9525" marT="9525" marB="0" anchor="b">
                    <a:lnL w="12700" cmpd="sng">
                      <a:noFill/>
                    </a:lnL>
                    <a:lnR w="12700" cmpd="sng">
                      <a:noFill/>
                    </a:lnR>
                    <a:lnT w="12700" cmpd="sng">
                      <a:noFill/>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u="none" strike="noStrike" dirty="0">
                          <a:solidFill>
                            <a:schemeClr val="tx1"/>
                          </a:solidFill>
                          <a:effectLst/>
                          <a:latin typeface="+mn-lt"/>
                        </a:rPr>
                        <a:t>Adj</a:t>
                      </a:r>
                      <a:endParaRPr lang="en-US" sz="1400" b="1" i="0" u="none" strike="noStrike" dirty="0">
                        <a:solidFill>
                          <a:schemeClr val="tx1"/>
                        </a:solidFill>
                        <a:effectLst/>
                        <a:latin typeface="+mn-lt"/>
                      </a:endParaRPr>
                    </a:p>
                  </a:txBody>
                  <a:tcPr marL="9525" marR="9525" marT="9525" marB="0" anchor="b">
                    <a:lnL w="12700" cmpd="sng">
                      <a:noFill/>
                    </a:lnL>
                    <a:lnR w="12700" cmpd="sng">
                      <a:noFill/>
                    </a:lnR>
                    <a:lnT w="12700" cmpd="sng">
                      <a:noFill/>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u="none" strike="noStrike" dirty="0">
                          <a:solidFill>
                            <a:schemeClr val="tx1"/>
                          </a:solidFill>
                          <a:effectLst/>
                          <a:latin typeface="+mn-lt"/>
                        </a:rPr>
                        <a:t>Rolled up</a:t>
                      </a:r>
                      <a:br>
                        <a:rPr lang="en-US" sz="1400" b="1" u="none" strike="noStrike" dirty="0">
                          <a:solidFill>
                            <a:schemeClr val="tx1"/>
                          </a:solidFill>
                          <a:effectLst/>
                          <a:latin typeface="+mn-lt"/>
                        </a:rPr>
                      </a:br>
                      <a:r>
                        <a:rPr lang="en-US" sz="1400" b="1" u="none" strike="noStrike" dirty="0">
                          <a:solidFill>
                            <a:schemeClr val="tx1"/>
                          </a:solidFill>
                          <a:effectLst/>
                          <a:latin typeface="+mn-lt"/>
                        </a:rPr>
                        <a:t>credit hour rate</a:t>
                      </a:r>
                      <a:endParaRPr lang="en-US" sz="1400" b="1" i="0" u="none" strike="noStrike" dirty="0">
                        <a:solidFill>
                          <a:schemeClr val="tx1"/>
                        </a:solidFill>
                        <a:effectLst/>
                        <a:latin typeface="+mn-lt"/>
                      </a:endParaRPr>
                    </a:p>
                  </a:txBody>
                  <a:tcPr marL="9525" marR="9525" marT="9525" marB="0" anchor="b">
                    <a:lnL w="12700" cmpd="sng">
                      <a:noFill/>
                    </a:lnL>
                    <a:lnR w="12700" cmpd="sng">
                      <a:noFill/>
                    </a:lnR>
                    <a:lnT w="12700" cmpd="sng">
                      <a:noFill/>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u="none" strike="noStrike" dirty="0">
                          <a:solidFill>
                            <a:schemeClr val="tx1"/>
                          </a:solidFill>
                          <a:effectLst/>
                          <a:latin typeface="+mn-lt"/>
                        </a:rPr>
                        <a:t>FY22 credit hour rate,</a:t>
                      </a:r>
                      <a:endParaRPr lang="en-US" sz="1400" b="1" i="0" u="none" strike="noStrike" dirty="0">
                        <a:solidFill>
                          <a:schemeClr val="tx1"/>
                        </a:solidFill>
                        <a:effectLst/>
                        <a:latin typeface="+mn-lt"/>
                      </a:endParaRPr>
                    </a:p>
                  </a:txBody>
                  <a:tcPr marL="9525" marR="9525" marT="9525" marB="0" anchor="b">
                    <a:lnL w="12700" cmpd="sng">
                      <a:noFill/>
                    </a:lnL>
                    <a:lnR w="12700" cmpd="sng">
                      <a:noFill/>
                    </a:lnR>
                    <a:lnT w="12700" cmpd="sng">
                      <a:noFill/>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400" b="1" i="0" u="none" strike="noStrike" dirty="0">
                        <a:solidFill>
                          <a:schemeClr val="tx1"/>
                        </a:solidFill>
                        <a:effectLst/>
                        <a:latin typeface="+mn-lt"/>
                      </a:endParaRPr>
                    </a:p>
                  </a:txBody>
                  <a:tcPr marL="9525" marR="9525" marT="9525" marB="0" anchor="b">
                    <a:lnL w="12700" cmpd="sng">
                      <a:noFill/>
                    </a:lnL>
                    <a:lnR w="12700" cmpd="sng">
                      <a:noFill/>
                    </a:lnR>
                    <a:lnT w="12700" cmpd="sng">
                      <a:noFill/>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1" u="none" strike="noStrike" dirty="0">
                          <a:solidFill>
                            <a:schemeClr val="tx1"/>
                          </a:solidFill>
                          <a:effectLst/>
                          <a:latin typeface="+mn-lt"/>
                        </a:rPr>
                        <a:t>Tech fee per credit hour</a:t>
                      </a:r>
                      <a:endParaRPr lang="en-US" sz="1400" b="1" i="0" u="none" strike="noStrike" dirty="0">
                        <a:solidFill>
                          <a:schemeClr val="tx1"/>
                        </a:solidFill>
                        <a:effectLst/>
                        <a:latin typeface="+mn-lt"/>
                      </a:endParaRPr>
                    </a:p>
                  </a:txBody>
                  <a:tcPr marL="9525" marR="9525" marT="9525" marB="0" anchor="b">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u="none" strike="noStrike" dirty="0">
                          <a:solidFill>
                            <a:schemeClr val="tx1"/>
                          </a:solidFill>
                          <a:effectLst/>
                          <a:latin typeface="+mn-lt"/>
                        </a:rPr>
                        <a:t>Total per credit hour</a:t>
                      </a:r>
                      <a:endParaRPr lang="en-US" sz="1400" b="1" i="0" u="none" strike="noStrike" dirty="0">
                        <a:solidFill>
                          <a:schemeClr val="tx1"/>
                        </a:solidFill>
                        <a:effectLst/>
                        <a:latin typeface="+mn-lt"/>
                      </a:endParaRPr>
                    </a:p>
                  </a:txBody>
                  <a:tcPr marL="9525" marR="9525" marT="9525" marB="0" anchor="b">
                    <a:lnL w="12700" cmpd="sng">
                      <a:noFill/>
                    </a:lnL>
                    <a:lnR w="12700" cmpd="sng">
                      <a:noFill/>
                    </a:lnR>
                    <a:lnT w="12700" cmpd="sng">
                      <a:noFill/>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54975064"/>
                  </a:ext>
                </a:extLst>
              </a:tr>
              <a:tr h="274320">
                <a:tc>
                  <a:txBody>
                    <a:bodyPr/>
                    <a:lstStyle/>
                    <a:p>
                      <a:pPr marL="0" algn="l" defTabSz="914400" rtl="0" eaLnBrk="1" fontAlgn="b" latinLnBrk="0" hangingPunct="1"/>
                      <a:r>
                        <a:rPr lang="en-US" sz="1400" b="1" u="none" strike="noStrike" kern="1200" dirty="0">
                          <a:solidFill>
                            <a:srgbClr val="05543F"/>
                          </a:solidFill>
                          <a:effectLst/>
                          <a:latin typeface="+mn-lt"/>
                          <a:ea typeface="+mn-ea"/>
                          <a:cs typeface="+mn-cs"/>
                        </a:rPr>
                        <a:t>Undergraduate</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a:solidFill>
                          <a:srgbClr val="000000"/>
                        </a:solidFill>
                        <a:effectLst/>
                        <a:latin typeface="+mn-lt"/>
                      </a:endParaRPr>
                    </a:p>
                  </a:txBody>
                  <a:tcPr marL="9525" marR="9525" marT="9525" marB="0" anchor="b">
                    <a:lnL w="12700" cmpd="sng">
                      <a:noFill/>
                    </a:lnL>
                    <a:lnR w="12700" cmpd="sng">
                      <a:noFill/>
                    </a:lnR>
                    <a:lnT w="12700" cap="flat" cmpd="sng" algn="ctr">
                      <a:solidFill>
                        <a:schemeClr val="accent5">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dirty="0">
                        <a:solidFill>
                          <a:srgbClr val="000000"/>
                        </a:solidFill>
                        <a:effectLst/>
                        <a:latin typeface="+mn-lt"/>
                      </a:endParaRPr>
                    </a:p>
                  </a:txBody>
                  <a:tcPr marL="9525" marR="9525" marT="9525" marB="0" anchor="b">
                    <a:lnL w="12700" cmpd="sng">
                      <a:noFill/>
                    </a:lnL>
                    <a:lnR w="12700" cmpd="sng">
                      <a:noFill/>
                    </a:lnR>
                    <a:lnT w="12700" cap="flat" cmpd="sng" algn="ctr">
                      <a:solidFill>
                        <a:schemeClr val="accent5">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a:solidFill>
                          <a:srgbClr val="000000"/>
                        </a:solidFill>
                        <a:effectLst/>
                        <a:latin typeface="+mn-lt"/>
                      </a:endParaRPr>
                    </a:p>
                  </a:txBody>
                  <a:tcPr marL="9525" marR="9525" marT="9525" marB="0" anchor="b">
                    <a:lnL w="12700" cmpd="sng">
                      <a:noFill/>
                    </a:lnL>
                    <a:lnR w="12700" cmpd="sng">
                      <a:noFill/>
                    </a:lnR>
                    <a:lnT w="12700" cap="flat" cmpd="sng" algn="ctr">
                      <a:solidFill>
                        <a:schemeClr val="accent5">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a:solidFill>
                          <a:srgbClr val="000000"/>
                        </a:solidFill>
                        <a:effectLst/>
                        <a:latin typeface="+mn-lt"/>
                      </a:endParaRPr>
                    </a:p>
                  </a:txBody>
                  <a:tcPr marL="9525" marR="9525" marT="9525" marB="0" anchor="b">
                    <a:lnL w="12700" cmpd="sng">
                      <a:noFill/>
                    </a:lnL>
                    <a:lnR w="12700" cmpd="sng">
                      <a:noFill/>
                    </a:lnR>
                    <a:lnT w="12700" cap="flat" cmpd="sng" algn="ctr">
                      <a:solidFill>
                        <a:schemeClr val="accent5">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a:solidFill>
                          <a:srgbClr val="000000"/>
                        </a:solidFill>
                        <a:effectLst/>
                        <a:latin typeface="+mn-lt"/>
                      </a:endParaRPr>
                    </a:p>
                  </a:txBody>
                  <a:tcPr marL="9525" marR="9525" marT="9525" marB="0" anchor="b">
                    <a:lnL w="12700" cmpd="sng">
                      <a:noFill/>
                    </a:lnL>
                    <a:lnR w="12700" cmpd="sng">
                      <a:noFill/>
                    </a:lnR>
                    <a:lnT w="12700" cap="flat" cmpd="sng" algn="ctr">
                      <a:solidFill>
                        <a:schemeClr val="accent5">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a:solidFill>
                          <a:srgbClr val="000000"/>
                        </a:solidFill>
                        <a:effectLst/>
                        <a:latin typeface="+mn-lt"/>
                      </a:endParaRP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dirty="0">
                        <a:solidFill>
                          <a:srgbClr val="000000"/>
                        </a:solidFill>
                        <a:effectLst/>
                        <a:latin typeface="+mn-lt"/>
                      </a:endParaRPr>
                    </a:p>
                  </a:txBody>
                  <a:tcPr marL="9525" marR="9525" marT="9525" marB="0" anchor="b">
                    <a:lnL w="12700" cmpd="sng">
                      <a:noFill/>
                    </a:lnL>
                    <a:lnR w="12700" cmpd="sng">
                      <a:noFill/>
                    </a:lnR>
                    <a:lnT w="12700" cap="flat" cmpd="sng" algn="ctr">
                      <a:solidFill>
                        <a:schemeClr val="accent5">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78500002"/>
                  </a:ext>
                </a:extLst>
              </a:tr>
              <a:tr h="274320">
                <a:tc>
                  <a:txBody>
                    <a:bodyPr/>
                    <a:lstStyle/>
                    <a:p>
                      <a:pPr algn="l" fontAlgn="b"/>
                      <a:r>
                        <a:rPr lang="en-US" sz="1400" u="none" strike="noStrike" dirty="0">
                          <a:solidFill>
                            <a:schemeClr val="tx1"/>
                          </a:solidFill>
                          <a:effectLst/>
                          <a:latin typeface="+mn-lt"/>
                        </a:rPr>
                        <a:t>Online - resident</a:t>
                      </a:r>
                      <a:endParaRPr lang="en-US" sz="1400" b="0" i="0" u="none" strike="noStrike" dirty="0">
                        <a:solidFill>
                          <a:schemeClr val="tx1"/>
                        </a:solidFill>
                        <a:effectLst/>
                        <a:latin typeface="+mn-lt"/>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400" u="none" strike="noStrike" dirty="0">
                          <a:solidFill>
                            <a:schemeClr val="tx1"/>
                          </a:solidFill>
                          <a:effectLst/>
                          <a:latin typeface="+mn-lt"/>
                        </a:rPr>
                        <a:t> $     245 </a:t>
                      </a:r>
                      <a:endParaRPr lang="en-US" sz="1400" b="0" i="0" u="none" strike="noStrike" dirty="0">
                        <a:solidFill>
                          <a:schemeClr val="tx1"/>
                        </a:solidFill>
                        <a:effectLst/>
                        <a:latin typeface="+mn-lt"/>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400" u="none" strike="noStrike" dirty="0">
                          <a:solidFill>
                            <a:schemeClr val="tx1"/>
                          </a:solidFill>
                          <a:effectLst/>
                          <a:latin typeface="+mn-lt"/>
                        </a:rPr>
                        <a:t> $     37 </a:t>
                      </a:r>
                      <a:endParaRPr lang="en-US" sz="1400" b="0" i="0" u="none" strike="noStrike" dirty="0">
                        <a:solidFill>
                          <a:schemeClr val="tx1"/>
                        </a:solidFill>
                        <a:effectLst/>
                        <a:latin typeface="+mn-lt"/>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400" u="none" strike="noStrike" dirty="0">
                          <a:solidFill>
                            <a:schemeClr val="tx1"/>
                          </a:solidFill>
                          <a:effectLst/>
                          <a:latin typeface="+mn-lt"/>
                        </a:rPr>
                        <a:t> $     282 </a:t>
                      </a:r>
                      <a:endParaRPr lang="en-US" sz="1400" b="0" i="0" u="none" strike="noStrike" dirty="0">
                        <a:solidFill>
                          <a:schemeClr val="tx1"/>
                        </a:solidFill>
                        <a:effectLst/>
                        <a:latin typeface="+mn-lt"/>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400" u="none" strike="noStrike" dirty="0">
                          <a:solidFill>
                            <a:schemeClr val="tx1"/>
                          </a:solidFill>
                          <a:effectLst/>
                          <a:latin typeface="+mn-lt"/>
                        </a:rPr>
                        <a:t> $    </a:t>
                      </a:r>
                      <a:endParaRPr lang="en-US" sz="1400" b="0" i="0" u="none" strike="noStrike" dirty="0">
                        <a:solidFill>
                          <a:schemeClr val="tx1"/>
                        </a:solidFill>
                        <a:effectLst/>
                        <a:latin typeface="+mn-lt"/>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dirty="0">
                        <a:solidFill>
                          <a:schemeClr val="tx1"/>
                        </a:solidFill>
                        <a:effectLst/>
                        <a:latin typeface="+mn-lt"/>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400" u="none" strike="noStrike" dirty="0">
                          <a:solidFill>
                            <a:schemeClr val="tx1"/>
                          </a:solidFill>
                          <a:effectLst/>
                          <a:latin typeface="+mn-lt"/>
                        </a:rPr>
                        <a:t> $      7 </a:t>
                      </a:r>
                      <a:endParaRPr lang="en-US" sz="1400" b="0" i="0" u="none" strike="noStrike" dirty="0">
                        <a:solidFill>
                          <a:schemeClr val="tx1"/>
                        </a:solidFill>
                        <a:effectLst/>
                        <a:latin typeface="+mn-lt"/>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400" u="none" strike="noStrike" dirty="0">
                          <a:solidFill>
                            <a:schemeClr val="tx1"/>
                          </a:solidFill>
                          <a:effectLst/>
                          <a:latin typeface="+mn-lt"/>
                        </a:rPr>
                        <a:t> $    289 </a:t>
                      </a:r>
                      <a:endParaRPr lang="en-US" sz="1400" b="0" i="0" u="none" strike="noStrike" dirty="0">
                        <a:solidFill>
                          <a:schemeClr val="tx1"/>
                        </a:solidFill>
                        <a:effectLst/>
                        <a:latin typeface="+mn-lt"/>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33972208"/>
                  </a:ext>
                </a:extLst>
              </a:tr>
              <a:tr h="274320">
                <a:tc>
                  <a:txBody>
                    <a:bodyPr/>
                    <a:lstStyle/>
                    <a:p>
                      <a:pPr algn="l" fontAlgn="b"/>
                      <a:r>
                        <a:rPr lang="en-US" sz="1400" u="none" strike="noStrike" dirty="0">
                          <a:solidFill>
                            <a:schemeClr val="tx1"/>
                          </a:solidFill>
                          <a:effectLst/>
                          <a:latin typeface="+mn-lt"/>
                        </a:rPr>
                        <a:t>Online – non-resident (e-rate)</a:t>
                      </a:r>
                      <a:endParaRPr lang="en-US" sz="1400" b="0" i="0" u="none" strike="noStrike" dirty="0">
                        <a:solidFill>
                          <a:schemeClr val="tx1"/>
                        </a:solidFill>
                        <a:effectLst/>
                        <a:latin typeface="+mn-lt"/>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400" u="none" strike="noStrike" dirty="0">
                          <a:solidFill>
                            <a:schemeClr val="tx1"/>
                          </a:solidFill>
                          <a:effectLst/>
                          <a:latin typeface="+mn-lt"/>
                        </a:rPr>
                        <a:t> $     490 </a:t>
                      </a:r>
                      <a:endParaRPr lang="en-US" sz="1400" b="0" i="0" u="none" strike="noStrike" dirty="0">
                        <a:solidFill>
                          <a:schemeClr val="tx1"/>
                        </a:solidFill>
                        <a:effectLst/>
                        <a:latin typeface="+mn-lt"/>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400" u="none" strike="noStrike" dirty="0">
                          <a:solidFill>
                            <a:schemeClr val="tx1"/>
                          </a:solidFill>
                          <a:effectLst/>
                          <a:latin typeface="+mn-lt"/>
                        </a:rPr>
                        <a:t> $     37 </a:t>
                      </a:r>
                      <a:endParaRPr lang="en-US" sz="1400" b="0" i="0" u="none" strike="noStrike" dirty="0">
                        <a:solidFill>
                          <a:schemeClr val="tx1"/>
                        </a:solidFill>
                        <a:effectLst/>
                        <a:latin typeface="+mn-lt"/>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400" u="none" strike="noStrike" dirty="0">
                          <a:solidFill>
                            <a:schemeClr val="tx1"/>
                          </a:solidFill>
                          <a:effectLst/>
                          <a:latin typeface="+mn-lt"/>
                        </a:rPr>
                        <a:t> $     527 </a:t>
                      </a:r>
                      <a:endParaRPr lang="en-US" sz="1400" b="0" i="0" u="none" strike="noStrike" dirty="0">
                        <a:solidFill>
                          <a:schemeClr val="tx1"/>
                        </a:solidFill>
                        <a:effectLst/>
                        <a:latin typeface="+mn-lt"/>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400" u="none" strike="noStrike" dirty="0">
                          <a:solidFill>
                            <a:schemeClr val="tx1"/>
                          </a:solidFill>
                          <a:effectLst/>
                          <a:latin typeface="+mn-lt"/>
                        </a:rPr>
                        <a:t> $     352 </a:t>
                      </a:r>
                      <a:endParaRPr lang="en-US" sz="1400" b="0" i="0" u="none" strike="noStrike" dirty="0">
                        <a:solidFill>
                          <a:schemeClr val="tx1"/>
                        </a:solidFill>
                        <a:effectLst/>
                        <a:latin typeface="+mn-lt"/>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400" u="none" strike="noStrike" dirty="0">
                          <a:solidFill>
                            <a:schemeClr val="tx1"/>
                          </a:solidFill>
                          <a:effectLst/>
                          <a:latin typeface="+mn-lt"/>
                        </a:rPr>
                        <a:t>*</a:t>
                      </a:r>
                      <a:endParaRPr lang="en-US" sz="1400" b="0" i="0" u="none" strike="noStrike" dirty="0">
                        <a:solidFill>
                          <a:schemeClr val="tx1"/>
                        </a:solidFill>
                        <a:effectLst/>
                        <a:latin typeface="+mn-lt"/>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400" u="none" strike="noStrike" dirty="0">
                          <a:solidFill>
                            <a:schemeClr val="tx1"/>
                          </a:solidFill>
                          <a:effectLst/>
                          <a:latin typeface="+mn-lt"/>
                        </a:rPr>
                        <a:t> $      7 </a:t>
                      </a:r>
                      <a:endParaRPr lang="en-US" sz="1400" b="0" i="0" u="none" strike="noStrike" dirty="0">
                        <a:solidFill>
                          <a:schemeClr val="tx1"/>
                        </a:solidFill>
                        <a:effectLst/>
                        <a:latin typeface="+mn-lt"/>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400" u="none" strike="noStrike" dirty="0">
                          <a:solidFill>
                            <a:schemeClr val="tx1"/>
                          </a:solidFill>
                          <a:effectLst/>
                          <a:latin typeface="+mn-lt"/>
                        </a:rPr>
                        <a:t> $    359 </a:t>
                      </a:r>
                      <a:endParaRPr lang="en-US" sz="1400" b="0" i="0" u="none" strike="noStrike" dirty="0">
                        <a:solidFill>
                          <a:schemeClr val="tx1"/>
                        </a:solidFill>
                        <a:effectLst/>
                        <a:latin typeface="+mn-lt"/>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32863967"/>
                  </a:ext>
                </a:extLst>
              </a:tr>
            </a:tbl>
          </a:graphicData>
        </a:graphic>
      </p:graphicFrame>
      <p:sp>
        <p:nvSpPr>
          <p:cNvPr id="11" name="TextBox 10">
            <a:extLst>
              <a:ext uri="{FF2B5EF4-FFF2-40B4-BE49-F238E27FC236}">
                <a16:creationId xmlns:a16="http://schemas.microsoft.com/office/drawing/2014/main" id="{0457A8B3-2B95-40CA-85EE-CD6BB6C5195D}"/>
              </a:ext>
            </a:extLst>
          </p:cNvPr>
          <p:cNvSpPr txBox="1"/>
          <p:nvPr/>
        </p:nvSpPr>
        <p:spPr>
          <a:xfrm>
            <a:off x="584245" y="4352948"/>
            <a:ext cx="6096000" cy="461665"/>
          </a:xfrm>
          <a:prstGeom prst="rect">
            <a:avLst/>
          </a:prstGeom>
          <a:noFill/>
        </p:spPr>
        <p:txBody>
          <a:bodyPr wrap="square">
            <a:spAutoFit/>
          </a:bodyPr>
          <a:lstStyle/>
          <a:p>
            <a:pPr algn="l" fontAlgn="b"/>
            <a:r>
              <a:rPr lang="en-US" sz="2400" b="1" u="none" strike="noStrike" dirty="0">
                <a:effectLst/>
                <a:latin typeface="+mn-lt"/>
              </a:rPr>
              <a:t>UMM's Online Proposed Rates</a:t>
            </a:r>
            <a:endParaRPr lang="en-US" sz="2400" b="1" i="0" u="none" strike="noStrike" dirty="0">
              <a:solidFill>
                <a:srgbClr val="000000"/>
              </a:solidFill>
              <a:effectLst/>
              <a:latin typeface="+mn-lt"/>
            </a:endParaRPr>
          </a:p>
        </p:txBody>
      </p:sp>
      <p:graphicFrame>
        <p:nvGraphicFramePr>
          <p:cNvPr id="2" name="Table 1">
            <a:extLst>
              <a:ext uri="{FF2B5EF4-FFF2-40B4-BE49-F238E27FC236}">
                <a16:creationId xmlns:a16="http://schemas.microsoft.com/office/drawing/2014/main" id="{F1E2F91E-7ACB-4341-91B6-659251F3D41E}"/>
              </a:ext>
            </a:extLst>
          </p:cNvPr>
          <p:cNvGraphicFramePr>
            <a:graphicFrameLocks noGrp="1"/>
          </p:cNvGraphicFramePr>
          <p:nvPr>
            <p:extLst>
              <p:ext uri="{D42A27DB-BD31-4B8C-83A1-F6EECF244321}">
                <p14:modId xmlns:p14="http://schemas.microsoft.com/office/powerpoint/2010/main" val="2280574011"/>
              </p:ext>
            </p:extLst>
          </p:nvPr>
        </p:nvGraphicFramePr>
        <p:xfrm>
          <a:off x="359596" y="3450851"/>
          <a:ext cx="7541630" cy="445770"/>
        </p:xfrm>
        <a:graphic>
          <a:graphicData uri="http://schemas.openxmlformats.org/drawingml/2006/table">
            <a:tbl>
              <a:tblPr firstRow="1">
                <a:tableStyleId>{5C22544A-7EE6-4342-B048-85BDC9FD1C3A}</a:tableStyleId>
              </a:tblPr>
              <a:tblGrid>
                <a:gridCol w="2609714">
                  <a:extLst>
                    <a:ext uri="{9D8B030D-6E8A-4147-A177-3AD203B41FA5}">
                      <a16:colId xmlns:a16="http://schemas.microsoft.com/office/drawing/2014/main" val="1552360984"/>
                    </a:ext>
                  </a:extLst>
                </a:gridCol>
                <a:gridCol w="785126">
                  <a:extLst>
                    <a:ext uri="{9D8B030D-6E8A-4147-A177-3AD203B41FA5}">
                      <a16:colId xmlns:a16="http://schemas.microsoft.com/office/drawing/2014/main" val="1102209632"/>
                    </a:ext>
                  </a:extLst>
                </a:gridCol>
                <a:gridCol w="692975">
                  <a:extLst>
                    <a:ext uri="{9D8B030D-6E8A-4147-A177-3AD203B41FA5}">
                      <a16:colId xmlns:a16="http://schemas.microsoft.com/office/drawing/2014/main" val="2008372565"/>
                    </a:ext>
                  </a:extLst>
                </a:gridCol>
                <a:gridCol w="785126">
                  <a:extLst>
                    <a:ext uri="{9D8B030D-6E8A-4147-A177-3AD203B41FA5}">
                      <a16:colId xmlns:a16="http://schemas.microsoft.com/office/drawing/2014/main" val="668651497"/>
                    </a:ext>
                  </a:extLst>
                </a:gridCol>
                <a:gridCol w="943624">
                  <a:extLst>
                    <a:ext uri="{9D8B030D-6E8A-4147-A177-3AD203B41FA5}">
                      <a16:colId xmlns:a16="http://schemas.microsoft.com/office/drawing/2014/main" val="1296752266"/>
                    </a:ext>
                  </a:extLst>
                </a:gridCol>
                <a:gridCol w="855160">
                  <a:extLst>
                    <a:ext uri="{9D8B030D-6E8A-4147-A177-3AD203B41FA5}">
                      <a16:colId xmlns:a16="http://schemas.microsoft.com/office/drawing/2014/main" val="2018009374"/>
                    </a:ext>
                  </a:extLst>
                </a:gridCol>
                <a:gridCol w="869905">
                  <a:extLst>
                    <a:ext uri="{9D8B030D-6E8A-4147-A177-3AD203B41FA5}">
                      <a16:colId xmlns:a16="http://schemas.microsoft.com/office/drawing/2014/main" val="2326363080"/>
                    </a:ext>
                  </a:extLst>
                </a:gridCol>
              </a:tblGrid>
              <a:tr h="190500">
                <a:tc>
                  <a:txBody>
                    <a:bodyPr/>
                    <a:lstStyle/>
                    <a:p>
                      <a:pPr algn="l" fontAlgn="b"/>
                      <a:r>
                        <a:rPr lang="en-US" sz="1400" u="none" strike="noStrike" dirty="0">
                          <a:solidFill>
                            <a:schemeClr val="tx1"/>
                          </a:solidFill>
                          <a:effectLst/>
                          <a:latin typeface="+mn-lt"/>
                        </a:rPr>
                        <a:t>*includes Canadians</a:t>
                      </a:r>
                      <a:endParaRPr lang="en-US" sz="1400" b="0" i="0" u="none" strike="noStrike" dirty="0">
                        <a:solidFill>
                          <a:schemeClr val="tx1"/>
                        </a:solidFill>
                        <a:effectLst/>
                        <a:latin typeface="+mn-lt"/>
                      </a:endParaRPr>
                    </a:p>
                  </a:txBody>
                  <a:tcPr marL="9525" marR="9525" marT="9525" marB="0" anchor="b">
                    <a:noFill/>
                  </a:tcPr>
                </a:tc>
                <a:tc>
                  <a:txBody>
                    <a:bodyPr/>
                    <a:lstStyle/>
                    <a:p>
                      <a:pPr algn="l" fontAlgn="b"/>
                      <a:endParaRPr lang="en-US" sz="1400" b="0" i="0" u="none" strike="noStrike">
                        <a:solidFill>
                          <a:schemeClr val="tx1"/>
                        </a:solidFill>
                        <a:effectLst/>
                        <a:latin typeface="+mn-lt"/>
                      </a:endParaRPr>
                    </a:p>
                  </a:txBody>
                  <a:tcPr marL="9525" marR="9525" marT="9525" marB="0" anchor="b">
                    <a:noFill/>
                  </a:tcPr>
                </a:tc>
                <a:tc>
                  <a:txBody>
                    <a:bodyPr/>
                    <a:lstStyle/>
                    <a:p>
                      <a:pPr algn="l" fontAlgn="b"/>
                      <a:endParaRPr lang="en-US" sz="1400" b="0" i="0" u="none" strike="noStrike">
                        <a:solidFill>
                          <a:schemeClr val="tx1"/>
                        </a:solidFill>
                        <a:effectLst/>
                        <a:latin typeface="+mn-lt"/>
                      </a:endParaRPr>
                    </a:p>
                  </a:txBody>
                  <a:tcPr marL="9525" marR="9525" marT="9525" marB="0" anchor="b">
                    <a:noFill/>
                  </a:tcPr>
                </a:tc>
                <a:tc>
                  <a:txBody>
                    <a:bodyPr/>
                    <a:lstStyle/>
                    <a:p>
                      <a:pPr algn="l" fontAlgn="b"/>
                      <a:endParaRPr lang="en-US" sz="1400" b="0" i="0" u="none" strike="noStrike">
                        <a:solidFill>
                          <a:schemeClr val="tx1"/>
                        </a:solidFill>
                        <a:effectLst/>
                        <a:latin typeface="+mn-lt"/>
                      </a:endParaRPr>
                    </a:p>
                  </a:txBody>
                  <a:tcPr marL="9525" marR="9525" marT="9525" marB="0" anchor="b">
                    <a:noFill/>
                  </a:tcPr>
                </a:tc>
                <a:tc>
                  <a:txBody>
                    <a:bodyPr/>
                    <a:lstStyle/>
                    <a:p>
                      <a:pPr algn="l" fontAlgn="b"/>
                      <a:endParaRPr lang="en-US" sz="1400" b="0" i="0" u="none" strike="noStrike" dirty="0">
                        <a:solidFill>
                          <a:schemeClr val="tx1"/>
                        </a:solidFill>
                        <a:effectLst/>
                        <a:latin typeface="+mn-lt"/>
                      </a:endParaRPr>
                    </a:p>
                  </a:txBody>
                  <a:tcPr marL="9525" marR="9525" marT="9525" marB="0" anchor="b">
                    <a:noFill/>
                  </a:tcPr>
                </a:tc>
                <a:tc>
                  <a:txBody>
                    <a:bodyPr/>
                    <a:lstStyle/>
                    <a:p>
                      <a:pPr algn="l" fontAlgn="b"/>
                      <a:endParaRPr lang="en-US" sz="1400" b="0" i="0" u="none" strike="noStrike">
                        <a:solidFill>
                          <a:schemeClr val="tx1"/>
                        </a:solidFill>
                        <a:effectLst/>
                        <a:latin typeface="+mn-lt"/>
                      </a:endParaRPr>
                    </a:p>
                  </a:txBody>
                  <a:tcPr marL="9525" marR="9525" marT="9525" marB="0" anchor="b">
                    <a:noFill/>
                  </a:tcPr>
                </a:tc>
                <a:tc>
                  <a:txBody>
                    <a:bodyPr/>
                    <a:lstStyle/>
                    <a:p>
                      <a:pPr algn="l" fontAlgn="b"/>
                      <a:endParaRPr lang="en-US" sz="1400" b="0" i="0" u="none" strike="noStrike" dirty="0">
                        <a:solidFill>
                          <a:schemeClr val="tx1"/>
                        </a:solidFill>
                        <a:effectLst/>
                        <a:latin typeface="+mn-lt"/>
                      </a:endParaRPr>
                    </a:p>
                  </a:txBody>
                  <a:tcPr marL="9525" marR="9525" marT="9525" marB="0" anchor="b">
                    <a:noFill/>
                  </a:tcPr>
                </a:tc>
                <a:extLst>
                  <a:ext uri="{0D108BD9-81ED-4DB2-BD59-A6C34878D82A}">
                    <a16:rowId xmlns:a16="http://schemas.microsoft.com/office/drawing/2014/main" val="3655281881"/>
                  </a:ext>
                </a:extLst>
              </a:tr>
              <a:tr h="190500">
                <a:tc>
                  <a:txBody>
                    <a:bodyPr/>
                    <a:lstStyle/>
                    <a:p>
                      <a:pPr algn="l" fontAlgn="b"/>
                      <a:r>
                        <a:rPr lang="en-US" sz="1400" u="none" strike="noStrike" dirty="0">
                          <a:solidFill>
                            <a:schemeClr val="tx1"/>
                          </a:solidFill>
                          <a:effectLst/>
                          <a:latin typeface="+mn-lt"/>
                        </a:rPr>
                        <a:t>** 30 credits/year for undergrad</a:t>
                      </a:r>
                      <a:endParaRPr lang="en-US" sz="1400" b="0" i="0" u="none" strike="noStrike" dirty="0">
                        <a:solidFill>
                          <a:schemeClr val="tx1"/>
                        </a:solidFill>
                        <a:effectLst/>
                        <a:latin typeface="+mn-lt"/>
                      </a:endParaRPr>
                    </a:p>
                  </a:txBody>
                  <a:tcPr marL="9525" marR="9525" marT="9525" marB="0" anchor="b">
                    <a:noFill/>
                  </a:tcPr>
                </a:tc>
                <a:tc>
                  <a:txBody>
                    <a:bodyPr/>
                    <a:lstStyle/>
                    <a:p>
                      <a:pPr algn="l" fontAlgn="b"/>
                      <a:endParaRPr lang="en-US" sz="1400" b="0" i="0" u="none" strike="noStrike" dirty="0">
                        <a:solidFill>
                          <a:schemeClr val="tx1"/>
                        </a:solidFill>
                        <a:effectLst/>
                        <a:latin typeface="+mn-lt"/>
                      </a:endParaRPr>
                    </a:p>
                  </a:txBody>
                  <a:tcPr marL="9525" marR="9525" marT="9525" marB="0" anchor="b">
                    <a:noFill/>
                  </a:tcPr>
                </a:tc>
                <a:tc>
                  <a:txBody>
                    <a:bodyPr/>
                    <a:lstStyle/>
                    <a:p>
                      <a:pPr algn="l" fontAlgn="b"/>
                      <a:endParaRPr lang="en-US" sz="1400" b="0" i="0" u="none" strike="noStrike" dirty="0">
                        <a:solidFill>
                          <a:schemeClr val="tx1"/>
                        </a:solidFill>
                        <a:effectLst/>
                        <a:latin typeface="+mn-lt"/>
                      </a:endParaRPr>
                    </a:p>
                  </a:txBody>
                  <a:tcPr marL="9525" marR="9525" marT="9525" marB="0" anchor="b">
                    <a:noFill/>
                  </a:tcPr>
                </a:tc>
                <a:tc>
                  <a:txBody>
                    <a:bodyPr/>
                    <a:lstStyle/>
                    <a:p>
                      <a:pPr algn="l" fontAlgn="b"/>
                      <a:endParaRPr lang="en-US" sz="1400" b="0" i="0" u="none" strike="noStrike" dirty="0">
                        <a:solidFill>
                          <a:schemeClr val="tx1"/>
                        </a:solidFill>
                        <a:effectLst/>
                        <a:latin typeface="+mn-lt"/>
                      </a:endParaRPr>
                    </a:p>
                  </a:txBody>
                  <a:tcPr marL="9525" marR="9525" marT="9525" marB="0" anchor="b">
                    <a:noFill/>
                  </a:tcPr>
                </a:tc>
                <a:tc>
                  <a:txBody>
                    <a:bodyPr/>
                    <a:lstStyle/>
                    <a:p>
                      <a:pPr algn="l" fontAlgn="b"/>
                      <a:endParaRPr lang="en-US" sz="1400" b="0" i="0" u="none" strike="noStrike" dirty="0">
                        <a:solidFill>
                          <a:schemeClr val="tx1"/>
                        </a:solidFill>
                        <a:effectLst/>
                        <a:latin typeface="+mn-lt"/>
                      </a:endParaRPr>
                    </a:p>
                  </a:txBody>
                  <a:tcPr marL="9525" marR="9525" marT="9525" marB="0" anchor="b">
                    <a:noFill/>
                  </a:tcPr>
                </a:tc>
                <a:tc>
                  <a:txBody>
                    <a:bodyPr/>
                    <a:lstStyle/>
                    <a:p>
                      <a:pPr algn="l" fontAlgn="b"/>
                      <a:endParaRPr lang="en-US" sz="1400" b="0" i="0" u="none" strike="noStrike" dirty="0">
                        <a:solidFill>
                          <a:schemeClr val="tx1"/>
                        </a:solidFill>
                        <a:effectLst/>
                        <a:latin typeface="+mn-lt"/>
                      </a:endParaRPr>
                    </a:p>
                  </a:txBody>
                  <a:tcPr marL="9525" marR="9525" marT="9525" marB="0" anchor="b">
                    <a:noFill/>
                  </a:tcPr>
                </a:tc>
                <a:tc>
                  <a:txBody>
                    <a:bodyPr/>
                    <a:lstStyle/>
                    <a:p>
                      <a:pPr algn="l" fontAlgn="b"/>
                      <a:endParaRPr lang="en-US" sz="1400" b="0" i="0" u="none" strike="noStrike" dirty="0">
                        <a:solidFill>
                          <a:schemeClr val="tx1"/>
                        </a:solidFill>
                        <a:effectLst/>
                        <a:latin typeface="+mn-lt"/>
                      </a:endParaRPr>
                    </a:p>
                  </a:txBody>
                  <a:tcPr marL="9525" marR="9525" marT="9525" marB="0" anchor="b">
                    <a:noFill/>
                  </a:tcPr>
                </a:tc>
                <a:extLst>
                  <a:ext uri="{0D108BD9-81ED-4DB2-BD59-A6C34878D82A}">
                    <a16:rowId xmlns:a16="http://schemas.microsoft.com/office/drawing/2014/main" val="1069724936"/>
                  </a:ext>
                </a:extLst>
              </a:tr>
            </a:tbl>
          </a:graphicData>
        </a:graphic>
      </p:graphicFrame>
    </p:spTree>
    <p:extLst>
      <p:ext uri="{BB962C8B-B14F-4D97-AF65-F5344CB8AC3E}">
        <p14:creationId xmlns:p14="http://schemas.microsoft.com/office/powerpoint/2010/main" val="583410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2B99D-F52E-48BD-9455-00CE5A54FF6B}"/>
              </a:ext>
            </a:extLst>
          </p:cNvPr>
          <p:cNvSpPr>
            <a:spLocks noGrp="1"/>
          </p:cNvSpPr>
          <p:nvPr>
            <p:ph type="title"/>
          </p:nvPr>
        </p:nvSpPr>
        <p:spPr>
          <a:xfrm>
            <a:off x="2602071" y="438091"/>
            <a:ext cx="9355704" cy="511175"/>
          </a:xfrm>
        </p:spPr>
        <p:txBody>
          <a:bodyPr>
            <a:normAutofit/>
          </a:bodyPr>
          <a:lstStyle/>
          <a:p>
            <a:r>
              <a:rPr lang="en-US" sz="3000" dirty="0"/>
              <a:t>USM Student Fee Proposal</a:t>
            </a:r>
          </a:p>
        </p:txBody>
      </p:sp>
      <p:sp>
        <p:nvSpPr>
          <p:cNvPr id="3" name="Slide Number Placeholder 2">
            <a:extLst>
              <a:ext uri="{FF2B5EF4-FFF2-40B4-BE49-F238E27FC236}">
                <a16:creationId xmlns:a16="http://schemas.microsoft.com/office/drawing/2014/main" id="{61BB3B91-6DA4-4BFD-BD34-F01A32E9DA69}"/>
              </a:ext>
            </a:extLst>
          </p:cNvPr>
          <p:cNvSpPr>
            <a:spLocks noGrp="1"/>
          </p:cNvSpPr>
          <p:nvPr>
            <p:ph type="sldNum" sz="quarter" idx="12"/>
          </p:nvPr>
        </p:nvSpPr>
        <p:spPr/>
        <p:txBody>
          <a:bodyPr/>
          <a:lstStyle/>
          <a:p>
            <a:fld id="{F5CF3575-0547-4F27-9A0F-3C3208F032F2}" type="slidenum">
              <a:rPr lang="en-US" smtClean="0"/>
              <a:pPr/>
              <a:t>17</a:t>
            </a:fld>
            <a:endParaRPr lang="en-US" dirty="0"/>
          </a:p>
        </p:txBody>
      </p:sp>
      <p:pic>
        <p:nvPicPr>
          <p:cNvPr id="4" name="Picture 3" descr="USM logo">
            <a:extLst>
              <a:ext uri="{FF2B5EF4-FFF2-40B4-BE49-F238E27FC236}">
                <a16:creationId xmlns:a16="http://schemas.microsoft.com/office/drawing/2014/main" id="{42613151-2B9B-4596-A525-6F0B2D2D07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225" y="326696"/>
            <a:ext cx="2263323" cy="505724"/>
          </a:xfrm>
          <a:prstGeom prst="rect">
            <a:avLst/>
          </a:prstGeom>
        </p:spPr>
      </p:pic>
      <p:sp>
        <p:nvSpPr>
          <p:cNvPr id="15" name="Rectangle 14">
            <a:extLst>
              <a:ext uri="{FF2B5EF4-FFF2-40B4-BE49-F238E27FC236}">
                <a16:creationId xmlns:a16="http://schemas.microsoft.com/office/drawing/2014/main" id="{0603A903-5748-41BD-955C-9C18801E52BB}"/>
              </a:ext>
              <a:ext uri="{C183D7F6-B498-43B3-948B-1728B52AA6E4}">
                <adec:decorative xmlns:adec="http://schemas.microsoft.com/office/drawing/2017/decorative" val="1"/>
              </a:ext>
            </a:extLst>
          </p:cNvPr>
          <p:cNvSpPr/>
          <p:nvPr/>
        </p:nvSpPr>
        <p:spPr>
          <a:xfrm>
            <a:off x="322217" y="1132114"/>
            <a:ext cx="2506292" cy="53991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6" name="Table 15">
            <a:extLst>
              <a:ext uri="{FF2B5EF4-FFF2-40B4-BE49-F238E27FC236}">
                <a16:creationId xmlns:a16="http://schemas.microsoft.com/office/drawing/2014/main" id="{CF92AB45-FCB2-4022-8484-7C8B3758A53B}"/>
              </a:ext>
            </a:extLst>
          </p:cNvPr>
          <p:cNvGraphicFramePr>
            <a:graphicFrameLocks noGrp="1"/>
          </p:cNvGraphicFramePr>
          <p:nvPr>
            <p:extLst>
              <p:ext uri="{D42A27DB-BD31-4B8C-83A1-F6EECF244321}">
                <p14:modId xmlns:p14="http://schemas.microsoft.com/office/powerpoint/2010/main" val="609010001"/>
              </p:ext>
            </p:extLst>
          </p:nvPr>
        </p:nvGraphicFramePr>
        <p:xfrm>
          <a:off x="3153752" y="2090918"/>
          <a:ext cx="4093908" cy="4363720"/>
        </p:xfrm>
        <a:graphic>
          <a:graphicData uri="http://schemas.openxmlformats.org/drawingml/2006/table">
            <a:tbl>
              <a:tblPr firstRow="1" bandRow="1">
                <a:tableStyleId>{5C22544A-7EE6-4342-B048-85BDC9FD1C3A}</a:tableStyleId>
              </a:tblPr>
              <a:tblGrid>
                <a:gridCol w="2307940">
                  <a:extLst>
                    <a:ext uri="{9D8B030D-6E8A-4147-A177-3AD203B41FA5}">
                      <a16:colId xmlns:a16="http://schemas.microsoft.com/office/drawing/2014/main" val="3213628832"/>
                    </a:ext>
                  </a:extLst>
                </a:gridCol>
                <a:gridCol w="892984">
                  <a:extLst>
                    <a:ext uri="{9D8B030D-6E8A-4147-A177-3AD203B41FA5}">
                      <a16:colId xmlns:a16="http://schemas.microsoft.com/office/drawing/2014/main" val="1940755253"/>
                    </a:ext>
                  </a:extLst>
                </a:gridCol>
                <a:gridCol w="892984">
                  <a:extLst>
                    <a:ext uri="{9D8B030D-6E8A-4147-A177-3AD203B41FA5}">
                      <a16:colId xmlns:a16="http://schemas.microsoft.com/office/drawing/2014/main" val="2183782125"/>
                    </a:ext>
                  </a:extLst>
                </a:gridCol>
              </a:tblGrid>
              <a:tr h="370840">
                <a:tc>
                  <a:txBody>
                    <a:bodyPr/>
                    <a:lstStyle/>
                    <a:p>
                      <a:endParaRPr lang="en-US" sz="1400" dirty="0">
                        <a:solidFill>
                          <a:schemeClr val="tx1"/>
                        </a:solidFill>
                        <a:latin typeface="+mn-lt"/>
                        <a:cs typeface="Times New Roman" panose="02020603050405020304" pitchFamily="18" charset="0"/>
                      </a:endParaRPr>
                    </a:p>
                  </a:txBody>
                  <a:tcPr>
                    <a:noFill/>
                  </a:tcPr>
                </a:tc>
                <a:tc>
                  <a:txBody>
                    <a:bodyPr/>
                    <a:lstStyle/>
                    <a:p>
                      <a:pPr algn="ctr"/>
                      <a:r>
                        <a:rPr lang="en-US" sz="1400" dirty="0">
                          <a:solidFill>
                            <a:schemeClr val="tx1"/>
                          </a:solidFill>
                          <a:latin typeface="+mn-lt"/>
                          <a:cs typeface="Times New Roman" panose="02020603050405020304" pitchFamily="18" charset="0"/>
                        </a:rPr>
                        <a:t>FY22</a:t>
                      </a:r>
                    </a:p>
                    <a:p>
                      <a:pPr algn="ctr"/>
                      <a:r>
                        <a:rPr lang="en-US" sz="1400" dirty="0">
                          <a:solidFill>
                            <a:schemeClr val="tx1"/>
                          </a:solidFill>
                          <a:latin typeface="+mn-lt"/>
                          <a:cs typeface="Times New Roman" panose="02020603050405020304" pitchFamily="18" charset="0"/>
                        </a:rPr>
                        <a:t>Current</a:t>
                      </a:r>
                    </a:p>
                  </a:txBody>
                  <a:tcPr>
                    <a:lnB w="127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solidFill>
                          <a:latin typeface="+mn-lt"/>
                          <a:cs typeface="Times New Roman" panose="02020603050405020304" pitchFamily="18" charset="0"/>
                        </a:rPr>
                        <a:t>FY22</a:t>
                      </a:r>
                    </a:p>
                    <a:p>
                      <a:pPr algn="ctr"/>
                      <a:r>
                        <a:rPr lang="en-US" sz="1400" dirty="0">
                          <a:solidFill>
                            <a:schemeClr val="tx1"/>
                          </a:solidFill>
                          <a:latin typeface="+mn-lt"/>
                          <a:cs typeface="Times New Roman" panose="02020603050405020304" pitchFamily="18" charset="0"/>
                        </a:rPr>
                        <a:t>Proposed</a:t>
                      </a:r>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66829745"/>
                  </a:ext>
                </a:extLst>
              </a:tr>
              <a:tr h="370840">
                <a:tc>
                  <a:txBody>
                    <a:bodyPr/>
                    <a:lstStyle/>
                    <a:p>
                      <a:r>
                        <a:rPr lang="en-US" sz="1400" dirty="0">
                          <a:latin typeface="+mn-lt"/>
                          <a:cs typeface="Times New Roman" panose="02020603050405020304" pitchFamily="18" charset="0"/>
                        </a:rPr>
                        <a:t>Tuition</a:t>
                      </a:r>
                    </a:p>
                  </a:txBody>
                  <a:tcPr>
                    <a:noFill/>
                  </a:tcPr>
                </a:tc>
                <a:tc>
                  <a:txBody>
                    <a:bodyPr/>
                    <a:lstStyle/>
                    <a:p>
                      <a:pPr algn="r"/>
                      <a:r>
                        <a:rPr lang="en-US" sz="1400" dirty="0">
                          <a:latin typeface="+mn-lt"/>
                          <a:cs typeface="Times New Roman" panose="02020603050405020304" pitchFamily="18" charset="0"/>
                        </a:rPr>
                        <a:t>$3,540</a:t>
                      </a:r>
                    </a:p>
                  </a:txBody>
                  <a:tcPr>
                    <a:lnT w="12700" cap="flat" cmpd="sng" algn="ctr">
                      <a:solidFill>
                        <a:schemeClr val="tx1"/>
                      </a:solidFill>
                      <a:prstDash val="solid"/>
                      <a:round/>
                      <a:headEnd type="none" w="med" len="med"/>
                      <a:tailEnd type="none" w="med" len="med"/>
                    </a:lnT>
                    <a:noFill/>
                  </a:tcPr>
                </a:tc>
                <a:tc>
                  <a:txBody>
                    <a:bodyPr/>
                    <a:lstStyle/>
                    <a:p>
                      <a:pPr algn="r"/>
                      <a:r>
                        <a:rPr lang="en-US" sz="1400" dirty="0">
                          <a:latin typeface="+mn-lt"/>
                          <a:cs typeface="Times New Roman" panose="02020603050405020304" pitchFamily="18" charset="0"/>
                        </a:rPr>
                        <a:t>$3,540</a:t>
                      </a:r>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2856728792"/>
                  </a:ext>
                </a:extLst>
              </a:tr>
              <a:tr h="370840">
                <a:tc>
                  <a:txBody>
                    <a:bodyPr/>
                    <a:lstStyle/>
                    <a:p>
                      <a:r>
                        <a:rPr lang="en-US" sz="1400" dirty="0">
                          <a:latin typeface="+mn-lt"/>
                          <a:cs typeface="Times New Roman" panose="02020603050405020304" pitchFamily="18" charset="0"/>
                        </a:rPr>
                        <a:t>Unified fee (current)</a:t>
                      </a:r>
                    </a:p>
                    <a:p>
                      <a:r>
                        <a:rPr lang="en-US" sz="1400" dirty="0">
                          <a:latin typeface="+mn-lt"/>
                          <a:cs typeface="Times New Roman" panose="02020603050405020304" pitchFamily="18" charset="0"/>
                        </a:rPr>
                        <a:t>Comprehensive fee ($60/CH</a:t>
                      </a:r>
                      <a:r>
                        <a:rPr lang="en-US" sz="1400" baseline="0" dirty="0">
                          <a:latin typeface="+mn-lt"/>
                          <a:cs typeface="Times New Roman" panose="02020603050405020304" pitchFamily="18" charset="0"/>
                        </a:rPr>
                        <a:t> – proposed)</a:t>
                      </a:r>
                      <a:endParaRPr lang="en-US" sz="1400" dirty="0">
                        <a:latin typeface="+mn-lt"/>
                        <a:cs typeface="Times New Roman" panose="02020603050405020304" pitchFamily="18" charset="0"/>
                      </a:endParaRPr>
                    </a:p>
                  </a:txBody>
                  <a:tcPr>
                    <a:noFill/>
                  </a:tcPr>
                </a:tc>
                <a:tc>
                  <a:txBody>
                    <a:bodyPr/>
                    <a:lstStyle/>
                    <a:p>
                      <a:pPr algn="r"/>
                      <a:r>
                        <a:rPr lang="en-US" sz="1400" dirty="0">
                          <a:latin typeface="+mn-lt"/>
                          <a:cs typeface="Times New Roman" panose="02020603050405020304" pitchFamily="18" charset="0"/>
                        </a:rPr>
                        <a:t>$396</a:t>
                      </a:r>
                    </a:p>
                  </a:txBody>
                  <a:tcPr>
                    <a:noFill/>
                  </a:tcPr>
                </a:tc>
                <a:tc>
                  <a:txBody>
                    <a:bodyPr/>
                    <a:lstStyle/>
                    <a:p>
                      <a:pPr algn="r"/>
                      <a:r>
                        <a:rPr lang="en-US" sz="1400" dirty="0">
                          <a:latin typeface="+mn-lt"/>
                          <a:cs typeface="Times New Roman" panose="02020603050405020304" pitchFamily="18" charset="0"/>
                        </a:rPr>
                        <a:t>$720</a:t>
                      </a:r>
                    </a:p>
                  </a:txBody>
                  <a:tcPr>
                    <a:noFill/>
                  </a:tcPr>
                </a:tc>
                <a:extLst>
                  <a:ext uri="{0D108BD9-81ED-4DB2-BD59-A6C34878D82A}">
                    <a16:rowId xmlns:a16="http://schemas.microsoft.com/office/drawing/2014/main" val="4202477819"/>
                  </a:ext>
                </a:extLst>
              </a:tr>
              <a:tr h="370840">
                <a:tc>
                  <a:txBody>
                    <a:bodyPr/>
                    <a:lstStyle/>
                    <a:p>
                      <a:r>
                        <a:rPr lang="en-US" sz="1400" dirty="0">
                          <a:latin typeface="+mn-lt"/>
                          <a:cs typeface="Times New Roman" panose="02020603050405020304" pitchFamily="18" charset="0"/>
                        </a:rPr>
                        <a:t>Transportation fee</a:t>
                      </a:r>
                    </a:p>
                  </a:txBody>
                  <a:tcPr>
                    <a:noFill/>
                  </a:tcPr>
                </a:tc>
                <a:tc>
                  <a:txBody>
                    <a:bodyPr/>
                    <a:lstStyle/>
                    <a:p>
                      <a:pPr algn="r"/>
                      <a:r>
                        <a:rPr lang="en-US" sz="1400" dirty="0">
                          <a:latin typeface="+mn-lt"/>
                          <a:cs typeface="Times New Roman" panose="02020603050405020304" pitchFamily="18" charset="0"/>
                        </a:rPr>
                        <a:t>$110</a:t>
                      </a:r>
                    </a:p>
                  </a:txBody>
                  <a:tcPr>
                    <a:noFill/>
                  </a:tcPr>
                </a:tc>
                <a:tc>
                  <a:txBody>
                    <a:bodyPr/>
                    <a:lstStyle/>
                    <a:p>
                      <a:pPr algn="r"/>
                      <a:r>
                        <a:rPr lang="en-US" sz="1400" dirty="0">
                          <a:latin typeface="+mn-lt"/>
                          <a:cs typeface="Times New Roman" panose="02020603050405020304" pitchFamily="18" charset="0"/>
                        </a:rPr>
                        <a:t>--</a:t>
                      </a:r>
                    </a:p>
                  </a:txBody>
                  <a:tcPr>
                    <a:noFill/>
                  </a:tcPr>
                </a:tc>
                <a:extLst>
                  <a:ext uri="{0D108BD9-81ED-4DB2-BD59-A6C34878D82A}">
                    <a16:rowId xmlns:a16="http://schemas.microsoft.com/office/drawing/2014/main" val="331491761"/>
                  </a:ext>
                </a:extLst>
              </a:tr>
              <a:tr h="370840">
                <a:tc>
                  <a:txBody>
                    <a:bodyPr/>
                    <a:lstStyle/>
                    <a:p>
                      <a:r>
                        <a:rPr lang="en-US" sz="1400" dirty="0">
                          <a:latin typeface="+mn-lt"/>
                          <a:cs typeface="Times New Roman" panose="02020603050405020304" pitchFamily="18" charset="0"/>
                        </a:rPr>
                        <a:t>Student Activity fee</a:t>
                      </a:r>
                    </a:p>
                  </a:txBody>
                  <a:tcPr>
                    <a:noFill/>
                  </a:tcPr>
                </a:tc>
                <a:tc>
                  <a:txBody>
                    <a:bodyPr/>
                    <a:lstStyle/>
                    <a:p>
                      <a:pPr algn="r"/>
                      <a:r>
                        <a:rPr lang="en-US" sz="1400" dirty="0">
                          <a:latin typeface="+mn-lt"/>
                          <a:cs typeface="Times New Roman" panose="02020603050405020304" pitchFamily="18" charset="0"/>
                        </a:rPr>
                        <a:t>$70</a:t>
                      </a:r>
                    </a:p>
                  </a:txBody>
                  <a:tcPr>
                    <a:noFill/>
                  </a:tcPr>
                </a:tc>
                <a:tc>
                  <a:txBody>
                    <a:bodyPr/>
                    <a:lstStyle/>
                    <a:p>
                      <a:pPr algn="r"/>
                      <a:r>
                        <a:rPr lang="en-US" sz="1400" dirty="0">
                          <a:latin typeface="+mn-lt"/>
                          <a:cs typeface="Times New Roman" panose="02020603050405020304" pitchFamily="18" charset="0"/>
                        </a:rPr>
                        <a:t>$70</a:t>
                      </a:r>
                    </a:p>
                  </a:txBody>
                  <a:tcPr>
                    <a:noFill/>
                  </a:tcPr>
                </a:tc>
                <a:extLst>
                  <a:ext uri="{0D108BD9-81ED-4DB2-BD59-A6C34878D82A}">
                    <a16:rowId xmlns:a16="http://schemas.microsoft.com/office/drawing/2014/main" val="3614479865"/>
                  </a:ext>
                </a:extLst>
              </a:tr>
              <a:tr h="370840">
                <a:tc>
                  <a:txBody>
                    <a:bodyPr/>
                    <a:lstStyle/>
                    <a:p>
                      <a:r>
                        <a:rPr lang="en-US" sz="1400" dirty="0">
                          <a:latin typeface="+mn-lt"/>
                          <a:cs typeface="Times New Roman" panose="02020603050405020304" pitchFamily="18" charset="0"/>
                        </a:rPr>
                        <a:t>Health fee</a:t>
                      </a:r>
                    </a:p>
                  </a:txBody>
                  <a:tcPr>
                    <a:noFill/>
                  </a:tcPr>
                </a:tc>
                <a:tc>
                  <a:txBody>
                    <a:bodyPr/>
                    <a:lstStyle/>
                    <a:p>
                      <a:pPr algn="r"/>
                      <a:r>
                        <a:rPr lang="en-US" sz="1400" dirty="0">
                          <a:latin typeface="+mn-lt"/>
                          <a:cs typeface="Times New Roman" panose="02020603050405020304" pitchFamily="18" charset="0"/>
                        </a:rPr>
                        <a:t>$80</a:t>
                      </a:r>
                    </a:p>
                  </a:txBody>
                  <a:tcPr>
                    <a:noFill/>
                  </a:tcPr>
                </a:tc>
                <a:tc>
                  <a:txBody>
                    <a:bodyPr/>
                    <a:lstStyle/>
                    <a:p>
                      <a:pPr algn="r"/>
                      <a:r>
                        <a:rPr lang="en-US" sz="1400" dirty="0">
                          <a:latin typeface="+mn-lt"/>
                          <a:cs typeface="Times New Roman" panose="02020603050405020304" pitchFamily="18" charset="0"/>
                        </a:rPr>
                        <a:t>--</a:t>
                      </a:r>
                    </a:p>
                  </a:txBody>
                  <a:tcPr>
                    <a:noFill/>
                  </a:tcPr>
                </a:tc>
                <a:extLst>
                  <a:ext uri="{0D108BD9-81ED-4DB2-BD59-A6C34878D82A}">
                    <a16:rowId xmlns:a16="http://schemas.microsoft.com/office/drawing/2014/main" val="887488915"/>
                  </a:ext>
                </a:extLst>
              </a:tr>
              <a:tr h="370840">
                <a:tc>
                  <a:txBody>
                    <a:bodyPr/>
                    <a:lstStyle/>
                    <a:p>
                      <a:r>
                        <a:rPr lang="en-US" sz="1400" dirty="0">
                          <a:latin typeface="+mn-lt"/>
                          <a:cs typeface="Times New Roman" panose="02020603050405020304" pitchFamily="18" charset="0"/>
                        </a:rPr>
                        <a:t>Online course enrollment fee (example)</a:t>
                      </a:r>
                    </a:p>
                  </a:txBody>
                  <a:tcPr>
                    <a:noFill/>
                  </a:tcPr>
                </a:tc>
                <a:tc>
                  <a:txBody>
                    <a:bodyPr/>
                    <a:lstStyle/>
                    <a:p>
                      <a:pPr algn="r"/>
                      <a:r>
                        <a:rPr lang="en-US" sz="1400" dirty="0">
                          <a:latin typeface="+mn-lt"/>
                          <a:cs typeface="Times New Roman" panose="02020603050405020304" pitchFamily="18" charset="0"/>
                        </a:rPr>
                        <a:t>$120</a:t>
                      </a:r>
                    </a:p>
                  </a:txBody>
                  <a:tcPr>
                    <a:noFill/>
                  </a:tcPr>
                </a:tc>
                <a:tc>
                  <a:txBody>
                    <a:bodyPr/>
                    <a:lstStyle/>
                    <a:p>
                      <a:pPr algn="r"/>
                      <a:r>
                        <a:rPr lang="en-US" sz="1400" dirty="0">
                          <a:latin typeface="+mn-lt"/>
                          <a:cs typeface="Times New Roman" panose="02020603050405020304" pitchFamily="18" charset="0"/>
                        </a:rPr>
                        <a:t>--</a:t>
                      </a:r>
                    </a:p>
                  </a:txBody>
                  <a:tcPr>
                    <a:noFill/>
                  </a:tcPr>
                </a:tc>
                <a:extLst>
                  <a:ext uri="{0D108BD9-81ED-4DB2-BD59-A6C34878D82A}">
                    <a16:rowId xmlns:a16="http://schemas.microsoft.com/office/drawing/2014/main" val="2855807890"/>
                  </a:ext>
                </a:extLst>
              </a:tr>
              <a:tr h="370840">
                <a:tc>
                  <a:txBody>
                    <a:bodyPr/>
                    <a:lstStyle/>
                    <a:p>
                      <a:r>
                        <a:rPr lang="en-US" sz="1400" dirty="0">
                          <a:latin typeface="+mn-lt"/>
                          <a:cs typeface="Times New Roman" panose="02020603050405020304" pitchFamily="18" charset="0"/>
                        </a:rPr>
                        <a:t>Summer administrative fee</a:t>
                      </a:r>
                    </a:p>
                  </a:txBody>
                  <a:tcPr>
                    <a:noFill/>
                  </a:tcPr>
                </a:tc>
                <a:tc>
                  <a:txBody>
                    <a:bodyPr/>
                    <a:lstStyle/>
                    <a:p>
                      <a:pPr algn="r"/>
                      <a:r>
                        <a:rPr lang="en-US" sz="1400" dirty="0">
                          <a:latin typeface="+mn-lt"/>
                          <a:cs typeface="Times New Roman" panose="02020603050405020304" pitchFamily="18" charset="0"/>
                        </a:rPr>
                        <a:t>$35</a:t>
                      </a:r>
                    </a:p>
                  </a:txBody>
                  <a:tcPr>
                    <a:noFill/>
                  </a:tcPr>
                </a:tc>
                <a:tc>
                  <a:txBody>
                    <a:bodyPr/>
                    <a:lstStyle/>
                    <a:p>
                      <a:pPr algn="r"/>
                      <a:r>
                        <a:rPr lang="en-US" sz="1400" dirty="0">
                          <a:latin typeface="+mn-lt"/>
                          <a:cs typeface="Times New Roman" panose="02020603050405020304" pitchFamily="18" charset="0"/>
                        </a:rPr>
                        <a:t>--</a:t>
                      </a:r>
                    </a:p>
                  </a:txBody>
                  <a:tcPr>
                    <a:noFill/>
                  </a:tcPr>
                </a:tc>
                <a:extLst>
                  <a:ext uri="{0D108BD9-81ED-4DB2-BD59-A6C34878D82A}">
                    <a16:rowId xmlns:a16="http://schemas.microsoft.com/office/drawing/2014/main" val="3177102390"/>
                  </a:ext>
                </a:extLst>
              </a:tr>
              <a:tr h="370840">
                <a:tc>
                  <a:txBody>
                    <a:bodyPr/>
                    <a:lstStyle/>
                    <a:p>
                      <a:r>
                        <a:rPr lang="en-US" sz="1400" dirty="0">
                          <a:latin typeface="+mn-lt"/>
                          <a:cs typeface="Times New Roman" panose="02020603050405020304" pitchFamily="18" charset="0"/>
                        </a:rPr>
                        <a:t>Course fees (example)</a:t>
                      </a:r>
                    </a:p>
                  </a:txBody>
                  <a:tcPr>
                    <a:noFill/>
                  </a:tcPr>
                </a:tc>
                <a:tc>
                  <a:txBody>
                    <a:bodyPr/>
                    <a:lstStyle/>
                    <a:p>
                      <a:pPr algn="r"/>
                      <a:r>
                        <a:rPr lang="en-US" sz="1400" dirty="0">
                          <a:latin typeface="+mn-lt"/>
                          <a:cs typeface="Times New Roman" panose="02020603050405020304" pitchFamily="18" charset="0"/>
                        </a:rPr>
                        <a:t>$120</a:t>
                      </a:r>
                    </a:p>
                  </a:txBody>
                  <a:tcPr>
                    <a:lnB w="12700" cap="flat" cmpd="sng" algn="ctr">
                      <a:solidFill>
                        <a:schemeClr val="tx1"/>
                      </a:solidFill>
                      <a:prstDash val="solid"/>
                      <a:round/>
                      <a:headEnd type="none" w="med" len="med"/>
                      <a:tailEnd type="none" w="med" len="med"/>
                    </a:lnB>
                    <a:noFill/>
                  </a:tcPr>
                </a:tc>
                <a:tc>
                  <a:txBody>
                    <a:bodyPr/>
                    <a:lstStyle/>
                    <a:p>
                      <a:pPr algn="r"/>
                      <a:r>
                        <a:rPr lang="en-US" sz="1400" dirty="0">
                          <a:latin typeface="+mn-lt"/>
                          <a:cs typeface="Times New Roman" panose="02020603050405020304" pitchFamily="18" charset="0"/>
                        </a:rPr>
                        <a:t>--</a:t>
                      </a:r>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39302389"/>
                  </a:ext>
                </a:extLst>
              </a:tr>
              <a:tr h="370840">
                <a:tc>
                  <a:txBody>
                    <a:bodyPr/>
                    <a:lstStyle/>
                    <a:p>
                      <a:pPr algn="r"/>
                      <a:r>
                        <a:rPr lang="en-US" sz="1400" b="1" dirty="0">
                          <a:latin typeface="+mn-lt"/>
                          <a:cs typeface="Times New Roman" panose="02020603050405020304" pitchFamily="18" charset="0"/>
                        </a:rPr>
                        <a:t>Total Cost</a:t>
                      </a:r>
                    </a:p>
                  </a:txBody>
                  <a:tcPr>
                    <a:noFill/>
                  </a:tcPr>
                </a:tc>
                <a:tc>
                  <a:txBody>
                    <a:bodyPr/>
                    <a:lstStyle/>
                    <a:p>
                      <a:pPr algn="r"/>
                      <a:r>
                        <a:rPr lang="en-US" sz="1400" b="1" dirty="0">
                          <a:latin typeface="+mn-lt"/>
                          <a:cs typeface="Times New Roman" panose="02020603050405020304" pitchFamily="18" charset="0"/>
                        </a:rPr>
                        <a:t>$4,471</a:t>
                      </a:r>
                    </a:p>
                  </a:txBody>
                  <a:tcPr>
                    <a:lnT w="12700" cap="flat" cmpd="sng" algn="ctr">
                      <a:solidFill>
                        <a:schemeClr val="tx1"/>
                      </a:solidFill>
                      <a:prstDash val="solid"/>
                      <a:round/>
                      <a:headEnd type="none" w="med" len="med"/>
                      <a:tailEnd type="none" w="med" len="med"/>
                    </a:lnT>
                    <a:noFill/>
                  </a:tcPr>
                </a:tc>
                <a:tc>
                  <a:txBody>
                    <a:bodyPr/>
                    <a:lstStyle/>
                    <a:p>
                      <a:pPr algn="r"/>
                      <a:r>
                        <a:rPr lang="en-US" sz="1400" b="1" dirty="0">
                          <a:latin typeface="+mn-lt"/>
                          <a:cs typeface="Times New Roman" panose="02020603050405020304" pitchFamily="18" charset="0"/>
                        </a:rPr>
                        <a:t>$4,330</a:t>
                      </a:r>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399682986"/>
                  </a:ext>
                </a:extLst>
              </a:tr>
            </a:tbl>
          </a:graphicData>
        </a:graphic>
      </p:graphicFrame>
      <p:graphicFrame>
        <p:nvGraphicFramePr>
          <p:cNvPr id="17" name="Table 16">
            <a:extLst>
              <a:ext uri="{FF2B5EF4-FFF2-40B4-BE49-F238E27FC236}">
                <a16:creationId xmlns:a16="http://schemas.microsoft.com/office/drawing/2014/main" id="{EB7B40E5-30B2-4B91-818B-DD43F7E92E8F}"/>
              </a:ext>
            </a:extLst>
          </p:cNvPr>
          <p:cNvGraphicFramePr>
            <a:graphicFrameLocks noGrp="1"/>
          </p:cNvGraphicFramePr>
          <p:nvPr>
            <p:extLst>
              <p:ext uri="{D42A27DB-BD31-4B8C-83A1-F6EECF244321}">
                <p14:modId xmlns:p14="http://schemas.microsoft.com/office/powerpoint/2010/main" val="2169472447"/>
              </p:ext>
            </p:extLst>
          </p:nvPr>
        </p:nvGraphicFramePr>
        <p:xfrm>
          <a:off x="7863867" y="2090918"/>
          <a:ext cx="4093908" cy="4442339"/>
        </p:xfrm>
        <a:graphic>
          <a:graphicData uri="http://schemas.openxmlformats.org/drawingml/2006/table">
            <a:tbl>
              <a:tblPr firstRow="1" bandRow="1">
                <a:tableStyleId>{5C22544A-7EE6-4342-B048-85BDC9FD1C3A}</a:tableStyleId>
              </a:tblPr>
              <a:tblGrid>
                <a:gridCol w="2307940">
                  <a:extLst>
                    <a:ext uri="{9D8B030D-6E8A-4147-A177-3AD203B41FA5}">
                      <a16:colId xmlns:a16="http://schemas.microsoft.com/office/drawing/2014/main" val="3213628832"/>
                    </a:ext>
                  </a:extLst>
                </a:gridCol>
                <a:gridCol w="892984">
                  <a:extLst>
                    <a:ext uri="{9D8B030D-6E8A-4147-A177-3AD203B41FA5}">
                      <a16:colId xmlns:a16="http://schemas.microsoft.com/office/drawing/2014/main" val="1940755253"/>
                    </a:ext>
                  </a:extLst>
                </a:gridCol>
                <a:gridCol w="892984">
                  <a:extLst>
                    <a:ext uri="{9D8B030D-6E8A-4147-A177-3AD203B41FA5}">
                      <a16:colId xmlns:a16="http://schemas.microsoft.com/office/drawing/2014/main" val="2183782125"/>
                    </a:ext>
                  </a:extLst>
                </a:gridCol>
              </a:tblGrid>
              <a:tr h="386421">
                <a:tc>
                  <a:txBody>
                    <a:bodyPr/>
                    <a:lstStyle/>
                    <a:p>
                      <a:endParaRPr lang="en-US" sz="1400" dirty="0">
                        <a:solidFill>
                          <a:schemeClr val="tx1"/>
                        </a:solidFill>
                        <a:latin typeface="+mn-lt"/>
                        <a:cs typeface="Times New Roman" panose="02020603050405020304" pitchFamily="18" charset="0"/>
                      </a:endParaRPr>
                    </a:p>
                  </a:txBody>
                  <a:tcPr>
                    <a:noFill/>
                  </a:tcPr>
                </a:tc>
                <a:tc>
                  <a:txBody>
                    <a:bodyPr/>
                    <a:lstStyle/>
                    <a:p>
                      <a:pPr algn="ctr"/>
                      <a:r>
                        <a:rPr lang="en-US" sz="1400" dirty="0">
                          <a:solidFill>
                            <a:schemeClr val="tx1"/>
                          </a:solidFill>
                          <a:latin typeface="+mn-lt"/>
                          <a:cs typeface="Times New Roman" panose="02020603050405020304" pitchFamily="18" charset="0"/>
                        </a:rPr>
                        <a:t>FY22</a:t>
                      </a:r>
                    </a:p>
                    <a:p>
                      <a:pPr algn="ctr"/>
                      <a:r>
                        <a:rPr lang="en-US" sz="1400" dirty="0">
                          <a:solidFill>
                            <a:schemeClr val="tx1"/>
                          </a:solidFill>
                          <a:latin typeface="+mn-lt"/>
                          <a:cs typeface="Times New Roman" panose="02020603050405020304" pitchFamily="18" charset="0"/>
                        </a:rPr>
                        <a:t>Current</a:t>
                      </a:r>
                    </a:p>
                  </a:txBody>
                  <a:tcPr>
                    <a:lnB w="127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solidFill>
                          <a:latin typeface="+mn-lt"/>
                          <a:cs typeface="Times New Roman" panose="02020603050405020304" pitchFamily="18" charset="0"/>
                        </a:rPr>
                        <a:t>FY22</a:t>
                      </a:r>
                    </a:p>
                    <a:p>
                      <a:pPr algn="ctr"/>
                      <a:r>
                        <a:rPr lang="en-US" sz="1400" dirty="0">
                          <a:solidFill>
                            <a:schemeClr val="tx1"/>
                          </a:solidFill>
                          <a:latin typeface="+mn-lt"/>
                          <a:cs typeface="Times New Roman" panose="02020603050405020304" pitchFamily="18" charset="0"/>
                        </a:rPr>
                        <a:t>Proposed</a:t>
                      </a:r>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66829745"/>
                  </a:ext>
                </a:extLst>
              </a:tr>
              <a:tr h="386421">
                <a:tc>
                  <a:txBody>
                    <a:bodyPr/>
                    <a:lstStyle/>
                    <a:p>
                      <a:r>
                        <a:rPr lang="en-US" sz="1400" dirty="0">
                          <a:latin typeface="+mn-lt"/>
                          <a:cs typeface="Times New Roman" panose="02020603050405020304" pitchFamily="18" charset="0"/>
                        </a:rPr>
                        <a:t>Tuition</a:t>
                      </a:r>
                    </a:p>
                  </a:txBody>
                  <a:tcPr>
                    <a:noFill/>
                  </a:tcPr>
                </a:tc>
                <a:tc>
                  <a:txBody>
                    <a:bodyPr/>
                    <a:lstStyle/>
                    <a:p>
                      <a:pPr algn="r"/>
                      <a:r>
                        <a:rPr lang="en-US" sz="1400" dirty="0">
                          <a:latin typeface="+mn-lt"/>
                          <a:cs typeface="Times New Roman" panose="02020603050405020304" pitchFamily="18" charset="0"/>
                        </a:rPr>
                        <a:t>$2,658</a:t>
                      </a:r>
                    </a:p>
                  </a:txBody>
                  <a:tcPr>
                    <a:lnT w="12700" cap="flat" cmpd="sng" algn="ctr">
                      <a:solidFill>
                        <a:schemeClr val="tx1"/>
                      </a:solidFill>
                      <a:prstDash val="solid"/>
                      <a:round/>
                      <a:headEnd type="none" w="med" len="med"/>
                      <a:tailEnd type="none" w="med" len="med"/>
                    </a:lnT>
                    <a:noFill/>
                  </a:tcPr>
                </a:tc>
                <a:tc>
                  <a:txBody>
                    <a:bodyPr/>
                    <a:lstStyle/>
                    <a:p>
                      <a:pPr algn="r"/>
                      <a:r>
                        <a:rPr lang="en-US" sz="1400" dirty="0">
                          <a:latin typeface="+mn-lt"/>
                          <a:cs typeface="Times New Roman" panose="02020603050405020304" pitchFamily="18" charset="0"/>
                        </a:rPr>
                        <a:t>$2,658</a:t>
                      </a:r>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2856728792"/>
                  </a:ext>
                </a:extLst>
              </a:tr>
              <a:tr h="539931">
                <a:tc>
                  <a:txBody>
                    <a:bodyPr/>
                    <a:lstStyle/>
                    <a:p>
                      <a:r>
                        <a:rPr lang="en-US" sz="1400" dirty="0">
                          <a:latin typeface="+mn-lt"/>
                          <a:cs typeface="Times New Roman" panose="02020603050405020304" pitchFamily="18" charset="0"/>
                        </a:rPr>
                        <a:t>Unified fee (current)</a:t>
                      </a:r>
                    </a:p>
                    <a:p>
                      <a:r>
                        <a:rPr lang="en-US" sz="1400" dirty="0">
                          <a:latin typeface="+mn-lt"/>
                          <a:cs typeface="Times New Roman" panose="02020603050405020304" pitchFamily="18" charset="0"/>
                        </a:rPr>
                        <a:t>Comprehensive fee ($60/CH</a:t>
                      </a:r>
                      <a:r>
                        <a:rPr lang="en-US" sz="1400" baseline="0" dirty="0">
                          <a:latin typeface="+mn-lt"/>
                          <a:cs typeface="Times New Roman" panose="02020603050405020304" pitchFamily="18" charset="0"/>
                        </a:rPr>
                        <a:t> – proposed)</a:t>
                      </a:r>
                      <a:endParaRPr lang="en-US" sz="1400" dirty="0">
                        <a:latin typeface="+mn-lt"/>
                        <a:cs typeface="Times New Roman" panose="02020603050405020304" pitchFamily="18" charset="0"/>
                      </a:endParaRPr>
                    </a:p>
                  </a:txBody>
                  <a:tcPr>
                    <a:noFill/>
                  </a:tcPr>
                </a:tc>
                <a:tc>
                  <a:txBody>
                    <a:bodyPr/>
                    <a:lstStyle/>
                    <a:p>
                      <a:pPr algn="r"/>
                      <a:r>
                        <a:rPr lang="en-US" sz="1400" dirty="0">
                          <a:latin typeface="+mn-lt"/>
                          <a:cs typeface="Times New Roman" panose="02020603050405020304" pitchFamily="18" charset="0"/>
                        </a:rPr>
                        <a:t>$198</a:t>
                      </a:r>
                    </a:p>
                  </a:txBody>
                  <a:tcPr>
                    <a:noFill/>
                  </a:tcPr>
                </a:tc>
                <a:tc>
                  <a:txBody>
                    <a:bodyPr/>
                    <a:lstStyle/>
                    <a:p>
                      <a:pPr algn="r"/>
                      <a:r>
                        <a:rPr lang="en-US" sz="1400" dirty="0">
                          <a:latin typeface="+mn-lt"/>
                          <a:cs typeface="Times New Roman" panose="02020603050405020304" pitchFamily="18" charset="0"/>
                        </a:rPr>
                        <a:t>$360</a:t>
                      </a:r>
                    </a:p>
                  </a:txBody>
                  <a:tcPr>
                    <a:noFill/>
                  </a:tcPr>
                </a:tc>
                <a:extLst>
                  <a:ext uri="{0D108BD9-81ED-4DB2-BD59-A6C34878D82A}">
                    <a16:rowId xmlns:a16="http://schemas.microsoft.com/office/drawing/2014/main" val="4202477819"/>
                  </a:ext>
                </a:extLst>
              </a:tr>
              <a:tr h="386421">
                <a:tc>
                  <a:txBody>
                    <a:bodyPr/>
                    <a:lstStyle/>
                    <a:p>
                      <a:r>
                        <a:rPr lang="en-US" sz="1400" dirty="0">
                          <a:latin typeface="+mn-lt"/>
                          <a:cs typeface="Times New Roman" panose="02020603050405020304" pitchFamily="18" charset="0"/>
                        </a:rPr>
                        <a:t>Transportation fee</a:t>
                      </a:r>
                    </a:p>
                  </a:txBody>
                  <a:tcPr>
                    <a:noFill/>
                  </a:tcPr>
                </a:tc>
                <a:tc>
                  <a:txBody>
                    <a:bodyPr/>
                    <a:lstStyle/>
                    <a:p>
                      <a:pPr algn="r"/>
                      <a:r>
                        <a:rPr lang="en-US" sz="1400" dirty="0">
                          <a:latin typeface="+mn-lt"/>
                          <a:cs typeface="Times New Roman" panose="02020603050405020304" pitchFamily="18" charset="0"/>
                        </a:rPr>
                        <a:t>$83</a:t>
                      </a:r>
                    </a:p>
                  </a:txBody>
                  <a:tcPr>
                    <a:noFill/>
                  </a:tcPr>
                </a:tc>
                <a:tc>
                  <a:txBody>
                    <a:bodyPr/>
                    <a:lstStyle/>
                    <a:p>
                      <a:pPr algn="r"/>
                      <a:r>
                        <a:rPr lang="en-US" sz="1400" dirty="0">
                          <a:latin typeface="+mn-lt"/>
                          <a:cs typeface="Times New Roman" panose="02020603050405020304" pitchFamily="18" charset="0"/>
                        </a:rPr>
                        <a:t>--</a:t>
                      </a:r>
                    </a:p>
                  </a:txBody>
                  <a:tcPr>
                    <a:noFill/>
                  </a:tcPr>
                </a:tc>
                <a:extLst>
                  <a:ext uri="{0D108BD9-81ED-4DB2-BD59-A6C34878D82A}">
                    <a16:rowId xmlns:a16="http://schemas.microsoft.com/office/drawing/2014/main" val="331491761"/>
                  </a:ext>
                </a:extLst>
              </a:tr>
              <a:tr h="354058">
                <a:tc>
                  <a:txBody>
                    <a:bodyPr/>
                    <a:lstStyle/>
                    <a:p>
                      <a:r>
                        <a:rPr lang="en-US" sz="1400" dirty="0">
                          <a:latin typeface="+mn-lt"/>
                          <a:cs typeface="Times New Roman" panose="02020603050405020304" pitchFamily="18" charset="0"/>
                        </a:rPr>
                        <a:t>Health fee</a:t>
                      </a:r>
                    </a:p>
                  </a:txBody>
                  <a:tcPr>
                    <a:noFill/>
                  </a:tcPr>
                </a:tc>
                <a:tc>
                  <a:txBody>
                    <a:bodyPr/>
                    <a:lstStyle/>
                    <a:p>
                      <a:pPr algn="r"/>
                      <a:r>
                        <a:rPr lang="en-US" sz="1400" dirty="0">
                          <a:latin typeface="+mn-lt"/>
                          <a:cs typeface="Times New Roman" panose="02020603050405020304" pitchFamily="18" charset="0"/>
                        </a:rPr>
                        <a:t>$80</a:t>
                      </a:r>
                    </a:p>
                  </a:txBody>
                  <a:tcPr>
                    <a:noFill/>
                  </a:tcPr>
                </a:tc>
                <a:tc>
                  <a:txBody>
                    <a:bodyPr/>
                    <a:lstStyle/>
                    <a:p>
                      <a:pPr algn="r"/>
                      <a:r>
                        <a:rPr lang="en-US" sz="1400" dirty="0">
                          <a:latin typeface="+mn-lt"/>
                          <a:cs typeface="Times New Roman" panose="02020603050405020304" pitchFamily="18" charset="0"/>
                        </a:rPr>
                        <a:t>--</a:t>
                      </a:r>
                    </a:p>
                  </a:txBody>
                  <a:tcPr>
                    <a:noFill/>
                  </a:tcPr>
                </a:tc>
                <a:extLst>
                  <a:ext uri="{0D108BD9-81ED-4DB2-BD59-A6C34878D82A}">
                    <a16:rowId xmlns:a16="http://schemas.microsoft.com/office/drawing/2014/main" val="3614479865"/>
                  </a:ext>
                </a:extLst>
              </a:tr>
              <a:tr h="520075">
                <a:tc>
                  <a:txBody>
                    <a:bodyPr/>
                    <a:lstStyle/>
                    <a:p>
                      <a:r>
                        <a:rPr lang="en-US" sz="1400" dirty="0">
                          <a:latin typeface="+mn-lt"/>
                          <a:cs typeface="Times New Roman" panose="02020603050405020304" pitchFamily="18" charset="0"/>
                        </a:rPr>
                        <a:t>Online course enrollment fee (example)</a:t>
                      </a:r>
                    </a:p>
                  </a:txBody>
                  <a:tcPr>
                    <a:noFill/>
                  </a:tcPr>
                </a:tc>
                <a:tc>
                  <a:txBody>
                    <a:bodyPr/>
                    <a:lstStyle/>
                    <a:p>
                      <a:pPr algn="r"/>
                      <a:r>
                        <a:rPr lang="en-US" sz="1400" dirty="0">
                          <a:latin typeface="+mn-lt"/>
                          <a:cs typeface="Times New Roman" panose="02020603050405020304" pitchFamily="18" charset="0"/>
                        </a:rPr>
                        <a:t>$120</a:t>
                      </a:r>
                    </a:p>
                  </a:txBody>
                  <a:tcPr>
                    <a:noFill/>
                  </a:tcPr>
                </a:tc>
                <a:tc>
                  <a:txBody>
                    <a:bodyPr/>
                    <a:lstStyle/>
                    <a:p>
                      <a:pPr algn="r"/>
                      <a:r>
                        <a:rPr lang="en-US" sz="1400" dirty="0">
                          <a:latin typeface="+mn-lt"/>
                          <a:cs typeface="Times New Roman" panose="02020603050405020304" pitchFamily="18" charset="0"/>
                        </a:rPr>
                        <a:t>--</a:t>
                      </a:r>
                    </a:p>
                  </a:txBody>
                  <a:tcPr>
                    <a:noFill/>
                  </a:tcPr>
                </a:tc>
                <a:extLst>
                  <a:ext uri="{0D108BD9-81ED-4DB2-BD59-A6C34878D82A}">
                    <a16:rowId xmlns:a16="http://schemas.microsoft.com/office/drawing/2014/main" val="887488915"/>
                  </a:ext>
                </a:extLst>
              </a:tr>
              <a:tr h="386421">
                <a:tc>
                  <a:txBody>
                    <a:bodyPr/>
                    <a:lstStyle/>
                    <a:p>
                      <a:r>
                        <a:rPr lang="en-US" sz="1400" dirty="0">
                          <a:latin typeface="+mn-lt"/>
                          <a:cs typeface="Times New Roman" panose="02020603050405020304" pitchFamily="18" charset="0"/>
                        </a:rPr>
                        <a:t>Summer administrative fee</a:t>
                      </a:r>
                    </a:p>
                  </a:txBody>
                  <a:tcPr>
                    <a:noFill/>
                  </a:tcPr>
                </a:tc>
                <a:tc>
                  <a:txBody>
                    <a:bodyPr/>
                    <a:lstStyle/>
                    <a:p>
                      <a:pPr algn="r"/>
                      <a:r>
                        <a:rPr lang="en-US" sz="1400" dirty="0">
                          <a:latin typeface="+mn-lt"/>
                          <a:cs typeface="Times New Roman" panose="02020603050405020304" pitchFamily="18" charset="0"/>
                        </a:rPr>
                        <a:t>$35</a:t>
                      </a:r>
                    </a:p>
                  </a:txBody>
                  <a:tcPr>
                    <a:noFill/>
                  </a:tcPr>
                </a:tc>
                <a:tc>
                  <a:txBody>
                    <a:bodyPr/>
                    <a:lstStyle/>
                    <a:p>
                      <a:pPr algn="r"/>
                      <a:r>
                        <a:rPr lang="en-US" sz="1400" dirty="0">
                          <a:latin typeface="+mn-lt"/>
                          <a:cs typeface="Times New Roman" panose="02020603050405020304" pitchFamily="18" charset="0"/>
                        </a:rPr>
                        <a:t>--</a:t>
                      </a:r>
                    </a:p>
                  </a:txBody>
                  <a:tcPr>
                    <a:noFill/>
                  </a:tcPr>
                </a:tc>
                <a:extLst>
                  <a:ext uri="{0D108BD9-81ED-4DB2-BD59-A6C34878D82A}">
                    <a16:rowId xmlns:a16="http://schemas.microsoft.com/office/drawing/2014/main" val="2855807890"/>
                  </a:ext>
                </a:extLst>
              </a:tr>
              <a:tr h="386421">
                <a:tc>
                  <a:txBody>
                    <a:bodyPr/>
                    <a:lstStyle/>
                    <a:p>
                      <a:r>
                        <a:rPr lang="en-US" sz="1400" dirty="0">
                          <a:latin typeface="+mn-lt"/>
                          <a:cs typeface="Times New Roman" panose="02020603050405020304" pitchFamily="18" charset="0"/>
                        </a:rPr>
                        <a:t>Grad. student</a:t>
                      </a:r>
                      <a:r>
                        <a:rPr lang="en-US" sz="1400" baseline="0" dirty="0">
                          <a:latin typeface="+mn-lt"/>
                          <a:cs typeface="Times New Roman" panose="02020603050405020304" pitchFamily="18" charset="0"/>
                        </a:rPr>
                        <a:t> prof. dev. fee</a:t>
                      </a:r>
                      <a:endParaRPr lang="en-US" sz="1400" dirty="0">
                        <a:latin typeface="+mn-lt"/>
                        <a:cs typeface="Times New Roman" panose="02020603050405020304" pitchFamily="18" charset="0"/>
                      </a:endParaRPr>
                    </a:p>
                  </a:txBody>
                  <a:tcPr>
                    <a:noFill/>
                  </a:tcPr>
                </a:tc>
                <a:tc>
                  <a:txBody>
                    <a:bodyPr/>
                    <a:lstStyle/>
                    <a:p>
                      <a:pPr algn="r"/>
                      <a:r>
                        <a:rPr lang="en-US" sz="1400" dirty="0">
                          <a:latin typeface="+mn-lt"/>
                          <a:cs typeface="Times New Roman" panose="02020603050405020304" pitchFamily="18" charset="0"/>
                        </a:rPr>
                        <a:t>$20</a:t>
                      </a:r>
                    </a:p>
                  </a:txBody>
                  <a:tcPr>
                    <a:noFill/>
                  </a:tcPr>
                </a:tc>
                <a:tc>
                  <a:txBody>
                    <a:bodyPr/>
                    <a:lstStyle/>
                    <a:p>
                      <a:pPr algn="r"/>
                      <a:r>
                        <a:rPr lang="en-US" sz="1400" dirty="0">
                          <a:latin typeface="+mn-lt"/>
                          <a:cs typeface="Times New Roman" panose="02020603050405020304" pitchFamily="18" charset="0"/>
                        </a:rPr>
                        <a:t>--</a:t>
                      </a:r>
                    </a:p>
                  </a:txBody>
                  <a:tcPr>
                    <a:noFill/>
                  </a:tcPr>
                </a:tc>
                <a:extLst>
                  <a:ext uri="{0D108BD9-81ED-4DB2-BD59-A6C34878D82A}">
                    <a16:rowId xmlns:a16="http://schemas.microsoft.com/office/drawing/2014/main" val="3177102390"/>
                  </a:ext>
                </a:extLst>
              </a:tr>
              <a:tr h="386421">
                <a:tc>
                  <a:txBody>
                    <a:bodyPr/>
                    <a:lstStyle/>
                    <a:p>
                      <a:r>
                        <a:rPr lang="en-US" sz="1400" dirty="0">
                          <a:latin typeface="+mn-lt"/>
                          <a:cs typeface="Times New Roman" panose="02020603050405020304" pitchFamily="18" charset="0"/>
                        </a:rPr>
                        <a:t>Course fees (example)</a:t>
                      </a:r>
                    </a:p>
                  </a:txBody>
                  <a:tcPr>
                    <a:noFill/>
                  </a:tcPr>
                </a:tc>
                <a:tc>
                  <a:txBody>
                    <a:bodyPr/>
                    <a:lstStyle/>
                    <a:p>
                      <a:pPr algn="r"/>
                      <a:r>
                        <a:rPr lang="en-US" sz="1400" dirty="0">
                          <a:latin typeface="+mn-lt"/>
                          <a:cs typeface="Times New Roman" panose="02020603050405020304" pitchFamily="18" charset="0"/>
                        </a:rPr>
                        <a:t>$50</a:t>
                      </a:r>
                    </a:p>
                  </a:txBody>
                  <a:tcPr>
                    <a:lnB w="12700" cap="flat" cmpd="sng" algn="ctr">
                      <a:solidFill>
                        <a:schemeClr val="tx1"/>
                      </a:solidFill>
                      <a:prstDash val="solid"/>
                      <a:round/>
                      <a:headEnd type="none" w="med" len="med"/>
                      <a:tailEnd type="none" w="med" len="med"/>
                    </a:lnB>
                    <a:noFill/>
                  </a:tcPr>
                </a:tc>
                <a:tc>
                  <a:txBody>
                    <a:bodyPr/>
                    <a:lstStyle/>
                    <a:p>
                      <a:pPr algn="r"/>
                      <a:r>
                        <a:rPr lang="en-US" sz="1400" dirty="0">
                          <a:latin typeface="+mn-lt"/>
                          <a:cs typeface="Times New Roman" panose="02020603050405020304" pitchFamily="18" charset="0"/>
                        </a:rPr>
                        <a:t>--</a:t>
                      </a:r>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39302389"/>
                  </a:ext>
                </a:extLst>
              </a:tr>
              <a:tr h="386421">
                <a:tc>
                  <a:txBody>
                    <a:bodyPr/>
                    <a:lstStyle/>
                    <a:p>
                      <a:pPr algn="r"/>
                      <a:r>
                        <a:rPr lang="en-US" sz="1400" b="1" dirty="0">
                          <a:latin typeface="+mn-lt"/>
                          <a:cs typeface="Times New Roman" panose="02020603050405020304" pitchFamily="18" charset="0"/>
                        </a:rPr>
                        <a:t>Total Cost</a:t>
                      </a:r>
                    </a:p>
                  </a:txBody>
                  <a:tcPr>
                    <a:noFill/>
                  </a:tcPr>
                </a:tc>
                <a:tc>
                  <a:txBody>
                    <a:bodyPr/>
                    <a:lstStyle/>
                    <a:p>
                      <a:pPr algn="r"/>
                      <a:r>
                        <a:rPr lang="en-US" sz="1400" b="1" dirty="0">
                          <a:latin typeface="+mn-lt"/>
                          <a:cs typeface="Times New Roman" panose="02020603050405020304" pitchFamily="18" charset="0"/>
                        </a:rPr>
                        <a:t>$3,244</a:t>
                      </a:r>
                    </a:p>
                  </a:txBody>
                  <a:tcPr>
                    <a:lnT w="12700" cap="flat" cmpd="sng" algn="ctr">
                      <a:solidFill>
                        <a:schemeClr val="tx1"/>
                      </a:solidFill>
                      <a:prstDash val="solid"/>
                      <a:round/>
                      <a:headEnd type="none" w="med" len="med"/>
                      <a:tailEnd type="none" w="med" len="med"/>
                    </a:lnT>
                    <a:noFill/>
                  </a:tcPr>
                </a:tc>
                <a:tc>
                  <a:txBody>
                    <a:bodyPr/>
                    <a:lstStyle/>
                    <a:p>
                      <a:pPr algn="r"/>
                      <a:r>
                        <a:rPr lang="en-US" sz="1400" b="1" dirty="0">
                          <a:latin typeface="+mn-lt"/>
                          <a:cs typeface="Times New Roman" panose="02020603050405020304" pitchFamily="18" charset="0"/>
                        </a:rPr>
                        <a:t>$3,018</a:t>
                      </a:r>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399682986"/>
                  </a:ext>
                </a:extLst>
              </a:tr>
            </a:tbl>
          </a:graphicData>
        </a:graphic>
      </p:graphicFrame>
      <p:sp>
        <p:nvSpPr>
          <p:cNvPr id="18" name="TextBox 17">
            <a:extLst>
              <a:ext uri="{FF2B5EF4-FFF2-40B4-BE49-F238E27FC236}">
                <a16:creationId xmlns:a16="http://schemas.microsoft.com/office/drawing/2014/main" id="{6CEE820D-DD6F-4F96-BF86-4218CE62890C}"/>
              </a:ext>
            </a:extLst>
          </p:cNvPr>
          <p:cNvSpPr txBox="1"/>
          <p:nvPr/>
        </p:nvSpPr>
        <p:spPr>
          <a:xfrm>
            <a:off x="4308943" y="1348575"/>
            <a:ext cx="2041777" cy="646331"/>
          </a:xfrm>
          <a:prstGeom prst="rect">
            <a:avLst/>
          </a:prstGeom>
          <a:noFill/>
        </p:spPr>
        <p:txBody>
          <a:bodyPr wrap="none" rtlCol="0">
            <a:spAutoFit/>
          </a:bodyPr>
          <a:lstStyle/>
          <a:p>
            <a:pPr algn="ctr"/>
            <a:r>
              <a:rPr lang="en-US" b="1" dirty="0">
                <a:cs typeface="Times New Roman" panose="02020603050405020304" pitchFamily="18" charset="0"/>
              </a:rPr>
              <a:t>Undergraduate</a:t>
            </a:r>
          </a:p>
          <a:p>
            <a:pPr algn="ctr"/>
            <a:r>
              <a:rPr lang="en-US" b="1" dirty="0">
                <a:cs typeface="Times New Roman" panose="02020603050405020304" pitchFamily="18" charset="0"/>
              </a:rPr>
              <a:t>In-State, 12 credits</a:t>
            </a:r>
          </a:p>
        </p:txBody>
      </p:sp>
      <p:sp>
        <p:nvSpPr>
          <p:cNvPr id="19" name="TextBox 18">
            <a:extLst>
              <a:ext uri="{FF2B5EF4-FFF2-40B4-BE49-F238E27FC236}">
                <a16:creationId xmlns:a16="http://schemas.microsoft.com/office/drawing/2014/main" id="{4D3F56E9-B608-41D3-A432-A115D3265CC7}"/>
              </a:ext>
            </a:extLst>
          </p:cNvPr>
          <p:cNvSpPr txBox="1"/>
          <p:nvPr/>
        </p:nvSpPr>
        <p:spPr>
          <a:xfrm>
            <a:off x="8958060" y="1348574"/>
            <a:ext cx="1905522" cy="646331"/>
          </a:xfrm>
          <a:prstGeom prst="rect">
            <a:avLst/>
          </a:prstGeom>
          <a:noFill/>
        </p:spPr>
        <p:txBody>
          <a:bodyPr wrap="none" rtlCol="0">
            <a:spAutoFit/>
          </a:bodyPr>
          <a:lstStyle/>
          <a:p>
            <a:pPr algn="ctr"/>
            <a:r>
              <a:rPr lang="en-US" b="1" dirty="0">
                <a:cs typeface="Times New Roman" panose="02020603050405020304" pitchFamily="18" charset="0"/>
              </a:rPr>
              <a:t>Graduate</a:t>
            </a:r>
          </a:p>
          <a:p>
            <a:pPr algn="ctr"/>
            <a:r>
              <a:rPr lang="en-US" b="1" dirty="0">
                <a:cs typeface="Times New Roman" panose="02020603050405020304" pitchFamily="18" charset="0"/>
              </a:rPr>
              <a:t>In-State, 6 credits</a:t>
            </a:r>
          </a:p>
        </p:txBody>
      </p:sp>
      <p:cxnSp>
        <p:nvCxnSpPr>
          <p:cNvPr id="20" name="Straight Connector 19">
            <a:extLst>
              <a:ext uri="{FF2B5EF4-FFF2-40B4-BE49-F238E27FC236}">
                <a16:creationId xmlns:a16="http://schemas.microsoft.com/office/drawing/2014/main" id="{CEE8290D-EC63-45FF-A531-DA35B77FD174}"/>
              </a:ext>
              <a:ext uri="{C183D7F6-B498-43B3-948B-1728B52AA6E4}">
                <adec:decorative xmlns:adec="http://schemas.microsoft.com/office/drawing/2017/decorative" val="1"/>
              </a:ext>
            </a:extLst>
          </p:cNvPr>
          <p:cNvCxnSpPr>
            <a:cxnSpLocks/>
          </p:cNvCxnSpPr>
          <p:nvPr/>
        </p:nvCxnSpPr>
        <p:spPr>
          <a:xfrm>
            <a:off x="7637417" y="1348574"/>
            <a:ext cx="0" cy="5182855"/>
          </a:xfrm>
          <a:prstGeom prst="line">
            <a:avLst/>
          </a:prstGeom>
          <a:ln w="28575">
            <a:solidFill>
              <a:srgbClr val="002144"/>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133B66FA-D014-45F6-8594-33A33CFB8CB3}"/>
              </a:ext>
            </a:extLst>
          </p:cNvPr>
          <p:cNvSpPr txBox="1"/>
          <p:nvPr/>
        </p:nvSpPr>
        <p:spPr>
          <a:xfrm>
            <a:off x="219874" y="1348574"/>
            <a:ext cx="2382198" cy="4970591"/>
          </a:xfrm>
          <a:prstGeom prst="rect">
            <a:avLst/>
          </a:prstGeom>
          <a:noFill/>
        </p:spPr>
        <p:txBody>
          <a:bodyPr wrap="square">
            <a:spAutoFit/>
          </a:bodyPr>
          <a:lstStyle/>
          <a:p>
            <a:pPr marL="227012" lvl="2">
              <a:spcBef>
                <a:spcPts val="600"/>
              </a:spcBef>
            </a:pPr>
            <a:r>
              <a:rPr lang="en-US" sz="1600" dirty="0"/>
              <a:t>USM’s Comprehensive fee proposal would consolidate:</a:t>
            </a:r>
          </a:p>
          <a:p>
            <a:pPr marL="512762" lvl="2" indent="-285750">
              <a:spcBef>
                <a:spcPts val="600"/>
              </a:spcBef>
              <a:buFont typeface="Arial" panose="020B0604020202020204" pitchFamily="34" charset="0"/>
              <a:buChar char="•"/>
            </a:pPr>
            <a:r>
              <a:rPr lang="en-US" sz="1600" dirty="0"/>
              <a:t>Unified fee</a:t>
            </a:r>
          </a:p>
          <a:p>
            <a:pPr marL="512762" lvl="2" indent="-285750">
              <a:spcBef>
                <a:spcPts val="600"/>
              </a:spcBef>
              <a:buFont typeface="Arial" panose="020B0604020202020204" pitchFamily="34" charset="0"/>
              <a:buChar char="•"/>
            </a:pPr>
            <a:r>
              <a:rPr lang="en-US" sz="1600" dirty="0"/>
              <a:t>Transportation fee</a:t>
            </a:r>
          </a:p>
          <a:p>
            <a:pPr marL="512762" lvl="2" indent="-285750">
              <a:spcBef>
                <a:spcPts val="600"/>
              </a:spcBef>
              <a:buFont typeface="Arial" panose="020B0604020202020204" pitchFamily="34" charset="0"/>
              <a:buChar char="•"/>
            </a:pPr>
            <a:r>
              <a:rPr lang="en-US" sz="1600" dirty="0"/>
              <a:t>Health fee</a:t>
            </a:r>
          </a:p>
          <a:p>
            <a:pPr marL="512762" lvl="2" indent="-285750">
              <a:spcBef>
                <a:spcPts val="600"/>
              </a:spcBef>
              <a:buFont typeface="Arial" panose="020B0604020202020204" pitchFamily="34" charset="0"/>
              <a:buChar char="•"/>
            </a:pPr>
            <a:r>
              <a:rPr lang="en-US" sz="1600" dirty="0"/>
              <a:t>Online fee</a:t>
            </a:r>
          </a:p>
          <a:p>
            <a:pPr marL="512762" lvl="2" indent="-285750">
              <a:spcBef>
                <a:spcPts val="600"/>
              </a:spcBef>
              <a:buFont typeface="Arial" panose="020B0604020202020204" pitchFamily="34" charset="0"/>
              <a:buChar char="•"/>
            </a:pPr>
            <a:r>
              <a:rPr lang="en-US" sz="1600" dirty="0"/>
              <a:t>Course fees</a:t>
            </a:r>
          </a:p>
          <a:p>
            <a:pPr marL="512762" lvl="2" indent="-285750">
              <a:spcBef>
                <a:spcPts val="600"/>
              </a:spcBef>
              <a:buFont typeface="Arial" panose="020B0604020202020204" pitchFamily="34" charset="0"/>
              <a:buChar char="•"/>
            </a:pPr>
            <a:r>
              <a:rPr lang="en-US" sz="1600" dirty="0"/>
              <a:t>Administrative fees</a:t>
            </a:r>
          </a:p>
          <a:p>
            <a:pPr marL="512762" lvl="2" indent="-285750">
              <a:spcBef>
                <a:spcPts val="600"/>
              </a:spcBef>
              <a:buFont typeface="Arial" panose="020B0604020202020204" pitchFamily="34" charset="0"/>
              <a:buChar char="•"/>
            </a:pPr>
            <a:r>
              <a:rPr lang="en-US" sz="1600" dirty="0"/>
              <a:t>Professional Development fees</a:t>
            </a:r>
          </a:p>
          <a:p>
            <a:pPr marL="227012" lvl="2">
              <a:spcBef>
                <a:spcPts val="600"/>
              </a:spcBef>
            </a:pPr>
            <a:endParaRPr lang="en-US" sz="1600" dirty="0"/>
          </a:p>
          <a:p>
            <a:pPr marL="227012" lvl="2">
              <a:spcBef>
                <a:spcPts val="600"/>
              </a:spcBef>
            </a:pPr>
            <a:r>
              <a:rPr lang="en-US" sz="1600" dirty="0"/>
              <a:t>Student Activity fee and ad hoc fees (e.g. enrollment and payment fees) would remain.</a:t>
            </a:r>
          </a:p>
        </p:txBody>
      </p:sp>
    </p:spTree>
    <p:extLst>
      <p:ext uri="{BB962C8B-B14F-4D97-AF65-F5344CB8AC3E}">
        <p14:creationId xmlns:p14="http://schemas.microsoft.com/office/powerpoint/2010/main" val="2874751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6DBDEB3-81EC-418B-A728-99527804B7E7}"/>
              </a:ext>
            </a:extLst>
          </p:cNvPr>
          <p:cNvSpPr>
            <a:spLocks noGrp="1"/>
          </p:cNvSpPr>
          <p:nvPr>
            <p:ph type="sldNum" sz="quarter" idx="12"/>
          </p:nvPr>
        </p:nvSpPr>
        <p:spPr/>
        <p:txBody>
          <a:bodyPr/>
          <a:lstStyle/>
          <a:p>
            <a:fld id="{F5CF3575-0547-4F27-9A0F-3C3208F032F2}" type="slidenum">
              <a:rPr lang="en-US" smtClean="0"/>
              <a:t>18</a:t>
            </a:fld>
            <a:endParaRPr lang="en-US"/>
          </a:p>
        </p:txBody>
      </p:sp>
      <p:sp>
        <p:nvSpPr>
          <p:cNvPr id="3" name="Title 2">
            <a:extLst>
              <a:ext uri="{FF2B5EF4-FFF2-40B4-BE49-F238E27FC236}">
                <a16:creationId xmlns:a16="http://schemas.microsoft.com/office/drawing/2014/main" id="{D6592BC5-8DBD-4E6A-A83D-896F10456DF1}"/>
              </a:ext>
            </a:extLst>
          </p:cNvPr>
          <p:cNvSpPr>
            <a:spLocks noGrp="1"/>
          </p:cNvSpPr>
          <p:nvPr>
            <p:ph type="title"/>
          </p:nvPr>
        </p:nvSpPr>
        <p:spPr>
          <a:xfrm>
            <a:off x="1864746" y="356376"/>
            <a:ext cx="10012063" cy="511175"/>
          </a:xfrm>
        </p:spPr>
        <p:txBody>
          <a:bodyPr>
            <a:normAutofit fontScale="90000"/>
          </a:bodyPr>
          <a:lstStyle/>
          <a:p>
            <a:r>
              <a:rPr lang="en-US" sz="3600" dirty="0">
                <a:latin typeface="+mn-lt"/>
                <a:cs typeface="Arial" panose="020B0604020202020204" pitchFamily="34" charset="0"/>
              </a:rPr>
              <a:t>2019-20 Average Annual Tuition Growth Rates</a:t>
            </a:r>
            <a:endParaRPr lang="en-US" dirty="0"/>
          </a:p>
        </p:txBody>
      </p:sp>
      <p:grpSp>
        <p:nvGrpSpPr>
          <p:cNvPr id="4" name="Group 3" descr="College board Annual tuition growth rate chart">
            <a:extLst>
              <a:ext uri="{FF2B5EF4-FFF2-40B4-BE49-F238E27FC236}">
                <a16:creationId xmlns:a16="http://schemas.microsoft.com/office/drawing/2014/main" id="{883F2748-B1A4-4BA3-B432-4815839C9255}"/>
              </a:ext>
            </a:extLst>
          </p:cNvPr>
          <p:cNvGrpSpPr/>
          <p:nvPr/>
        </p:nvGrpSpPr>
        <p:grpSpPr>
          <a:xfrm>
            <a:off x="145227" y="2441138"/>
            <a:ext cx="11901545" cy="4416862"/>
            <a:chOff x="153080" y="1930268"/>
            <a:chExt cx="11901545" cy="4416862"/>
          </a:xfrm>
        </p:grpSpPr>
        <p:pic>
          <p:nvPicPr>
            <p:cNvPr id="5" name="Picture 4" descr="Chart&#10;&#10;Description automatically generated">
              <a:extLst>
                <a:ext uri="{FF2B5EF4-FFF2-40B4-BE49-F238E27FC236}">
                  <a16:creationId xmlns:a16="http://schemas.microsoft.com/office/drawing/2014/main" id="{9B702B01-0056-4A7C-9657-B4C62F4F912B}"/>
                </a:ext>
              </a:extLst>
            </p:cNvPr>
            <p:cNvPicPr>
              <a:picLocks noChangeAspect="1"/>
            </p:cNvPicPr>
            <p:nvPr/>
          </p:nvPicPr>
          <p:blipFill rotWithShape="1">
            <a:blip r:embed="rId2">
              <a:extLst>
                <a:ext uri="{28A0092B-C50C-407E-A947-70E740481C1C}">
                  <a14:useLocalDpi xmlns:a14="http://schemas.microsoft.com/office/drawing/2010/main" val="0"/>
                </a:ext>
              </a:extLst>
            </a:blip>
            <a:srcRect r="2382"/>
            <a:stretch/>
          </p:blipFill>
          <p:spPr>
            <a:xfrm>
              <a:off x="153080" y="1930268"/>
              <a:ext cx="11901545" cy="4416862"/>
            </a:xfrm>
            <a:prstGeom prst="rect">
              <a:avLst/>
            </a:prstGeom>
          </p:spPr>
        </p:pic>
        <p:sp>
          <p:nvSpPr>
            <p:cNvPr id="6" name="TextBox 5">
              <a:extLst>
                <a:ext uri="{FF2B5EF4-FFF2-40B4-BE49-F238E27FC236}">
                  <a16:creationId xmlns:a16="http://schemas.microsoft.com/office/drawing/2014/main" id="{F5751155-F6C7-4257-8882-C91099E9E658}"/>
                </a:ext>
              </a:extLst>
            </p:cNvPr>
            <p:cNvSpPr txBox="1"/>
            <p:nvPr/>
          </p:nvSpPr>
          <p:spPr>
            <a:xfrm>
              <a:off x="7146965" y="3630843"/>
              <a:ext cx="438691" cy="307777"/>
            </a:xfrm>
            <a:prstGeom prst="rect">
              <a:avLst/>
            </a:prstGeom>
            <a:noFill/>
          </p:spPr>
          <p:txBody>
            <a:bodyPr wrap="square" rtlCol="0">
              <a:spAutoFit/>
            </a:bodyPr>
            <a:lstStyle/>
            <a:p>
              <a:r>
                <a:rPr lang="en-US" sz="1400" b="1" dirty="0"/>
                <a:t>2%</a:t>
              </a:r>
            </a:p>
          </p:txBody>
        </p:sp>
      </p:grpSp>
      <p:sp>
        <p:nvSpPr>
          <p:cNvPr id="7" name="TextBox 6">
            <a:extLst>
              <a:ext uri="{FF2B5EF4-FFF2-40B4-BE49-F238E27FC236}">
                <a16:creationId xmlns:a16="http://schemas.microsoft.com/office/drawing/2014/main" id="{08F305E8-B274-483D-AE48-43F52826FA6E}"/>
              </a:ext>
            </a:extLst>
          </p:cNvPr>
          <p:cNvSpPr txBox="1"/>
          <p:nvPr/>
        </p:nvSpPr>
        <p:spPr>
          <a:xfrm>
            <a:off x="835228" y="2088035"/>
            <a:ext cx="3157223" cy="461665"/>
          </a:xfrm>
          <a:prstGeom prst="rect">
            <a:avLst/>
          </a:prstGeom>
          <a:noFill/>
        </p:spPr>
        <p:txBody>
          <a:bodyPr wrap="square" rtlCol="0">
            <a:spAutoFit/>
          </a:bodyPr>
          <a:lstStyle/>
          <a:p>
            <a:pPr algn="ctr"/>
            <a:r>
              <a:rPr lang="en-US" sz="1200" i="1" dirty="0">
                <a:cs typeface="Arial" panose="020B0604020202020204" pitchFamily="34" charset="0"/>
              </a:rPr>
              <a:t>Source: College Board, Trends in Pricing and Student Aid 2020</a:t>
            </a:r>
          </a:p>
        </p:txBody>
      </p:sp>
      <p:sp>
        <p:nvSpPr>
          <p:cNvPr id="8" name="TextBox 7">
            <a:extLst>
              <a:ext uri="{FF2B5EF4-FFF2-40B4-BE49-F238E27FC236}">
                <a16:creationId xmlns:a16="http://schemas.microsoft.com/office/drawing/2014/main" id="{7FB67620-8CF9-455F-AA94-91210CBBCCD7}"/>
              </a:ext>
            </a:extLst>
          </p:cNvPr>
          <p:cNvSpPr txBox="1"/>
          <p:nvPr/>
        </p:nvSpPr>
        <p:spPr>
          <a:xfrm>
            <a:off x="835228" y="1068673"/>
            <a:ext cx="3684147" cy="707886"/>
          </a:xfrm>
          <a:prstGeom prst="rect">
            <a:avLst/>
          </a:prstGeom>
          <a:noFill/>
        </p:spPr>
        <p:txBody>
          <a:bodyPr wrap="square" rtlCol="0">
            <a:spAutoFit/>
          </a:bodyPr>
          <a:lstStyle/>
          <a:p>
            <a:pPr algn="ctr"/>
            <a:r>
              <a:rPr lang="en-US" sz="2000" b="1" dirty="0">
                <a:cs typeface="Arial" panose="020B0604020202020204" pitchFamily="34" charset="0"/>
              </a:rPr>
              <a:t>Tuition and Fees by State — Public Four-Year In-State</a:t>
            </a:r>
          </a:p>
        </p:txBody>
      </p:sp>
      <p:sp>
        <p:nvSpPr>
          <p:cNvPr id="9" name="TextBox 8">
            <a:extLst>
              <a:ext uri="{FF2B5EF4-FFF2-40B4-BE49-F238E27FC236}">
                <a16:creationId xmlns:a16="http://schemas.microsoft.com/office/drawing/2014/main" id="{ADF1A275-95CF-4138-828E-747B9E4EA37A}"/>
              </a:ext>
            </a:extLst>
          </p:cNvPr>
          <p:cNvSpPr txBox="1"/>
          <p:nvPr/>
        </p:nvSpPr>
        <p:spPr>
          <a:xfrm>
            <a:off x="956735" y="1776559"/>
            <a:ext cx="3276600" cy="338554"/>
          </a:xfrm>
          <a:prstGeom prst="rect">
            <a:avLst/>
          </a:prstGeom>
          <a:noFill/>
        </p:spPr>
        <p:txBody>
          <a:bodyPr wrap="square" rtlCol="0">
            <a:spAutoFit/>
          </a:bodyPr>
          <a:lstStyle/>
          <a:p>
            <a:pPr algn="ctr"/>
            <a:r>
              <a:rPr lang="en-US" sz="1600" dirty="0">
                <a:solidFill>
                  <a:schemeClr val="bg1">
                    <a:lumMod val="50000"/>
                  </a:schemeClr>
                </a:solidFill>
                <a:cs typeface="Arial" panose="020B0604020202020204" pitchFamily="34" charset="0"/>
              </a:rPr>
              <a:t>Adjusted for inflation</a:t>
            </a:r>
          </a:p>
        </p:txBody>
      </p:sp>
      <p:grpSp>
        <p:nvGrpSpPr>
          <p:cNvPr id="10" name="Group 9" descr="UMaine is at 2% growth">
            <a:extLst>
              <a:ext uri="{FF2B5EF4-FFF2-40B4-BE49-F238E27FC236}">
                <a16:creationId xmlns:a16="http://schemas.microsoft.com/office/drawing/2014/main" id="{DC374FD8-EEDE-4F35-A7EA-AB6BA0882DB8}"/>
              </a:ext>
            </a:extLst>
          </p:cNvPr>
          <p:cNvGrpSpPr/>
          <p:nvPr/>
        </p:nvGrpSpPr>
        <p:grpSpPr>
          <a:xfrm>
            <a:off x="6395774" y="1030564"/>
            <a:ext cx="1562006" cy="2402323"/>
            <a:chOff x="6509164" y="338545"/>
            <a:chExt cx="1562006" cy="2402323"/>
          </a:xfrm>
        </p:grpSpPr>
        <p:pic>
          <p:nvPicPr>
            <p:cNvPr id="11" name="Picture 10" descr="Chart, waterfall chart&#10;&#10;Description automatically generated">
              <a:extLst>
                <a:ext uri="{FF2B5EF4-FFF2-40B4-BE49-F238E27FC236}">
                  <a16:creationId xmlns:a16="http://schemas.microsoft.com/office/drawing/2014/main" id="{30E8F725-5692-440F-9DFF-A254193321F5}"/>
                </a:ext>
              </a:extLst>
            </p:cNvPr>
            <p:cNvPicPr>
              <a:picLocks noChangeAspect="1"/>
            </p:cNvPicPr>
            <p:nvPr/>
          </p:nvPicPr>
          <p:blipFill rotWithShape="1">
            <a:blip r:embed="rId3">
              <a:extLst>
                <a:ext uri="{28A0092B-C50C-407E-A947-70E740481C1C}">
                  <a14:useLocalDpi xmlns:a14="http://schemas.microsoft.com/office/drawing/2010/main" val="0"/>
                </a:ext>
              </a:extLst>
            </a:blip>
            <a:srcRect l="3410" t="19914" r="4827"/>
            <a:stretch/>
          </p:blipFill>
          <p:spPr>
            <a:xfrm>
              <a:off x="6509164" y="338545"/>
              <a:ext cx="1562006" cy="2402323"/>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12" name="TextBox 11">
              <a:extLst>
                <a:ext uri="{FF2B5EF4-FFF2-40B4-BE49-F238E27FC236}">
                  <a16:creationId xmlns:a16="http://schemas.microsoft.com/office/drawing/2014/main" id="{33500D20-345B-4133-BAA7-D75A08457CF0}"/>
                </a:ext>
              </a:extLst>
            </p:cNvPr>
            <p:cNvSpPr txBox="1"/>
            <p:nvPr/>
          </p:nvSpPr>
          <p:spPr>
            <a:xfrm>
              <a:off x="7238651" y="408497"/>
              <a:ext cx="749962" cy="307777"/>
            </a:xfrm>
            <a:prstGeom prst="rect">
              <a:avLst/>
            </a:prstGeom>
            <a:noFill/>
          </p:spPr>
          <p:txBody>
            <a:bodyPr wrap="square" rtlCol="0">
              <a:spAutoFit/>
            </a:bodyPr>
            <a:lstStyle/>
            <a:p>
              <a:r>
                <a:rPr lang="en-US" sz="1400" b="1" dirty="0"/>
                <a:t>2%</a:t>
              </a:r>
            </a:p>
          </p:txBody>
        </p:sp>
      </p:grpSp>
      <p:sp>
        <p:nvSpPr>
          <p:cNvPr id="13" name="Down Arrow 18">
            <a:extLst>
              <a:ext uri="{FF2B5EF4-FFF2-40B4-BE49-F238E27FC236}">
                <a16:creationId xmlns:a16="http://schemas.microsoft.com/office/drawing/2014/main" id="{B0D3814D-CC0F-4805-A8A9-84C371C82BE7}"/>
              </a:ext>
              <a:ext uri="{C183D7F6-B498-43B3-948B-1728B52AA6E4}">
                <adec:decorative xmlns:adec="http://schemas.microsoft.com/office/drawing/2017/decorative" val="1"/>
              </a:ext>
            </a:extLst>
          </p:cNvPr>
          <p:cNvSpPr/>
          <p:nvPr/>
        </p:nvSpPr>
        <p:spPr>
          <a:xfrm rot="10800000">
            <a:off x="7230797" y="2816189"/>
            <a:ext cx="192459" cy="1268569"/>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91980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189C730-CD51-4336-B4CF-ED0A4A07FE62}"/>
              </a:ext>
            </a:extLst>
          </p:cNvPr>
          <p:cNvSpPr>
            <a:spLocks noGrp="1"/>
          </p:cNvSpPr>
          <p:nvPr>
            <p:ph type="sldNum" sz="quarter" idx="12"/>
          </p:nvPr>
        </p:nvSpPr>
        <p:spPr/>
        <p:txBody>
          <a:bodyPr/>
          <a:lstStyle/>
          <a:p>
            <a:fld id="{F5CF3575-0547-4F27-9A0F-3C3208F032F2}" type="slidenum">
              <a:rPr lang="en-US" smtClean="0"/>
              <a:t>19</a:t>
            </a:fld>
            <a:endParaRPr lang="en-US"/>
          </a:p>
        </p:txBody>
      </p:sp>
      <p:sp>
        <p:nvSpPr>
          <p:cNvPr id="3" name="Title 2">
            <a:extLst>
              <a:ext uri="{FF2B5EF4-FFF2-40B4-BE49-F238E27FC236}">
                <a16:creationId xmlns:a16="http://schemas.microsoft.com/office/drawing/2014/main" id="{F03F4D77-E878-4D6A-B26A-739C4C076864}"/>
              </a:ext>
            </a:extLst>
          </p:cNvPr>
          <p:cNvSpPr>
            <a:spLocks noGrp="1"/>
          </p:cNvSpPr>
          <p:nvPr>
            <p:ph type="title"/>
          </p:nvPr>
        </p:nvSpPr>
        <p:spPr>
          <a:xfrm>
            <a:off x="1834016" y="376767"/>
            <a:ext cx="9814636" cy="511175"/>
          </a:xfrm>
        </p:spPr>
        <p:txBody>
          <a:bodyPr>
            <a:normAutofit fontScale="90000"/>
          </a:bodyPr>
          <a:lstStyle/>
          <a:p>
            <a:r>
              <a:rPr lang="en-US" sz="3600" dirty="0">
                <a:solidFill>
                  <a:schemeClr val="tx1"/>
                </a:solidFill>
              </a:rPr>
              <a:t>UMS In-State Tuition as a % of Maine Per Capita Income</a:t>
            </a:r>
            <a:endParaRPr lang="en-US" dirty="0"/>
          </a:p>
        </p:txBody>
      </p:sp>
      <p:graphicFrame>
        <p:nvGraphicFramePr>
          <p:cNvPr id="4" name="Chart 3" descr="UMS In-state tuition growth from2010 to 2019">
            <a:extLst>
              <a:ext uri="{FF2B5EF4-FFF2-40B4-BE49-F238E27FC236}">
                <a16:creationId xmlns:a16="http://schemas.microsoft.com/office/drawing/2014/main" id="{B3C3B01F-3A92-4B0C-ADC1-82C2D5F2FED4}"/>
              </a:ext>
            </a:extLst>
          </p:cNvPr>
          <p:cNvGraphicFramePr/>
          <p:nvPr>
            <p:extLst>
              <p:ext uri="{D42A27DB-BD31-4B8C-83A1-F6EECF244321}">
                <p14:modId xmlns:p14="http://schemas.microsoft.com/office/powerpoint/2010/main" val="3656523711"/>
              </p:ext>
            </p:extLst>
          </p:nvPr>
        </p:nvGraphicFramePr>
        <p:xfrm>
          <a:off x="773307" y="1225019"/>
          <a:ext cx="10645385" cy="54186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34377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Title 112"/>
          <p:cNvSpPr>
            <a:spLocks noGrp="1"/>
          </p:cNvSpPr>
          <p:nvPr>
            <p:ph type="title"/>
          </p:nvPr>
        </p:nvSpPr>
        <p:spPr>
          <a:xfrm>
            <a:off x="1027448" y="-411672"/>
            <a:ext cx="9836021" cy="1325563"/>
          </a:xfrm>
        </p:spPr>
        <p:txBody>
          <a:bodyPr/>
          <a:lstStyle/>
          <a:p>
            <a:pPr algn="ctr"/>
            <a:r>
              <a:rPr lang="en-US" dirty="0"/>
              <a:t>Unified Budget Timeline</a:t>
            </a:r>
          </a:p>
        </p:txBody>
      </p:sp>
      <p:sp>
        <p:nvSpPr>
          <p:cNvPr id="4" name="Rectangle 3" descr="diagram explaining the Unified Budget Timeline">
            <a:extLst>
              <a:ext uri="{FF2B5EF4-FFF2-40B4-BE49-F238E27FC236}">
                <a16:creationId xmlns:a16="http://schemas.microsoft.com/office/drawing/2014/main" id="{2285A84A-D5E5-401A-A4BC-EFF46F0551BD}"/>
              </a:ext>
            </a:extLst>
          </p:cNvPr>
          <p:cNvSpPr/>
          <p:nvPr/>
        </p:nvSpPr>
        <p:spPr>
          <a:xfrm>
            <a:off x="11484546" y="50597"/>
            <a:ext cx="512064" cy="374745"/>
          </a:xfrm>
          <a:prstGeom prst="rect">
            <a:avLst/>
          </a:prstGeom>
          <a:solidFill>
            <a:srgbClr val="006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iagram explaining the Unified Budget Timeline.">
            <a:extLst>
              <a:ext uri="{FF2B5EF4-FFF2-40B4-BE49-F238E27FC236}">
                <a16:creationId xmlns:a16="http://schemas.microsoft.com/office/drawing/2014/main" id="{06EC16A4-63B9-49E4-AEA7-46171D827B2C}"/>
              </a:ext>
            </a:extLst>
          </p:cNvPr>
          <p:cNvPicPr>
            <a:picLocks noChangeAspect="1"/>
          </p:cNvPicPr>
          <p:nvPr/>
        </p:nvPicPr>
        <p:blipFill>
          <a:blip r:embed="rId2"/>
          <a:stretch>
            <a:fillRect/>
          </a:stretch>
        </p:blipFill>
        <p:spPr>
          <a:xfrm>
            <a:off x="164078" y="691863"/>
            <a:ext cx="11863844" cy="5992887"/>
          </a:xfrm>
          <a:prstGeom prst="rect">
            <a:avLst/>
          </a:prstGeom>
        </p:spPr>
      </p:pic>
    </p:spTree>
    <p:extLst>
      <p:ext uri="{BB962C8B-B14F-4D97-AF65-F5344CB8AC3E}">
        <p14:creationId xmlns:p14="http://schemas.microsoft.com/office/powerpoint/2010/main" val="3781770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C183D7F6-B498-43B3-948B-1728B52AA6E4}">
                <adec:decorative xmlns:adec="http://schemas.microsoft.com/office/drawing/2017/decorative" val="1"/>
              </a:ext>
            </a:extLst>
          </p:cNvPr>
          <p:cNvSpPr/>
          <p:nvPr/>
        </p:nvSpPr>
        <p:spPr>
          <a:xfrm>
            <a:off x="8875279" y="0"/>
            <a:ext cx="3316722" cy="6858000"/>
          </a:xfrm>
          <a:prstGeom prst="rect">
            <a:avLst/>
          </a:prstGeom>
          <a:solidFill>
            <a:srgbClr val="006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dirty="0"/>
          </a:p>
        </p:txBody>
      </p:sp>
      <p:sp>
        <p:nvSpPr>
          <p:cNvPr id="4099" name="Rectangle 2"/>
          <p:cNvSpPr>
            <a:spLocks noGrp="1" noChangeArrowheads="1"/>
          </p:cNvSpPr>
          <p:nvPr>
            <p:ph type="title"/>
          </p:nvPr>
        </p:nvSpPr>
        <p:spPr/>
        <p:txBody>
          <a:bodyPr>
            <a:normAutofit fontScale="90000"/>
          </a:bodyPr>
          <a:lstStyle/>
          <a:p>
            <a:pPr eaLnBrk="1" hangingPunct="1"/>
            <a:r>
              <a:rPr lang="en-US" dirty="0"/>
              <a:t>Funding Depreciation </a:t>
            </a:r>
          </a:p>
        </p:txBody>
      </p:sp>
      <p:sp>
        <p:nvSpPr>
          <p:cNvPr id="5" name="TextBox 4"/>
          <p:cNvSpPr txBox="1"/>
          <p:nvPr/>
        </p:nvSpPr>
        <p:spPr>
          <a:xfrm>
            <a:off x="8875279" y="283720"/>
            <a:ext cx="3385637" cy="5350760"/>
          </a:xfrm>
          <a:prstGeom prst="rect">
            <a:avLst/>
          </a:prstGeom>
          <a:noFill/>
        </p:spPr>
        <p:txBody>
          <a:bodyPr wrap="square" rtlCol="0">
            <a:spAutoFit/>
          </a:bodyPr>
          <a:lstStyle/>
          <a:p>
            <a:pPr marL="201719" indent="-201719">
              <a:buFont typeface="Arial" panose="020B0604020202020204" pitchFamily="34" charset="0"/>
              <a:buChar char="•"/>
            </a:pPr>
            <a:r>
              <a:rPr lang="en-US" sz="1588" dirty="0">
                <a:solidFill>
                  <a:schemeClr val="bg1"/>
                </a:solidFill>
              </a:rPr>
              <a:t>FY22 required capital funding  sources – 1) restored curtailment 2) minimum 5% campus increase</a:t>
            </a:r>
          </a:p>
          <a:p>
            <a:endParaRPr lang="en-US" sz="1588" dirty="0">
              <a:solidFill>
                <a:schemeClr val="bg1"/>
              </a:solidFill>
            </a:endParaRPr>
          </a:p>
          <a:p>
            <a:pPr marL="201719" indent="-201719">
              <a:buFont typeface="Arial" panose="020B0604020202020204" pitchFamily="34" charset="0"/>
              <a:buChar char="•"/>
            </a:pPr>
            <a:r>
              <a:rPr lang="en-US" sz="1588" dirty="0">
                <a:solidFill>
                  <a:schemeClr val="bg1"/>
                </a:solidFill>
              </a:rPr>
              <a:t>Total investment increase is  $4.5M or 20% </a:t>
            </a:r>
          </a:p>
          <a:p>
            <a:endParaRPr lang="en-US" sz="1588" dirty="0">
              <a:solidFill>
                <a:schemeClr val="bg1"/>
              </a:solidFill>
            </a:endParaRPr>
          </a:p>
          <a:p>
            <a:pPr marL="201719" indent="-201719">
              <a:buFont typeface="Arial" panose="020B0604020202020204" pitchFamily="34" charset="0"/>
              <a:buChar char="•"/>
            </a:pPr>
            <a:r>
              <a:rPr lang="en-US" sz="1588" dirty="0">
                <a:solidFill>
                  <a:schemeClr val="bg1"/>
                </a:solidFill>
              </a:rPr>
              <a:t>Depreciation expense decreased by $0.6M - from $40.4M in FY21 to $39.8M in FY22.</a:t>
            </a:r>
          </a:p>
          <a:p>
            <a:pPr marL="201719" indent="-201719">
              <a:spcBef>
                <a:spcPts val="1588"/>
              </a:spcBef>
              <a:buFont typeface="Arial" panose="020B0604020202020204" pitchFamily="34" charset="0"/>
              <a:buChar char="•"/>
            </a:pPr>
            <a:r>
              <a:rPr lang="en-US" sz="1588" dirty="0">
                <a:solidFill>
                  <a:schemeClr val="bg1"/>
                </a:solidFill>
                <a:latin typeface="arial" panose="020B0604020202020204" pitchFamily="34" charset="0"/>
              </a:rPr>
              <a:t>E&amp;G and Auxiliary budgeted capital investment = $15.6M; an increase of $3.0M.</a:t>
            </a:r>
          </a:p>
          <a:p>
            <a:pPr marL="201719" indent="-201719">
              <a:spcBef>
                <a:spcPts val="1588"/>
              </a:spcBef>
              <a:buFont typeface="Arial" panose="020B0604020202020204" pitchFamily="34" charset="0"/>
              <a:buChar char="•"/>
            </a:pPr>
            <a:r>
              <a:rPr lang="en-US" sz="1588" dirty="0">
                <a:solidFill>
                  <a:prstClr val="white"/>
                </a:solidFill>
                <a:latin typeface="Arial" panose="020B0604020202020204"/>
              </a:rPr>
              <a:t>Funding through Debt Service increasing by $1.5M.</a:t>
            </a:r>
          </a:p>
          <a:p>
            <a:pPr marL="201719" indent="-201719">
              <a:spcBef>
                <a:spcPts val="1588"/>
              </a:spcBef>
              <a:buFont typeface="Arial" panose="020B0604020202020204" pitchFamily="34" charset="0"/>
              <a:buChar char="•"/>
            </a:pPr>
            <a:r>
              <a:rPr lang="en-US" sz="1588" dirty="0">
                <a:solidFill>
                  <a:schemeClr val="bg1"/>
                </a:solidFill>
              </a:rPr>
              <a:t>67% of the total depreciation expense is funded in the FY22 budget – up  12% from the FY21 budget.</a:t>
            </a:r>
          </a:p>
        </p:txBody>
      </p:sp>
      <p:sp>
        <p:nvSpPr>
          <p:cNvPr id="3" name="Slide Number Placeholder 2"/>
          <p:cNvSpPr>
            <a:spLocks noGrp="1"/>
          </p:cNvSpPr>
          <p:nvPr>
            <p:ph type="sldNum" sz="quarter" idx="12"/>
          </p:nvPr>
        </p:nvSpPr>
        <p:spPr/>
        <p:txBody>
          <a:bodyPr/>
          <a:lstStyle/>
          <a:p>
            <a:fld id="{F5CF3575-0547-4F27-9A0F-3C3208F032F2}" type="slidenum">
              <a:rPr lang="en-US" smtClean="0"/>
              <a:t>20</a:t>
            </a:fld>
            <a:endParaRPr lang="en-US"/>
          </a:p>
        </p:txBody>
      </p:sp>
      <p:pic>
        <p:nvPicPr>
          <p:cNvPr id="11" name="Picture 10" descr="Funding depreciation by fund. ">
            <a:extLst>
              <a:ext uri="{FF2B5EF4-FFF2-40B4-BE49-F238E27FC236}">
                <a16:creationId xmlns:a16="http://schemas.microsoft.com/office/drawing/2014/main" id="{E381BE58-5869-4BC8-832D-2268776C411F}"/>
              </a:ext>
            </a:extLst>
          </p:cNvPr>
          <p:cNvPicPr>
            <a:picLocks noChangeAspect="1"/>
          </p:cNvPicPr>
          <p:nvPr/>
        </p:nvPicPr>
        <p:blipFill>
          <a:blip r:embed="rId3"/>
          <a:stretch>
            <a:fillRect/>
          </a:stretch>
        </p:blipFill>
        <p:spPr>
          <a:xfrm>
            <a:off x="822902" y="1065697"/>
            <a:ext cx="7602371" cy="5438103"/>
          </a:xfrm>
          <a:prstGeom prst="rect">
            <a:avLst/>
          </a:prstGeom>
        </p:spPr>
      </p:pic>
    </p:spTree>
    <p:extLst>
      <p:ext uri="{BB962C8B-B14F-4D97-AF65-F5344CB8AC3E}">
        <p14:creationId xmlns:p14="http://schemas.microsoft.com/office/powerpoint/2010/main" val="4049251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CF3575-0547-4F27-9A0F-3C3208F032F2}" type="slidenum">
              <a:rPr kumimoji="0" lang="en-US" sz="1200" b="0" i="0" u="none" strike="noStrike" kern="1200" cap="none" spc="0" normalizeH="0" baseline="0" noProof="0" smtClean="0">
                <a:ln>
                  <a:noFill/>
                </a:ln>
                <a:solidFill>
                  <a:prstClr val="black">
                    <a:tint val="75000"/>
                  </a:prstClr>
                </a:solidFill>
                <a:effectLst/>
                <a:uLnTx/>
                <a:uFillTx/>
                <a:latin typeface="Franklin Gothic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tint val="75000"/>
                </a:prstClr>
              </a:solidFill>
              <a:effectLst/>
              <a:uLnTx/>
              <a:uFillTx/>
              <a:latin typeface="Franklin Gothic Book"/>
              <a:ea typeface="+mn-ea"/>
              <a:cs typeface="+mn-cs"/>
            </a:endParaRPr>
          </a:p>
        </p:txBody>
      </p:sp>
      <p:sp>
        <p:nvSpPr>
          <p:cNvPr id="4099" name="Rectangle 2"/>
          <p:cNvSpPr>
            <a:spLocks noGrp="1" noChangeArrowheads="1"/>
          </p:cNvSpPr>
          <p:nvPr>
            <p:ph type="title"/>
          </p:nvPr>
        </p:nvSpPr>
        <p:spPr/>
        <p:txBody>
          <a:bodyPr>
            <a:normAutofit fontScale="90000"/>
          </a:bodyPr>
          <a:lstStyle/>
          <a:p>
            <a:pPr algn="ctr" eaLnBrk="1" hangingPunct="1"/>
            <a:r>
              <a:rPr lang="en-US" dirty="0"/>
              <a:t>Capital Investments from Operations</a:t>
            </a:r>
            <a:endParaRPr lang="en-US" dirty="0">
              <a:solidFill>
                <a:srgbClr val="FF0000"/>
              </a:solidFill>
            </a:endParaRPr>
          </a:p>
        </p:txBody>
      </p:sp>
      <p:graphicFrame>
        <p:nvGraphicFramePr>
          <p:cNvPr id="5" name="Chart 4" descr="Total capital investments, all campuses&#10;UM/UMM 50%, UMA 6%, UMF 6%, UMFK 2%, UMPI 2%, USM 18%, Univ Serv IT 16%"/>
          <p:cNvGraphicFramePr/>
          <p:nvPr>
            <p:extLst>
              <p:ext uri="{D42A27DB-BD31-4B8C-83A1-F6EECF244321}">
                <p14:modId xmlns:p14="http://schemas.microsoft.com/office/powerpoint/2010/main" val="2946896230"/>
              </p:ext>
            </p:extLst>
          </p:nvPr>
        </p:nvGraphicFramePr>
        <p:xfrm>
          <a:off x="361867" y="2048917"/>
          <a:ext cx="3491348" cy="378079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041511857"/>
              </p:ext>
            </p:extLst>
          </p:nvPr>
        </p:nvGraphicFramePr>
        <p:xfrm>
          <a:off x="3915406" y="984493"/>
          <a:ext cx="7996143" cy="4518660"/>
        </p:xfrm>
        <a:graphic>
          <a:graphicData uri="http://schemas.openxmlformats.org/drawingml/2006/table">
            <a:tbl>
              <a:tblPr firstRow="1">
                <a:tableStyleId>{5C22544A-7EE6-4342-B048-85BDC9FD1C3A}</a:tableStyleId>
              </a:tblPr>
              <a:tblGrid>
                <a:gridCol w="1327624">
                  <a:extLst>
                    <a:ext uri="{9D8B030D-6E8A-4147-A177-3AD203B41FA5}">
                      <a16:colId xmlns:a16="http://schemas.microsoft.com/office/drawing/2014/main" val="630423157"/>
                    </a:ext>
                  </a:extLst>
                </a:gridCol>
                <a:gridCol w="1332939">
                  <a:extLst>
                    <a:ext uri="{9D8B030D-6E8A-4147-A177-3AD203B41FA5}">
                      <a16:colId xmlns:a16="http://schemas.microsoft.com/office/drawing/2014/main" val="3231093068"/>
                    </a:ext>
                  </a:extLst>
                </a:gridCol>
                <a:gridCol w="1298248">
                  <a:extLst>
                    <a:ext uri="{9D8B030D-6E8A-4147-A177-3AD203B41FA5}">
                      <a16:colId xmlns:a16="http://schemas.microsoft.com/office/drawing/2014/main" val="1319706439"/>
                    </a:ext>
                  </a:extLst>
                </a:gridCol>
                <a:gridCol w="1301681">
                  <a:extLst>
                    <a:ext uri="{9D8B030D-6E8A-4147-A177-3AD203B41FA5}">
                      <a16:colId xmlns:a16="http://schemas.microsoft.com/office/drawing/2014/main" val="1004176862"/>
                    </a:ext>
                  </a:extLst>
                </a:gridCol>
                <a:gridCol w="1382232">
                  <a:extLst>
                    <a:ext uri="{9D8B030D-6E8A-4147-A177-3AD203B41FA5}">
                      <a16:colId xmlns:a16="http://schemas.microsoft.com/office/drawing/2014/main" val="352445684"/>
                    </a:ext>
                  </a:extLst>
                </a:gridCol>
                <a:gridCol w="1353419">
                  <a:extLst>
                    <a:ext uri="{9D8B030D-6E8A-4147-A177-3AD203B41FA5}">
                      <a16:colId xmlns:a16="http://schemas.microsoft.com/office/drawing/2014/main" val="2018439900"/>
                    </a:ext>
                  </a:extLst>
                </a:gridCol>
              </a:tblGrid>
              <a:tr h="548640">
                <a:tc>
                  <a:txBody>
                    <a:bodyPr/>
                    <a:lstStyle/>
                    <a:p>
                      <a:pPr algn="ctr" fontAlgn="b"/>
                      <a:r>
                        <a:rPr lang="en-US" sz="1600" b="1" u="none" strike="noStrike" dirty="0">
                          <a:effectLst/>
                        </a:rPr>
                        <a:t> </a:t>
                      </a:r>
                      <a:endParaRPr lang="en-US" sz="1600" b="1" i="0" u="none" strike="noStrike" dirty="0">
                        <a:solidFill>
                          <a:srgbClr val="000000"/>
                        </a:solidFill>
                        <a:effectLst/>
                        <a:latin typeface="Calibri" panose="020F0502020204030204" pitchFamily="34" charset="0"/>
                      </a:endParaRPr>
                    </a:p>
                  </a:txBody>
                  <a:tcPr marL="7620" marR="7620" marT="7620" marB="0" anchor="b">
                    <a:noFill/>
                  </a:tcPr>
                </a:tc>
                <a:tc>
                  <a:txBody>
                    <a:bodyPr/>
                    <a:lstStyle/>
                    <a:p>
                      <a:pPr algn="ctr" fontAlgn="b"/>
                      <a:r>
                        <a:rPr lang="en-US" sz="1600" b="0" u="none" strike="noStrike" dirty="0">
                          <a:solidFill>
                            <a:schemeClr val="tx1"/>
                          </a:solidFill>
                          <a:effectLst/>
                          <a:latin typeface="+mj-lt"/>
                        </a:rPr>
                        <a:t> Facilities &amp; Infrastructure </a:t>
                      </a:r>
                      <a:endParaRPr lang="en-US" sz="1600" b="0" i="0" u="none" strike="noStrike" dirty="0">
                        <a:solidFill>
                          <a:schemeClr val="tx1"/>
                        </a:solidFill>
                        <a:effectLst/>
                        <a:latin typeface="+mj-lt"/>
                      </a:endParaRPr>
                    </a:p>
                  </a:txBody>
                  <a:tcPr marL="7620" marR="7620" marT="7620" marB="0" anchor="b">
                    <a:lnB w="28575" cap="flat" cmpd="sng" algn="ctr">
                      <a:solidFill>
                        <a:schemeClr val="tx1"/>
                      </a:solidFill>
                      <a:prstDash val="solid"/>
                      <a:round/>
                      <a:headEnd type="none" w="med" len="med"/>
                      <a:tailEnd type="none" w="med" len="med"/>
                    </a:lnB>
                    <a:noFill/>
                  </a:tcPr>
                </a:tc>
                <a:tc>
                  <a:txBody>
                    <a:bodyPr/>
                    <a:lstStyle/>
                    <a:p>
                      <a:pPr algn="ctr" fontAlgn="b"/>
                      <a:r>
                        <a:rPr lang="en-US" sz="1600" b="0" u="none" strike="noStrike" dirty="0">
                          <a:solidFill>
                            <a:schemeClr val="tx1"/>
                          </a:solidFill>
                          <a:effectLst/>
                          <a:latin typeface="+mj-lt"/>
                        </a:rPr>
                        <a:t> Equipment </a:t>
                      </a:r>
                      <a:br>
                        <a:rPr lang="en-US" sz="1600" b="0" u="none" strike="noStrike" dirty="0">
                          <a:solidFill>
                            <a:schemeClr val="tx1"/>
                          </a:solidFill>
                          <a:effectLst/>
                          <a:latin typeface="+mj-lt"/>
                        </a:rPr>
                      </a:br>
                      <a:r>
                        <a:rPr lang="en-US" sz="1600" b="0" u="none" strike="noStrike" dirty="0">
                          <a:solidFill>
                            <a:schemeClr val="tx1"/>
                          </a:solidFill>
                          <a:effectLst/>
                          <a:latin typeface="+mj-lt"/>
                        </a:rPr>
                        <a:t>&amp; Vehicles </a:t>
                      </a:r>
                      <a:endParaRPr lang="en-US" sz="1600" b="0" i="0" u="none" strike="noStrike" dirty="0">
                        <a:solidFill>
                          <a:schemeClr val="tx1"/>
                        </a:solidFill>
                        <a:effectLst/>
                        <a:latin typeface="+mj-lt"/>
                      </a:endParaRPr>
                    </a:p>
                  </a:txBody>
                  <a:tcPr marL="7620" marR="7620" marT="7620" marB="0" anchor="b">
                    <a:lnB w="28575" cap="flat" cmpd="sng" algn="ctr">
                      <a:solidFill>
                        <a:schemeClr val="tx1"/>
                      </a:solidFill>
                      <a:prstDash val="solid"/>
                      <a:round/>
                      <a:headEnd type="none" w="med" len="med"/>
                      <a:tailEnd type="none" w="med" len="med"/>
                    </a:lnB>
                    <a:noFill/>
                  </a:tcPr>
                </a:tc>
                <a:tc>
                  <a:txBody>
                    <a:bodyPr/>
                    <a:lstStyle/>
                    <a:p>
                      <a:pPr algn="ctr" fontAlgn="b"/>
                      <a:r>
                        <a:rPr lang="en-US" sz="1600" b="0" u="none" strike="noStrike" dirty="0">
                          <a:solidFill>
                            <a:schemeClr val="tx1"/>
                          </a:solidFill>
                          <a:effectLst/>
                          <a:latin typeface="+mj-lt"/>
                        </a:rPr>
                        <a:t> Projects to be determined during FY22 </a:t>
                      </a:r>
                      <a:endParaRPr lang="en-US" sz="1600" b="0" i="0" u="none" strike="noStrike" dirty="0">
                        <a:solidFill>
                          <a:schemeClr val="tx1"/>
                        </a:solidFill>
                        <a:effectLst/>
                        <a:latin typeface="+mj-lt"/>
                      </a:endParaRPr>
                    </a:p>
                  </a:txBody>
                  <a:tcPr marL="7620" marR="7620" marT="7620" marB="0" anchor="b">
                    <a:lnB w="28575" cap="flat" cmpd="sng" algn="ctr">
                      <a:solidFill>
                        <a:schemeClr val="tx1"/>
                      </a:solidFill>
                      <a:prstDash val="solid"/>
                      <a:round/>
                      <a:headEnd type="none" w="med" len="med"/>
                      <a:tailEnd type="none" w="med" len="med"/>
                    </a:lnB>
                    <a:noFill/>
                  </a:tcPr>
                </a:tc>
                <a:tc>
                  <a:txBody>
                    <a:bodyPr/>
                    <a:lstStyle/>
                    <a:p>
                      <a:pPr algn="ctr" fontAlgn="b"/>
                      <a:r>
                        <a:rPr lang="en-US" sz="1600" b="0" u="none" strike="noStrike" dirty="0">
                          <a:solidFill>
                            <a:schemeClr val="tx1"/>
                          </a:solidFill>
                          <a:effectLst/>
                          <a:latin typeface="+mj-lt"/>
                        </a:rPr>
                        <a:t> Capital Reserve Deposit </a:t>
                      </a:r>
                      <a:br>
                        <a:rPr lang="en-US" sz="1600" b="0" u="none" strike="noStrike" dirty="0">
                          <a:solidFill>
                            <a:schemeClr val="tx1"/>
                          </a:solidFill>
                          <a:effectLst/>
                          <a:latin typeface="+mj-lt"/>
                        </a:rPr>
                      </a:br>
                      <a:r>
                        <a:rPr lang="en-US" sz="1200" b="0" i="1" u="none" strike="noStrike" dirty="0">
                          <a:solidFill>
                            <a:schemeClr val="tx1"/>
                          </a:solidFill>
                          <a:effectLst/>
                          <a:latin typeface="+mj-lt"/>
                        </a:rPr>
                        <a:t>(to be utilized </a:t>
                      </a:r>
                      <a:br>
                        <a:rPr lang="en-US" sz="1200" b="0" i="1" u="none" strike="noStrike" dirty="0">
                          <a:solidFill>
                            <a:schemeClr val="tx1"/>
                          </a:solidFill>
                          <a:effectLst/>
                          <a:latin typeface="+mj-lt"/>
                        </a:rPr>
                      </a:br>
                      <a:r>
                        <a:rPr lang="en-US" sz="1200" b="0" i="1" u="none" strike="noStrike" dirty="0">
                          <a:solidFill>
                            <a:schemeClr val="tx1"/>
                          </a:solidFill>
                          <a:effectLst/>
                          <a:latin typeface="+mj-lt"/>
                        </a:rPr>
                        <a:t>in FY23 or after) </a:t>
                      </a:r>
                    </a:p>
                  </a:txBody>
                  <a:tcPr marL="7620" marR="7620" marT="7620" marB="0" anchor="b">
                    <a:lnB w="28575" cap="flat" cmpd="sng" algn="ctr">
                      <a:solidFill>
                        <a:schemeClr val="tx1"/>
                      </a:solidFill>
                      <a:prstDash val="solid"/>
                      <a:round/>
                      <a:headEnd type="none" w="med" len="med"/>
                      <a:tailEnd type="none" w="med" len="med"/>
                    </a:lnB>
                    <a:noFill/>
                  </a:tcPr>
                </a:tc>
                <a:tc>
                  <a:txBody>
                    <a:bodyPr/>
                    <a:lstStyle/>
                    <a:p>
                      <a:pPr algn="ctr" fontAlgn="b"/>
                      <a:r>
                        <a:rPr lang="en-US" sz="1600" b="1" u="none" strike="noStrike" dirty="0">
                          <a:solidFill>
                            <a:schemeClr val="tx1"/>
                          </a:solidFill>
                          <a:effectLst/>
                          <a:latin typeface="+mj-lt"/>
                        </a:rPr>
                        <a:t> TOTAL</a:t>
                      </a:r>
                      <a:br>
                        <a:rPr lang="en-US" sz="1600" b="1" u="none" strike="noStrike" dirty="0">
                          <a:solidFill>
                            <a:schemeClr val="tx1"/>
                          </a:solidFill>
                          <a:effectLst/>
                          <a:latin typeface="+mj-lt"/>
                        </a:rPr>
                      </a:br>
                      <a:r>
                        <a:rPr lang="en-US" sz="1600" b="1" u="none" strike="noStrike" dirty="0">
                          <a:solidFill>
                            <a:schemeClr val="tx1"/>
                          </a:solidFill>
                          <a:effectLst/>
                          <a:latin typeface="+mj-lt"/>
                        </a:rPr>
                        <a:t>INVESTMENT</a:t>
                      </a:r>
                      <a:endParaRPr lang="en-US" sz="1600" b="1" i="0" u="none" strike="noStrike" dirty="0">
                        <a:solidFill>
                          <a:schemeClr val="tx1"/>
                        </a:solidFill>
                        <a:effectLst/>
                        <a:latin typeface="+mj-lt"/>
                      </a:endParaRPr>
                    </a:p>
                  </a:txBody>
                  <a:tcPr marL="7620" marR="7620" marT="7620" marB="0" anchor="b">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08638497"/>
                  </a:ext>
                </a:extLst>
              </a:tr>
              <a:tr h="457200">
                <a:tc>
                  <a:txBody>
                    <a:bodyPr/>
                    <a:lstStyle/>
                    <a:p>
                      <a:pPr algn="ctr" fontAlgn="b"/>
                      <a:r>
                        <a:rPr lang="en-US" sz="1600" b="1" u="none" strike="noStrike" dirty="0">
                          <a:solidFill>
                            <a:schemeClr val="bg1"/>
                          </a:solidFill>
                          <a:effectLst/>
                        </a:rPr>
                        <a:t>UMAINE/UMM</a:t>
                      </a:r>
                      <a:endParaRPr lang="en-US" sz="1600" b="1" i="0" u="none" strike="noStrike" dirty="0">
                        <a:solidFill>
                          <a:schemeClr val="bg1"/>
                        </a:solidFill>
                        <a:effectLst/>
                        <a:latin typeface="Calibri" panose="020F0502020204030204" pitchFamily="34" charset="0"/>
                      </a:endParaRPr>
                    </a:p>
                  </a:txBody>
                  <a:tcPr marL="7620" marR="7620" marT="7620" marB="0" anchor="ctr">
                    <a:lnR w="12700" cap="flat" cmpd="sng" algn="ctr">
                      <a:solidFill>
                        <a:schemeClr val="bg1"/>
                      </a:solidFill>
                      <a:prstDash val="solid"/>
                      <a:round/>
                      <a:headEnd type="none" w="med" len="med"/>
                      <a:tailEnd type="none" w="med" len="med"/>
                    </a:lnR>
                    <a:solidFill>
                      <a:srgbClr val="00244D"/>
                    </a:solidFill>
                  </a:tcPr>
                </a:tc>
                <a:tc>
                  <a:txBody>
                    <a:bodyPr/>
                    <a:lstStyle/>
                    <a:p>
                      <a:pPr algn="r" fontAlgn="b"/>
                      <a:r>
                        <a:rPr lang="en-US" sz="1100" b="0" i="0" u="none" strike="noStrike" dirty="0">
                          <a:solidFill>
                            <a:srgbClr val="000000"/>
                          </a:solidFill>
                          <a:effectLst/>
                          <a:latin typeface="Calibri" panose="020F0502020204030204" pitchFamily="34" charset="0"/>
                        </a:rPr>
                        <a:t> $           1,783,064 </a:t>
                      </a:r>
                    </a:p>
                  </a:txBody>
                  <a:tcPr marL="9525" marR="9525" marT="9525" marB="0" anchor="b">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dirty="0">
                          <a:solidFill>
                            <a:srgbClr val="000000"/>
                          </a:solidFill>
                          <a:effectLst/>
                          <a:latin typeface="Calibri" panose="020F0502020204030204" pitchFamily="34" charset="0"/>
                        </a:rPr>
                        <a:t> $           1,837,727 </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dirty="0">
                          <a:solidFill>
                            <a:srgbClr val="000000"/>
                          </a:solidFill>
                          <a:effectLst/>
                          <a:latin typeface="Calibri" panose="020F0502020204030204" pitchFamily="34" charset="0"/>
                        </a:rPr>
                        <a:t> $           4,212,636 </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endParaRPr lang="en-US" sz="1400" b="0" i="0" u="none" strike="noStrike" dirty="0">
                        <a:solidFill>
                          <a:srgbClr val="000000"/>
                        </a:solidFill>
                        <a:effectLst/>
                        <a:latin typeface="+mn-lt"/>
                      </a:endParaRPr>
                    </a:p>
                  </a:txBody>
                  <a:tcPr marL="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dirty="0">
                          <a:solidFill>
                            <a:srgbClr val="000000"/>
                          </a:solidFill>
                          <a:effectLst/>
                          <a:latin typeface="Calibri" panose="020F0502020204030204" pitchFamily="34" charset="0"/>
                        </a:rPr>
                        <a:t> $           7,833,427 </a:t>
                      </a:r>
                    </a:p>
                  </a:txBody>
                  <a:tcPr marL="9525" marR="9525" marT="9525" marB="0" anchor="b">
                    <a:lnL w="12700" cap="flat" cmpd="sng" algn="ctr">
                      <a:noFill/>
                      <a:prstDash val="solid"/>
                      <a:round/>
                      <a:headEnd type="none" w="med" len="med"/>
                      <a:tailEnd type="none" w="med" len="med"/>
                    </a:lnL>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11889884"/>
                  </a:ext>
                </a:extLst>
              </a:tr>
              <a:tr h="457200">
                <a:tc>
                  <a:txBody>
                    <a:bodyPr/>
                    <a:lstStyle/>
                    <a:p>
                      <a:pPr algn="ctr" fontAlgn="b"/>
                      <a:r>
                        <a:rPr lang="en-US" sz="1600" b="1" u="none" strike="noStrike" dirty="0">
                          <a:solidFill>
                            <a:schemeClr val="bg1"/>
                          </a:solidFill>
                          <a:effectLst/>
                        </a:rPr>
                        <a:t>UMA </a:t>
                      </a:r>
                      <a:endParaRPr lang="en-US" sz="1600" b="1" i="0" u="none" strike="noStrike" dirty="0">
                        <a:solidFill>
                          <a:schemeClr val="bg1"/>
                        </a:solidFill>
                        <a:effectLst/>
                        <a:latin typeface="Calibri" panose="020F0502020204030204" pitchFamily="34" charset="0"/>
                      </a:endParaRPr>
                    </a:p>
                  </a:txBody>
                  <a:tcPr marL="7620" marR="7620" marT="7620" marB="0" anchor="ctr">
                    <a:lnR w="12700" cap="flat" cmpd="sng" algn="ctr">
                      <a:solidFill>
                        <a:schemeClr val="bg1"/>
                      </a:solidFill>
                      <a:prstDash val="solid"/>
                      <a:round/>
                      <a:headEnd type="none" w="med" len="med"/>
                      <a:tailEnd type="none" w="med" len="med"/>
                    </a:lnR>
                    <a:solidFill>
                      <a:schemeClr val="accent2">
                        <a:lumMod val="75000"/>
                      </a:schemeClr>
                    </a:solidFill>
                  </a:tcPr>
                </a:tc>
                <a:tc>
                  <a:txBody>
                    <a:bodyPr/>
                    <a:lstStyle/>
                    <a:p>
                      <a:pPr algn="r" fontAlgn="b"/>
                      <a:r>
                        <a:rPr lang="en-US" sz="1100" b="0" i="0" u="none" strike="noStrike" dirty="0">
                          <a:solidFill>
                            <a:srgbClr val="000000"/>
                          </a:solidFill>
                          <a:effectLst/>
                          <a:latin typeface="Calibri" panose="020F0502020204030204" pitchFamily="34" charset="0"/>
                        </a:rPr>
                        <a:t>                  907,611 </a:t>
                      </a:r>
                    </a:p>
                  </a:txBody>
                  <a:tcPr marL="9525" marR="9525" marT="9525" marB="0" anchor="b">
                    <a:lnL w="12700" cap="flat" cmpd="sng" algn="ctr">
                      <a:solidFill>
                        <a:schemeClr val="bg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100" b="0" i="0" u="none" strike="noStrike" dirty="0">
                          <a:solidFill>
                            <a:srgbClr val="000000"/>
                          </a:solidFill>
                          <a:effectLst/>
                          <a:latin typeface="Calibri" panose="020F0502020204030204" pitchFamily="34" charset="0"/>
                        </a:rPr>
                        <a:t>                     34,179 </a:t>
                      </a: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dirty="0">
                          <a:solidFill>
                            <a:srgbClr val="000000"/>
                          </a:solidFill>
                          <a:effectLst/>
                          <a:latin typeface="+mn-lt"/>
                        </a:rPr>
                        <a:t>       </a:t>
                      </a:r>
                    </a:p>
                  </a:txBody>
                  <a:tcPr marL="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dirty="0">
                          <a:solidFill>
                            <a:srgbClr val="000000"/>
                          </a:solidFill>
                          <a:effectLst/>
                          <a:latin typeface="+mn-lt"/>
                        </a:rPr>
                        <a:t> </a:t>
                      </a:r>
                    </a:p>
                  </a:txBody>
                  <a:tcPr marL="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100" b="0" i="0" u="none" strike="noStrike" dirty="0">
                          <a:solidFill>
                            <a:srgbClr val="000000"/>
                          </a:solidFill>
                          <a:effectLst/>
                          <a:latin typeface="Calibri" panose="020F0502020204030204" pitchFamily="34" charset="0"/>
                        </a:rPr>
                        <a:t>                  941,790 </a:t>
                      </a:r>
                    </a:p>
                  </a:txBody>
                  <a:tcPr marL="9525" marR="9525" marT="9525" marB="0" anchor="b">
                    <a:lnL w="12700" cmpd="sng">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50828498"/>
                  </a:ext>
                </a:extLst>
              </a:tr>
              <a:tr h="457200">
                <a:tc>
                  <a:txBody>
                    <a:bodyPr/>
                    <a:lstStyle/>
                    <a:p>
                      <a:pPr algn="ctr" fontAlgn="b"/>
                      <a:r>
                        <a:rPr lang="en-US" sz="1600" b="1" u="none" strike="noStrike" dirty="0">
                          <a:solidFill>
                            <a:schemeClr val="bg1"/>
                          </a:solidFill>
                          <a:effectLst/>
                        </a:rPr>
                        <a:t>UMF</a:t>
                      </a:r>
                      <a:endParaRPr lang="en-US" sz="1600" b="1" i="0" u="none" strike="noStrike" dirty="0">
                        <a:solidFill>
                          <a:schemeClr val="bg1"/>
                        </a:solidFill>
                        <a:effectLst/>
                        <a:latin typeface="Calibri" panose="020F0502020204030204" pitchFamily="34" charset="0"/>
                      </a:endParaRPr>
                    </a:p>
                  </a:txBody>
                  <a:tcPr marL="7620" marR="7620" marT="7620" marB="0" anchor="ctr">
                    <a:lnR w="12700" cap="flat" cmpd="sng" algn="ctr">
                      <a:solidFill>
                        <a:schemeClr val="bg1"/>
                      </a:solidFill>
                      <a:prstDash val="solid"/>
                      <a:round/>
                      <a:headEnd type="none" w="med" len="med"/>
                      <a:tailEnd type="none" w="med" len="med"/>
                    </a:lnR>
                    <a:solidFill>
                      <a:srgbClr val="510020"/>
                    </a:solidFill>
                  </a:tcPr>
                </a:tc>
                <a:tc>
                  <a:txBody>
                    <a:bodyPr/>
                    <a:lstStyle/>
                    <a:p>
                      <a:pPr algn="r" fontAlgn="b"/>
                      <a:r>
                        <a:rPr lang="en-US" sz="1100" b="0" i="0" u="none" strike="noStrike" dirty="0">
                          <a:solidFill>
                            <a:srgbClr val="000000"/>
                          </a:solidFill>
                          <a:effectLst/>
                          <a:latin typeface="Calibri" panose="020F0502020204030204" pitchFamily="34" charset="0"/>
                        </a:rPr>
                        <a:t>                  310,650 </a:t>
                      </a:r>
                    </a:p>
                  </a:txBody>
                  <a:tcPr marL="9525" marR="9525" marT="9525" marB="0" anchor="b">
                    <a:lnL w="12700" cap="flat" cmpd="sng" algn="ctr">
                      <a:solidFill>
                        <a:schemeClr val="bg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dirty="0">
                          <a:solidFill>
                            <a:srgbClr val="000000"/>
                          </a:solidFill>
                          <a:effectLst/>
                          <a:latin typeface="Calibri" panose="020F0502020204030204" pitchFamily="34" charset="0"/>
                        </a:rPr>
                        <a:t>                  115,000 </a:t>
                      </a: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400" b="0" i="0" u="none" strike="noStrike" dirty="0">
                          <a:solidFill>
                            <a:srgbClr val="000000"/>
                          </a:solidFill>
                          <a:effectLst/>
                          <a:latin typeface="+mn-lt"/>
                        </a:rPr>
                        <a:t> </a:t>
                      </a:r>
                    </a:p>
                  </a:txBody>
                  <a:tcPr marL="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dirty="0">
                          <a:solidFill>
                            <a:srgbClr val="000000"/>
                          </a:solidFill>
                          <a:effectLst/>
                          <a:latin typeface="Calibri" panose="020F0502020204030204" pitchFamily="34" charset="0"/>
                        </a:rPr>
                        <a:t>                  467,461 </a:t>
                      </a: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dirty="0">
                          <a:solidFill>
                            <a:srgbClr val="000000"/>
                          </a:solidFill>
                          <a:effectLst/>
                          <a:latin typeface="Calibri" panose="020F0502020204030204" pitchFamily="34" charset="0"/>
                        </a:rPr>
                        <a:t>                  893,111 </a:t>
                      </a:r>
                    </a:p>
                  </a:txBody>
                  <a:tcPr marL="9525" marR="9525" marT="9525" marB="0" anchor="b">
                    <a:lnL w="12700" cmpd="sng">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36744717"/>
                  </a:ext>
                </a:extLst>
              </a:tr>
              <a:tr h="457200">
                <a:tc>
                  <a:txBody>
                    <a:bodyPr/>
                    <a:lstStyle/>
                    <a:p>
                      <a:pPr algn="ctr" fontAlgn="b"/>
                      <a:r>
                        <a:rPr lang="en-US" sz="1600" b="1" u="none" strike="noStrike" dirty="0">
                          <a:solidFill>
                            <a:schemeClr val="bg1"/>
                          </a:solidFill>
                          <a:effectLst/>
                        </a:rPr>
                        <a:t>UMFK</a:t>
                      </a:r>
                      <a:endParaRPr lang="en-US" sz="1600" b="1" i="0" u="none" strike="noStrike" dirty="0">
                        <a:solidFill>
                          <a:schemeClr val="bg1"/>
                        </a:solidFill>
                        <a:effectLst/>
                        <a:latin typeface="Calibri" panose="020F0502020204030204" pitchFamily="34" charset="0"/>
                      </a:endParaRPr>
                    </a:p>
                  </a:txBody>
                  <a:tcPr marL="7620" marR="7620" marT="7620" marB="0" anchor="ctr">
                    <a:lnR w="12700" cap="flat" cmpd="sng" algn="ctr">
                      <a:solidFill>
                        <a:schemeClr val="bg1"/>
                      </a:solidFill>
                      <a:prstDash val="solid"/>
                      <a:round/>
                      <a:headEnd type="none" w="med" len="med"/>
                      <a:tailEnd type="none" w="med" len="med"/>
                    </a:lnR>
                    <a:solidFill>
                      <a:schemeClr val="accent6">
                        <a:lumMod val="50000"/>
                      </a:schemeClr>
                    </a:solidFill>
                  </a:tcPr>
                </a:tc>
                <a:tc>
                  <a:txBody>
                    <a:bodyPr/>
                    <a:lstStyle/>
                    <a:p>
                      <a:pPr algn="r" fontAlgn="b"/>
                      <a:r>
                        <a:rPr lang="en-US" sz="1100" b="0" i="0" u="none" strike="noStrike" dirty="0">
                          <a:solidFill>
                            <a:srgbClr val="000000"/>
                          </a:solidFill>
                          <a:effectLst/>
                          <a:latin typeface="Calibri" panose="020F0502020204030204" pitchFamily="34" charset="0"/>
                        </a:rPr>
                        <a:t>                  337,842 </a:t>
                      </a:r>
                    </a:p>
                  </a:txBody>
                  <a:tcPr marL="9525" marR="9525" marT="9525" marB="0" anchor="b">
                    <a:lnL w="12700" cap="flat" cmpd="sng" algn="ctr">
                      <a:solidFill>
                        <a:schemeClr val="bg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400" b="0" i="0" u="none" strike="noStrike" dirty="0">
                          <a:solidFill>
                            <a:srgbClr val="000000"/>
                          </a:solidFill>
                          <a:effectLst/>
                          <a:latin typeface="+mn-lt"/>
                        </a:rPr>
                        <a:t>                               - </a:t>
                      </a:r>
                    </a:p>
                  </a:txBody>
                  <a:tcPr marL="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400" b="0" i="0" u="none" strike="noStrike" dirty="0">
                          <a:solidFill>
                            <a:srgbClr val="000000"/>
                          </a:solidFill>
                          <a:effectLst/>
                          <a:latin typeface="+mn-lt"/>
                        </a:rPr>
                        <a:t> </a:t>
                      </a:r>
                    </a:p>
                  </a:txBody>
                  <a:tcPr marL="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400" b="0" i="0" u="none" strike="noStrike" dirty="0">
                          <a:solidFill>
                            <a:srgbClr val="000000"/>
                          </a:solidFill>
                          <a:effectLst/>
                          <a:latin typeface="+mn-lt"/>
                        </a:rPr>
                        <a:t> </a:t>
                      </a:r>
                    </a:p>
                  </a:txBody>
                  <a:tcPr marL="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dirty="0">
                          <a:solidFill>
                            <a:srgbClr val="000000"/>
                          </a:solidFill>
                          <a:effectLst/>
                          <a:latin typeface="Calibri" panose="020F0502020204030204" pitchFamily="34" charset="0"/>
                        </a:rPr>
                        <a:t>                  337,842 </a:t>
                      </a:r>
                    </a:p>
                  </a:txBody>
                  <a:tcPr marL="9525" marR="9525" marT="9525" marB="0" anchor="b">
                    <a:lnL w="12700" cmpd="sng">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07762527"/>
                  </a:ext>
                </a:extLst>
              </a:tr>
              <a:tr h="457200">
                <a:tc>
                  <a:txBody>
                    <a:bodyPr/>
                    <a:lstStyle/>
                    <a:p>
                      <a:pPr algn="ctr" fontAlgn="b"/>
                      <a:r>
                        <a:rPr lang="en-US" sz="1600" b="1" u="none" strike="noStrike" dirty="0">
                          <a:solidFill>
                            <a:schemeClr val="bg1"/>
                          </a:solidFill>
                          <a:effectLst/>
                        </a:rPr>
                        <a:t>UMPI</a:t>
                      </a:r>
                      <a:endParaRPr lang="en-US" sz="1600" b="1" i="0" u="none" strike="noStrike" dirty="0">
                        <a:solidFill>
                          <a:schemeClr val="bg1"/>
                        </a:solidFill>
                        <a:effectLst/>
                        <a:latin typeface="Calibri" panose="020F0502020204030204" pitchFamily="34" charset="0"/>
                      </a:endParaRPr>
                    </a:p>
                  </a:txBody>
                  <a:tcPr marL="7620" marR="7620" marT="7620" marB="0" anchor="ctr">
                    <a:lnR w="12700" cap="flat" cmpd="sng" algn="ctr">
                      <a:solidFill>
                        <a:schemeClr val="bg1"/>
                      </a:solidFill>
                      <a:prstDash val="solid"/>
                      <a:round/>
                      <a:headEnd type="none" w="med" len="med"/>
                      <a:tailEnd type="none" w="med" len="med"/>
                    </a:lnR>
                    <a:solidFill>
                      <a:srgbClr val="2E75B6"/>
                    </a:solidFill>
                  </a:tcPr>
                </a:tc>
                <a:tc>
                  <a:txBody>
                    <a:bodyPr/>
                    <a:lstStyle/>
                    <a:p>
                      <a:pPr algn="r" fontAlgn="b"/>
                      <a:r>
                        <a:rPr lang="en-US" sz="1100" b="0" i="0" u="none" strike="noStrike" dirty="0">
                          <a:solidFill>
                            <a:srgbClr val="000000"/>
                          </a:solidFill>
                          <a:effectLst/>
                          <a:latin typeface="Calibri" panose="020F0502020204030204" pitchFamily="34" charset="0"/>
                        </a:rPr>
                        <a:t>                  348,792 </a:t>
                      </a:r>
                    </a:p>
                  </a:txBody>
                  <a:tcPr marL="9525" marR="9525" marT="9525" marB="0" anchor="b">
                    <a:lnL w="12700" cap="flat" cmpd="sng" algn="ctr">
                      <a:solidFill>
                        <a:schemeClr val="bg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400" b="0" i="0" u="none" strike="noStrike" dirty="0">
                          <a:solidFill>
                            <a:srgbClr val="000000"/>
                          </a:solidFill>
                          <a:effectLst/>
                          <a:latin typeface="+mn-lt"/>
                        </a:rPr>
                        <a:t> </a:t>
                      </a:r>
                    </a:p>
                  </a:txBody>
                  <a:tcPr marL="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400" b="0" i="0" u="none" strike="noStrike" dirty="0">
                          <a:solidFill>
                            <a:srgbClr val="000000"/>
                          </a:solidFill>
                          <a:effectLst/>
                          <a:latin typeface="+mn-lt"/>
                        </a:rPr>
                        <a:t> </a:t>
                      </a:r>
                    </a:p>
                  </a:txBody>
                  <a:tcPr marL="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400" b="0" i="0" u="none" strike="noStrike" dirty="0">
                          <a:solidFill>
                            <a:srgbClr val="000000"/>
                          </a:solidFill>
                          <a:effectLst/>
                          <a:latin typeface="+mn-lt"/>
                        </a:rPr>
                        <a:t>                         - </a:t>
                      </a:r>
                    </a:p>
                  </a:txBody>
                  <a:tcPr marL="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dirty="0">
                          <a:solidFill>
                            <a:srgbClr val="000000"/>
                          </a:solidFill>
                          <a:effectLst/>
                          <a:latin typeface="Calibri" panose="020F0502020204030204" pitchFamily="34" charset="0"/>
                        </a:rPr>
                        <a:t>                  348,792 </a:t>
                      </a:r>
                    </a:p>
                  </a:txBody>
                  <a:tcPr marL="9525" marR="9525" marT="9525" marB="0" anchor="b">
                    <a:lnL w="12700" cmpd="sng">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07053159"/>
                  </a:ext>
                </a:extLst>
              </a:tr>
              <a:tr h="457200">
                <a:tc>
                  <a:txBody>
                    <a:bodyPr/>
                    <a:lstStyle/>
                    <a:p>
                      <a:pPr algn="ctr" fontAlgn="b"/>
                      <a:r>
                        <a:rPr lang="en-US" sz="1600" b="1" u="none" strike="noStrike" dirty="0">
                          <a:effectLst/>
                        </a:rPr>
                        <a:t>USM</a:t>
                      </a:r>
                      <a:endParaRPr lang="en-US" sz="1600" b="1" i="0" u="none" strike="noStrike" dirty="0">
                        <a:solidFill>
                          <a:srgbClr val="000000"/>
                        </a:solidFill>
                        <a:effectLst/>
                        <a:latin typeface="Calibri" panose="020F0502020204030204" pitchFamily="34" charset="0"/>
                      </a:endParaRPr>
                    </a:p>
                  </a:txBody>
                  <a:tcPr marL="7620" marR="7620" marT="7620" marB="0" anchor="ctr">
                    <a:lnR w="12700" cap="flat" cmpd="sng" algn="ctr">
                      <a:solidFill>
                        <a:schemeClr val="bg1"/>
                      </a:solidFill>
                      <a:prstDash val="solid"/>
                      <a:round/>
                      <a:headEnd type="none" w="med" len="med"/>
                      <a:tailEnd type="none" w="med" len="med"/>
                    </a:lnR>
                    <a:solidFill>
                      <a:srgbClr val="FFC000"/>
                    </a:solidFill>
                  </a:tcPr>
                </a:tc>
                <a:tc>
                  <a:txBody>
                    <a:bodyPr/>
                    <a:lstStyle/>
                    <a:p>
                      <a:pPr algn="r" fontAlgn="b"/>
                      <a:r>
                        <a:rPr lang="en-US" sz="1100" b="0" i="0" u="none" strike="noStrike" dirty="0">
                          <a:solidFill>
                            <a:srgbClr val="000000"/>
                          </a:solidFill>
                          <a:effectLst/>
                          <a:latin typeface="Calibri" panose="020F0502020204030204" pitchFamily="34" charset="0"/>
                        </a:rPr>
                        <a:t>               2,776,694 </a:t>
                      </a:r>
                    </a:p>
                  </a:txBody>
                  <a:tcPr marL="9525" marR="9525" marT="9525" marB="0" anchor="b">
                    <a:lnL w="12700" cap="flat" cmpd="sng" algn="ctr">
                      <a:solidFill>
                        <a:schemeClr val="bg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400" b="0" i="0" u="none" strike="noStrike" dirty="0">
                          <a:solidFill>
                            <a:srgbClr val="000000"/>
                          </a:solidFill>
                          <a:effectLst/>
                          <a:latin typeface="+mn-lt"/>
                        </a:rPr>
                        <a:t> </a:t>
                      </a:r>
                    </a:p>
                  </a:txBody>
                  <a:tcPr marL="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400" b="0" i="0" u="none" strike="noStrike" dirty="0">
                          <a:solidFill>
                            <a:srgbClr val="000000"/>
                          </a:solidFill>
                          <a:effectLst/>
                          <a:latin typeface="+mn-lt"/>
                        </a:rPr>
                        <a:t> </a:t>
                      </a:r>
                    </a:p>
                  </a:txBody>
                  <a:tcPr marL="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400" b="0" i="0" u="none" strike="noStrike" dirty="0">
                          <a:solidFill>
                            <a:srgbClr val="000000"/>
                          </a:solidFill>
                          <a:effectLst/>
                          <a:latin typeface="+mn-lt"/>
                        </a:rPr>
                        <a:t> </a:t>
                      </a:r>
                    </a:p>
                  </a:txBody>
                  <a:tcPr marL="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dirty="0">
                          <a:solidFill>
                            <a:srgbClr val="000000"/>
                          </a:solidFill>
                          <a:effectLst/>
                          <a:latin typeface="Calibri" panose="020F0502020204030204" pitchFamily="34" charset="0"/>
                        </a:rPr>
                        <a:t>               2,776,694 </a:t>
                      </a:r>
                    </a:p>
                  </a:txBody>
                  <a:tcPr marL="9525" marR="9525" marT="9525" marB="0" anchor="b">
                    <a:lnL w="12700" cmpd="sng">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39733580"/>
                  </a:ext>
                </a:extLst>
              </a:tr>
              <a:tr h="457200">
                <a:tc>
                  <a:txBody>
                    <a:bodyPr/>
                    <a:lstStyle/>
                    <a:p>
                      <a:pPr algn="ctr" fontAlgn="b"/>
                      <a:r>
                        <a:rPr lang="en-US" sz="1600" b="1" u="none" strike="noStrike" dirty="0">
                          <a:solidFill>
                            <a:schemeClr val="bg1"/>
                          </a:solidFill>
                          <a:effectLst/>
                        </a:rPr>
                        <a:t>UNIV SERV - IT</a:t>
                      </a:r>
                      <a:endParaRPr lang="en-US" sz="1600" b="1" i="0" u="none" strike="noStrike" dirty="0">
                        <a:solidFill>
                          <a:schemeClr val="bg1"/>
                        </a:solidFill>
                        <a:effectLst/>
                        <a:latin typeface="Calibri" panose="020F0502020204030204" pitchFamily="34" charset="0"/>
                      </a:endParaRPr>
                    </a:p>
                  </a:txBody>
                  <a:tcPr marL="7620" marR="7620" marT="7620" marB="0" anchor="ctr">
                    <a:lnR w="12700" cap="flat" cmpd="sng" algn="ctr">
                      <a:solidFill>
                        <a:schemeClr val="bg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rgbClr val="00688F"/>
                    </a:solidFill>
                  </a:tcPr>
                </a:tc>
                <a:tc>
                  <a:txBody>
                    <a:bodyPr/>
                    <a:lstStyle/>
                    <a:p>
                      <a:pPr algn="r" fontAlgn="b"/>
                      <a:r>
                        <a:rPr lang="en-US" sz="1100" b="0" i="0" u="none" strike="noStrike" dirty="0">
                          <a:solidFill>
                            <a:srgbClr val="000000"/>
                          </a:solidFill>
                          <a:effectLst/>
                          <a:latin typeface="Calibri" panose="020F0502020204030204" pitchFamily="34" charset="0"/>
                        </a:rPr>
                        <a:t>               1,000,000 </a:t>
                      </a:r>
                    </a:p>
                  </a:txBody>
                  <a:tcPr marL="9525" marR="9525" marT="9525" marB="0" anchor="b">
                    <a:lnL w="12700" cap="flat" cmpd="sng" algn="ctr">
                      <a:solidFill>
                        <a:schemeClr val="bg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Calibri" panose="020F0502020204030204" pitchFamily="34" charset="0"/>
                        </a:rPr>
                        <a:t> </a:t>
                      </a:r>
                    </a:p>
                    <a:p>
                      <a:pPr algn="r" fontAlgn="b"/>
                      <a:r>
                        <a:rPr lang="en-US" sz="1100" b="0" i="0" u="none" strike="noStrike" dirty="0">
                          <a:solidFill>
                            <a:srgbClr val="000000"/>
                          </a:solidFill>
                          <a:effectLst/>
                          <a:latin typeface="+mn-lt"/>
                        </a:rPr>
                        <a:t>675,875</a:t>
                      </a:r>
                      <a:endParaRPr lang="en-US" sz="1400" b="0" i="0" u="none" strike="noStrike" dirty="0">
                        <a:solidFill>
                          <a:srgbClr val="000000"/>
                        </a:solidFill>
                        <a:effectLst/>
                        <a:latin typeface="+mn-lt"/>
                      </a:endParaRPr>
                    </a:p>
                  </a:txBody>
                  <a:tcPr marL="9525" marT="9525" marB="0" anchor="ctr">
                    <a:lnL w="12700" cmpd="sng">
                      <a:noFill/>
                    </a:lnL>
                    <a:lnR w="12700" cmpd="sng">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400" b="0" i="0" u="none" strike="noStrike" dirty="0">
                          <a:solidFill>
                            <a:srgbClr val="000000"/>
                          </a:solidFill>
                          <a:effectLst/>
                          <a:latin typeface="+mn-lt"/>
                        </a:rPr>
                        <a:t> </a:t>
                      </a:r>
                    </a:p>
                  </a:txBody>
                  <a:tcPr marL="9525" marT="9525" marB="0" anchor="ctr">
                    <a:lnL w="12700" cmpd="sng">
                      <a:noFill/>
                    </a:lnL>
                    <a:lnR w="12700" cmpd="sng">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 </a:t>
                      </a:r>
                    </a:p>
                    <a:p>
                      <a:pPr algn="r" fontAlgn="b"/>
                      <a:r>
                        <a:rPr lang="en-US" sz="1100" b="0" i="0" u="none" strike="noStrike" dirty="0">
                          <a:solidFill>
                            <a:srgbClr val="000000"/>
                          </a:solidFill>
                          <a:effectLst/>
                          <a:latin typeface="+mn-lt"/>
                        </a:rPr>
                        <a:t>850,000</a:t>
                      </a:r>
                    </a:p>
                  </a:txBody>
                  <a:tcPr marL="9525" marT="9525" marB="0" anchor="ctr">
                    <a:lnL w="12700" cmpd="sng">
                      <a:noFill/>
                    </a:lnL>
                    <a:lnR w="12700" cmpd="sng">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dirty="0">
                          <a:solidFill>
                            <a:srgbClr val="000000"/>
                          </a:solidFill>
                          <a:effectLst/>
                          <a:latin typeface="Calibri" panose="020F0502020204030204" pitchFamily="34" charset="0"/>
                        </a:rPr>
                        <a:t>2,525,875</a:t>
                      </a:r>
                    </a:p>
                  </a:txBody>
                  <a:tcPr marL="9525" marR="9525" marT="9525" marB="0" anchor="b">
                    <a:lnL w="12700" cmpd="sng">
                      <a:noFill/>
                    </a:lnL>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18748121"/>
                  </a:ext>
                </a:extLst>
              </a:tr>
              <a:tr h="457200">
                <a:tc>
                  <a:txBody>
                    <a:bodyPr/>
                    <a:lstStyle/>
                    <a:p>
                      <a:pPr algn="ctr" fontAlgn="b"/>
                      <a:r>
                        <a:rPr lang="en-US" sz="1600" b="1" u="none" strike="noStrike" dirty="0">
                          <a:solidFill>
                            <a:schemeClr val="tx1"/>
                          </a:solidFill>
                          <a:effectLst/>
                        </a:rPr>
                        <a:t> TOTAL </a:t>
                      </a:r>
                      <a:endParaRPr lang="en-US" sz="1600" b="1" i="0" u="none" strike="noStrike" dirty="0">
                        <a:solidFill>
                          <a:schemeClr val="tx1"/>
                        </a:solidFill>
                        <a:effectLst/>
                        <a:latin typeface="Calibri" panose="020F0502020204030204" pitchFamily="34" charset="0"/>
                      </a:endParaRPr>
                    </a:p>
                  </a:txBody>
                  <a:tcPr marL="7620" marR="7620" marT="7620" marB="0" anchor="ctr">
                    <a:lnL w="12700" cmpd="sng">
                      <a:noFill/>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100" b="0" i="0" u="none" strike="noStrike" dirty="0">
                          <a:solidFill>
                            <a:srgbClr val="000000"/>
                          </a:solidFill>
                          <a:effectLst/>
                          <a:latin typeface="Calibri" panose="020F0502020204030204" pitchFamily="34" charset="0"/>
                        </a:rPr>
                        <a:t>               $     7,464,653 </a:t>
                      </a:r>
                    </a:p>
                  </a:txBody>
                  <a:tcPr marL="9525" marR="9525" marT="9525" marB="0" anchor="b">
                    <a:lnL w="12700" cap="flat" cmpd="sng" algn="ctr">
                      <a:solidFill>
                        <a:schemeClr val="bg1"/>
                      </a:solidFill>
                      <a:prstDash val="solid"/>
                      <a:round/>
                      <a:headEnd type="none" w="med" len="med"/>
                      <a:tailEnd type="none" w="med" len="med"/>
                    </a:lnL>
                    <a:lnR w="12700" cmpd="sng">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100" b="0" i="0" u="none" strike="noStrike" dirty="0">
                          <a:solidFill>
                            <a:srgbClr val="000000"/>
                          </a:solidFill>
                          <a:effectLst/>
                          <a:latin typeface="Calibri" panose="020F0502020204030204" pitchFamily="34" charset="0"/>
                        </a:rPr>
                        <a:t> $          2,662,781</a:t>
                      </a:r>
                    </a:p>
                  </a:txBody>
                  <a:tcPr marL="9525" marR="9525" marT="9525" marB="0" anchor="b">
                    <a:lnL w="12700" cmpd="sng">
                      <a:noFill/>
                    </a:lnL>
                    <a:lnR w="12700" cmpd="sng">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100" b="0" i="0" u="none" strike="noStrike" dirty="0">
                          <a:solidFill>
                            <a:srgbClr val="000000"/>
                          </a:solidFill>
                          <a:effectLst/>
                          <a:latin typeface="Calibri" panose="020F0502020204030204" pitchFamily="34" charset="0"/>
                        </a:rPr>
                        <a:t> $           4,212,636 </a:t>
                      </a:r>
                    </a:p>
                  </a:txBody>
                  <a:tcPr marL="9525" marR="9525" marT="9525" marB="0" anchor="b">
                    <a:lnL w="12700" cmpd="sng">
                      <a:noFill/>
                    </a:lnL>
                    <a:lnR w="12700" cmpd="sng">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100" b="0" i="0" u="none" strike="noStrike" dirty="0">
                          <a:solidFill>
                            <a:srgbClr val="000000"/>
                          </a:solidFill>
                          <a:effectLst/>
                          <a:latin typeface="Calibri" panose="020F0502020204030204" pitchFamily="34" charset="0"/>
                        </a:rPr>
                        <a:t>                  $    1,317,461</a:t>
                      </a:r>
                    </a:p>
                  </a:txBody>
                  <a:tcPr marL="9525" marR="9525" marT="9525" marB="0" anchor="b">
                    <a:lnL w="12700" cmpd="sng">
                      <a:noFill/>
                    </a:lnL>
                    <a:lnR w="12700" cmpd="sng">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100" b="0" i="0" u="none" strike="noStrike" dirty="0">
                          <a:solidFill>
                            <a:srgbClr val="000000"/>
                          </a:solidFill>
                          <a:effectLst/>
                          <a:latin typeface="Calibri" panose="020F0502020204030204" pitchFamily="34" charset="0"/>
                        </a:rPr>
                        <a:t> $         15,657,531 </a:t>
                      </a:r>
                    </a:p>
                  </a:txBody>
                  <a:tcPr marL="9525" marR="9525" marT="9525" marB="0" anchor="b">
                    <a:lnL w="12700" cmpd="sng">
                      <a:noFill/>
                    </a:lnL>
                    <a:lnR w="12700" cmpd="sng">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88341407"/>
                  </a:ext>
                </a:extLst>
              </a:tr>
            </a:tbl>
          </a:graphicData>
        </a:graphic>
      </p:graphicFrame>
      <p:sp>
        <p:nvSpPr>
          <p:cNvPr id="10" name="TextBox 9"/>
          <p:cNvSpPr txBox="1"/>
          <p:nvPr/>
        </p:nvSpPr>
        <p:spPr>
          <a:xfrm>
            <a:off x="762139" y="1461669"/>
            <a:ext cx="269080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Franklin Gothic Book"/>
                <a:ea typeface="+mn-ea"/>
                <a:cs typeface="+mn-cs"/>
              </a:rPr>
              <a:t>TOTAL % INVESTMENT</a:t>
            </a:r>
          </a:p>
        </p:txBody>
      </p:sp>
    </p:spTree>
    <p:extLst>
      <p:ext uri="{BB962C8B-B14F-4D97-AF65-F5344CB8AC3E}">
        <p14:creationId xmlns:p14="http://schemas.microsoft.com/office/powerpoint/2010/main" val="13997657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7E99B02-C339-4E9A-9DDF-F3EF81C9145D}"/>
              </a:ext>
            </a:extLst>
          </p:cNvPr>
          <p:cNvSpPr>
            <a:spLocks noGrp="1"/>
          </p:cNvSpPr>
          <p:nvPr>
            <p:ph type="sldNum" sz="quarter" idx="12"/>
          </p:nvPr>
        </p:nvSpPr>
        <p:spPr/>
        <p:txBody>
          <a:bodyPr/>
          <a:lstStyle/>
          <a:p>
            <a:fld id="{F5CF3575-0547-4F27-9A0F-3C3208F032F2}" type="slidenum">
              <a:rPr lang="en-US" smtClean="0"/>
              <a:t>22</a:t>
            </a:fld>
            <a:endParaRPr lang="en-US"/>
          </a:p>
        </p:txBody>
      </p:sp>
      <p:sp>
        <p:nvSpPr>
          <p:cNvPr id="5" name="Title 4">
            <a:extLst>
              <a:ext uri="{FF2B5EF4-FFF2-40B4-BE49-F238E27FC236}">
                <a16:creationId xmlns:a16="http://schemas.microsoft.com/office/drawing/2014/main" id="{4ACF78D1-BFF3-4450-98D4-8E3A2B77237F}"/>
              </a:ext>
            </a:extLst>
          </p:cNvPr>
          <p:cNvSpPr>
            <a:spLocks noGrp="1"/>
          </p:cNvSpPr>
          <p:nvPr>
            <p:ph type="title"/>
          </p:nvPr>
        </p:nvSpPr>
        <p:spPr>
          <a:xfrm>
            <a:off x="2023008" y="409516"/>
            <a:ext cx="10168992" cy="511175"/>
          </a:xfrm>
        </p:spPr>
        <p:txBody>
          <a:bodyPr>
            <a:normAutofit fontScale="90000"/>
          </a:bodyPr>
          <a:lstStyle/>
          <a:p>
            <a:r>
              <a:rPr lang="en-US" dirty="0"/>
              <a:t>FY22 E&amp;G and Auxiliary Operations – Capital Investments</a:t>
            </a:r>
          </a:p>
        </p:txBody>
      </p:sp>
      <p:graphicFrame>
        <p:nvGraphicFramePr>
          <p:cNvPr id="8" name="Table 7">
            <a:extLst>
              <a:ext uri="{FF2B5EF4-FFF2-40B4-BE49-F238E27FC236}">
                <a16:creationId xmlns:a16="http://schemas.microsoft.com/office/drawing/2014/main" id="{56D3CFF5-CE8B-4C5F-B049-4A3BF5FCC1FF}"/>
              </a:ext>
            </a:extLst>
          </p:cNvPr>
          <p:cNvGraphicFramePr>
            <a:graphicFrameLocks noGrp="1"/>
          </p:cNvGraphicFramePr>
          <p:nvPr>
            <p:extLst>
              <p:ext uri="{D42A27DB-BD31-4B8C-83A1-F6EECF244321}">
                <p14:modId xmlns:p14="http://schemas.microsoft.com/office/powerpoint/2010/main" val="2015253566"/>
              </p:ext>
            </p:extLst>
          </p:nvPr>
        </p:nvGraphicFramePr>
        <p:xfrm>
          <a:off x="1543847" y="1238258"/>
          <a:ext cx="9873644" cy="5209464"/>
        </p:xfrm>
        <a:graphic>
          <a:graphicData uri="http://schemas.openxmlformats.org/drawingml/2006/table">
            <a:tbl>
              <a:tblPr firstRow="1"/>
              <a:tblGrid>
                <a:gridCol w="3164329">
                  <a:extLst>
                    <a:ext uri="{9D8B030D-6E8A-4147-A177-3AD203B41FA5}">
                      <a16:colId xmlns:a16="http://schemas.microsoft.com/office/drawing/2014/main" val="1880455583"/>
                    </a:ext>
                  </a:extLst>
                </a:gridCol>
                <a:gridCol w="3417475">
                  <a:extLst>
                    <a:ext uri="{9D8B030D-6E8A-4147-A177-3AD203B41FA5}">
                      <a16:colId xmlns:a16="http://schemas.microsoft.com/office/drawing/2014/main" val="3837699924"/>
                    </a:ext>
                  </a:extLst>
                </a:gridCol>
                <a:gridCol w="1097280">
                  <a:extLst>
                    <a:ext uri="{9D8B030D-6E8A-4147-A177-3AD203B41FA5}">
                      <a16:colId xmlns:a16="http://schemas.microsoft.com/office/drawing/2014/main" val="70865654"/>
                    </a:ext>
                  </a:extLst>
                </a:gridCol>
                <a:gridCol w="1097280">
                  <a:extLst>
                    <a:ext uri="{9D8B030D-6E8A-4147-A177-3AD203B41FA5}">
                      <a16:colId xmlns:a16="http://schemas.microsoft.com/office/drawing/2014/main" val="1086560463"/>
                    </a:ext>
                  </a:extLst>
                </a:gridCol>
                <a:gridCol w="1097280">
                  <a:extLst>
                    <a:ext uri="{9D8B030D-6E8A-4147-A177-3AD203B41FA5}">
                      <a16:colId xmlns:a16="http://schemas.microsoft.com/office/drawing/2014/main" val="3097808807"/>
                    </a:ext>
                  </a:extLst>
                </a:gridCol>
              </a:tblGrid>
              <a:tr h="324638">
                <a:tc>
                  <a:txBody>
                    <a:bodyPr/>
                    <a:lstStyle/>
                    <a:p>
                      <a:pPr algn="ctr" fontAlgn="b"/>
                      <a:r>
                        <a:rPr lang="en-US" sz="1400" b="0" i="0" u="none" strike="noStrike" dirty="0">
                          <a:solidFill>
                            <a:srgbClr val="FFFFFF"/>
                          </a:solidFill>
                          <a:effectLst/>
                          <a:latin typeface="Calibri" panose="020F0502020204030204" pitchFamily="34" charset="0"/>
                        </a:rPr>
                        <a:t> </a:t>
                      </a:r>
                    </a:p>
                  </a:txBody>
                  <a:tcPr marL="5903" marR="5903" marT="59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l" fontAlgn="ctr"/>
                      <a:r>
                        <a:rPr lang="en-US" sz="1400" b="0" i="0" u="none" strike="noStrike" dirty="0">
                          <a:solidFill>
                            <a:srgbClr val="FFFFFF"/>
                          </a:solidFill>
                          <a:effectLst/>
                          <a:latin typeface="Calibri" panose="020F0502020204030204" pitchFamily="34" charset="0"/>
                        </a:rPr>
                        <a:t>PROJECT DESCRIPTION</a:t>
                      </a:r>
                    </a:p>
                  </a:txBody>
                  <a:tcPr marL="5903" marR="5903" marT="59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en-US" sz="1400" b="0" i="0" u="none" strike="noStrike" dirty="0">
                          <a:solidFill>
                            <a:srgbClr val="FFFFFF"/>
                          </a:solidFill>
                          <a:effectLst/>
                          <a:latin typeface="Calibri" panose="020F0502020204030204" pitchFamily="34" charset="0"/>
                        </a:rPr>
                        <a:t> </a:t>
                      </a:r>
                    </a:p>
                    <a:p>
                      <a:pPr algn="ctr" fontAlgn="b"/>
                      <a:r>
                        <a:rPr lang="en-US" sz="1400" b="0" i="0" u="none" strike="noStrike" dirty="0">
                          <a:solidFill>
                            <a:srgbClr val="FFFFFF"/>
                          </a:solidFill>
                          <a:effectLst/>
                          <a:latin typeface="Calibri" panose="020F0502020204030204" pitchFamily="34" charset="0"/>
                        </a:rPr>
                        <a:t> E&amp;G </a:t>
                      </a:r>
                    </a:p>
                  </a:txBody>
                  <a:tcPr marL="5903" marR="5903" marT="59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en-US" sz="1400" b="0" i="0" u="none" strike="noStrike" dirty="0">
                          <a:solidFill>
                            <a:srgbClr val="FFFFFF"/>
                          </a:solidFill>
                          <a:effectLst/>
                          <a:latin typeface="Calibri" panose="020F0502020204030204" pitchFamily="34" charset="0"/>
                        </a:rPr>
                        <a:t>AUXILIARY </a:t>
                      </a:r>
                    </a:p>
                  </a:txBody>
                  <a:tcPr marL="5903" marR="5903" marT="59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en-US" sz="1400" b="0" i="0" u="none" strike="noStrike" dirty="0">
                          <a:solidFill>
                            <a:srgbClr val="FFFFFF"/>
                          </a:solidFill>
                          <a:effectLst/>
                          <a:latin typeface="Calibri" panose="020F0502020204030204" pitchFamily="34" charset="0"/>
                        </a:rPr>
                        <a:t>Total</a:t>
                      </a:r>
                    </a:p>
                  </a:txBody>
                  <a:tcPr marL="5903" marR="5903" marT="59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extLst>
                  <a:ext uri="{0D108BD9-81ED-4DB2-BD59-A6C34878D82A}">
                    <a16:rowId xmlns:a16="http://schemas.microsoft.com/office/drawing/2014/main" val="4175398166"/>
                  </a:ext>
                </a:extLst>
              </a:tr>
              <a:tr h="255646">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b="1" i="0" u="none" strike="noStrike" dirty="0">
                          <a:solidFill>
                            <a:srgbClr val="000000"/>
                          </a:solidFill>
                          <a:effectLst/>
                          <a:latin typeface="Calibri" panose="020F0502020204030204" pitchFamily="34" charset="0"/>
                        </a:rPr>
                        <a:t>UMAINE/UMM</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solidFill>
                      <a:schemeClr val="accent5">
                        <a:lumMod val="40000"/>
                        <a:lumOff val="60000"/>
                      </a:schemeClr>
                    </a:solidFill>
                  </a:tcPr>
                </a:tc>
                <a:tc>
                  <a:txBody>
                    <a:bodyPr/>
                    <a:lstStyle/>
                    <a:p>
                      <a:pPr algn="r" fontAlgn="b"/>
                      <a:endParaRPr lang="en-US" sz="1200" b="0" i="0" u="none" strike="noStrike" dirty="0">
                        <a:solidFill>
                          <a:srgbClr val="000000"/>
                        </a:solidFill>
                        <a:effectLst/>
                        <a:latin typeface="Calibri" panose="020F0502020204030204" pitchFamily="34" charset="0"/>
                      </a:endParaRP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solidFill>
                      <a:schemeClr val="accent5">
                        <a:lumMod val="40000"/>
                        <a:lumOff val="60000"/>
                      </a:schemeClr>
                    </a:solidFill>
                  </a:tcPr>
                </a:tc>
                <a:tc>
                  <a:txBody>
                    <a:bodyPr/>
                    <a:lstStyle/>
                    <a:p>
                      <a:pPr algn="r" fontAlgn="b"/>
                      <a:endParaRPr lang="en-US" sz="1200" b="0" i="0" u="none" strike="noStrike">
                        <a:solidFill>
                          <a:srgbClr val="000000"/>
                        </a:solidFill>
                        <a:effectLst/>
                        <a:latin typeface="Calibri" panose="020F0502020204030204" pitchFamily="34" charset="0"/>
                      </a:endParaRP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solidFill>
                      <a:schemeClr val="accent5">
                        <a:lumMod val="40000"/>
                        <a:lumOff val="60000"/>
                      </a:schemeClr>
                    </a:solidFill>
                  </a:tcPr>
                </a:tc>
                <a:tc>
                  <a:txBody>
                    <a:bodyPr/>
                    <a:lstStyle/>
                    <a:p>
                      <a:pPr algn="r" fontAlgn="b"/>
                      <a:endParaRPr lang="en-US" sz="1200" b="0" i="0" u="none" strike="noStrike" dirty="0">
                        <a:solidFill>
                          <a:srgbClr val="000000"/>
                        </a:solidFill>
                        <a:effectLst/>
                        <a:latin typeface="Calibri" panose="020F0502020204030204" pitchFamily="34" charset="0"/>
                      </a:endParaRP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solidFill>
                      <a:schemeClr val="accent5">
                        <a:lumMod val="40000"/>
                        <a:lumOff val="60000"/>
                      </a:schemeClr>
                    </a:solidFill>
                  </a:tcPr>
                </a:tc>
                <a:extLst>
                  <a:ext uri="{0D108BD9-81ED-4DB2-BD59-A6C34878D82A}">
                    <a16:rowId xmlns:a16="http://schemas.microsoft.com/office/drawing/2014/main" val="1505304674"/>
                  </a:ext>
                </a:extLst>
              </a:tr>
              <a:tr h="255646">
                <a:tc>
                  <a:txBody>
                    <a:bodyPr/>
                    <a:lstStyle/>
                    <a:p>
                      <a:pPr algn="l" fontAlgn="b"/>
                      <a:r>
                        <a:rPr lang="en-US" sz="1200" b="0" i="0" u="none" strike="noStrike" dirty="0">
                          <a:solidFill>
                            <a:srgbClr val="000000"/>
                          </a:solidFill>
                          <a:effectLst/>
                          <a:latin typeface="Calibri" panose="020F0502020204030204" pitchFamily="34" charset="0"/>
                        </a:rPr>
                        <a:t> Maine special projects </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rPr>
                        <a:t> Other </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Calibri" panose="020F0502020204030204" pitchFamily="34" charset="0"/>
                        </a:rPr>
                        <a:t>              600,000 </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rgbClr val="B4C6E7"/>
                    </a:solidFill>
                  </a:tcPr>
                </a:tc>
                <a:tc>
                  <a:txBody>
                    <a:bodyPr/>
                    <a:lstStyle/>
                    <a:p>
                      <a:pPr algn="r" fontAlgn="b"/>
                      <a:r>
                        <a:rPr lang="en-US" sz="1200" b="0" i="0" u="none" strike="noStrike" dirty="0">
                          <a:solidFill>
                            <a:srgbClr val="000000"/>
                          </a:solidFill>
                          <a:effectLst/>
                          <a:latin typeface="Calibri" panose="020F0502020204030204" pitchFamily="34" charset="0"/>
                        </a:rPr>
                        <a:t>                            - </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tcPr>
                </a:tc>
                <a:tc>
                  <a:txBody>
                    <a:bodyPr/>
                    <a:lstStyle/>
                    <a:p>
                      <a:pPr algn="r" fontAlgn="b"/>
                      <a:endParaRPr lang="en-US" sz="1200" b="0" i="0" u="none" strike="noStrike" dirty="0">
                        <a:solidFill>
                          <a:srgbClr val="000000"/>
                        </a:solidFill>
                        <a:effectLst/>
                        <a:latin typeface="Calibri" panose="020F0502020204030204" pitchFamily="34" charset="0"/>
                      </a:endParaRP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7288542"/>
                  </a:ext>
                </a:extLst>
              </a:tr>
              <a:tr h="152400">
                <a:tc>
                  <a:txBody>
                    <a:bodyPr/>
                    <a:lstStyle/>
                    <a:p>
                      <a:pPr algn="l" fontAlgn="b"/>
                      <a:r>
                        <a:rPr lang="en-US" sz="1200" b="0" i="0" u="none" strike="noStrike" dirty="0">
                          <a:solidFill>
                            <a:srgbClr val="000000"/>
                          </a:solidFill>
                          <a:effectLst/>
                          <a:latin typeface="Calibri" panose="020F0502020204030204" pitchFamily="34" charset="0"/>
                        </a:rPr>
                        <a:t> Electrical Distribution Upgrades </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rPr>
                        <a:t> Utility Infrastructure </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                 70,000 </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200" b="0" i="0" u="none" strike="noStrike">
                          <a:solidFill>
                            <a:srgbClr val="000000"/>
                          </a:solidFill>
                          <a:effectLst/>
                          <a:latin typeface="Calibri" panose="020F0502020204030204" pitchFamily="34" charset="0"/>
                        </a:rPr>
                        <a:t>                            - </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200" b="0" i="0" u="none" strike="noStrike">
                        <a:solidFill>
                          <a:srgbClr val="000000"/>
                        </a:solidFill>
                        <a:effectLst/>
                        <a:latin typeface="Calibri" panose="020F0502020204030204" pitchFamily="34" charset="0"/>
                      </a:endParaRP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8318265"/>
                  </a:ext>
                </a:extLst>
              </a:tr>
              <a:tr h="296150">
                <a:tc>
                  <a:txBody>
                    <a:bodyPr/>
                    <a:lstStyle/>
                    <a:p>
                      <a:pPr algn="l" fontAlgn="b"/>
                      <a:r>
                        <a:rPr lang="en-US" sz="1200" b="0" i="0" u="none" strike="noStrike" dirty="0">
                          <a:solidFill>
                            <a:srgbClr val="000000"/>
                          </a:solidFill>
                          <a:effectLst/>
                          <a:latin typeface="Calibri" panose="020F0502020204030204" pitchFamily="34" charset="0"/>
                        </a:rPr>
                        <a:t> Alfond Arena FD - Annual Required </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rPr>
                        <a:t> Other </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                 48,500 </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200" b="0" i="0" u="none" strike="noStrike">
                          <a:solidFill>
                            <a:srgbClr val="000000"/>
                          </a:solidFill>
                          <a:effectLst/>
                          <a:latin typeface="Calibri" panose="020F0502020204030204" pitchFamily="34" charset="0"/>
                        </a:rPr>
                        <a:t>                            - </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200" b="0" i="0" u="none" strike="noStrike">
                        <a:solidFill>
                          <a:srgbClr val="000000"/>
                        </a:solidFill>
                        <a:effectLst/>
                        <a:latin typeface="Calibri" panose="020F0502020204030204" pitchFamily="34" charset="0"/>
                      </a:endParaRP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1553049"/>
                  </a:ext>
                </a:extLst>
              </a:tr>
              <a:tr h="228600">
                <a:tc>
                  <a:txBody>
                    <a:bodyPr/>
                    <a:lstStyle/>
                    <a:p>
                      <a:pPr algn="l" fontAlgn="b"/>
                      <a:r>
                        <a:rPr lang="en-US" sz="1200" b="0" i="0" u="none" strike="noStrike" dirty="0">
                          <a:solidFill>
                            <a:srgbClr val="000000"/>
                          </a:solidFill>
                          <a:effectLst/>
                          <a:latin typeface="Calibri" panose="020F0502020204030204" pitchFamily="34" charset="0"/>
                        </a:rPr>
                        <a:t> Memorial Gym FD - Annual Required </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rPr>
                        <a:t> Other </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Calibri" panose="020F0502020204030204" pitchFamily="34" charset="0"/>
                        </a:rPr>
                        <a:t>              140,000 </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200" b="0" i="0" u="none" strike="noStrike">
                          <a:solidFill>
                            <a:srgbClr val="000000"/>
                          </a:solidFill>
                          <a:effectLst/>
                          <a:latin typeface="Calibri" panose="020F0502020204030204" pitchFamily="34" charset="0"/>
                        </a:rPr>
                        <a:t>                            - </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200" b="0" i="0" u="none" strike="noStrike">
                        <a:solidFill>
                          <a:srgbClr val="000000"/>
                        </a:solidFill>
                        <a:effectLst/>
                        <a:latin typeface="Calibri" panose="020F0502020204030204" pitchFamily="34" charset="0"/>
                      </a:endParaRP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500291"/>
                  </a:ext>
                </a:extLst>
              </a:tr>
              <a:tr h="220637">
                <a:tc>
                  <a:txBody>
                    <a:bodyPr/>
                    <a:lstStyle/>
                    <a:p>
                      <a:pPr algn="l" fontAlgn="b"/>
                      <a:r>
                        <a:rPr lang="en-US" sz="1200" b="0" i="0" u="none" strike="noStrike">
                          <a:solidFill>
                            <a:srgbClr val="000000"/>
                          </a:solidFill>
                          <a:effectLst/>
                          <a:latin typeface="Calibri" panose="020F0502020204030204" pitchFamily="34" charset="0"/>
                        </a:rPr>
                        <a:t> Classroom P&amp;P projects - Various </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rPr>
                        <a:t> Other </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Calibri" panose="020F0502020204030204" pitchFamily="34" charset="0"/>
                        </a:rPr>
                        <a:t>              100,000 </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200" b="0" i="0" u="none" strike="noStrike" dirty="0">
                          <a:solidFill>
                            <a:srgbClr val="000000"/>
                          </a:solidFill>
                          <a:effectLst/>
                          <a:latin typeface="Calibri" panose="020F0502020204030204" pitchFamily="34" charset="0"/>
                        </a:rPr>
                        <a:t>                            - </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200" b="0" i="0" u="none" strike="noStrike" dirty="0">
                        <a:solidFill>
                          <a:srgbClr val="000000"/>
                        </a:solidFill>
                        <a:effectLst/>
                        <a:latin typeface="Calibri" panose="020F0502020204030204" pitchFamily="34" charset="0"/>
                      </a:endParaRP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8457684"/>
                  </a:ext>
                </a:extLst>
              </a:tr>
              <a:tr h="220637">
                <a:tc>
                  <a:txBody>
                    <a:bodyPr/>
                    <a:lstStyle/>
                    <a:p>
                      <a:pPr algn="l" fontAlgn="b"/>
                      <a:r>
                        <a:rPr lang="en-US" sz="1200" b="0" i="0" u="none" strike="noStrike" dirty="0">
                          <a:solidFill>
                            <a:srgbClr val="000000"/>
                          </a:solidFill>
                          <a:effectLst/>
                          <a:latin typeface="Calibri" panose="020F0502020204030204" pitchFamily="34" charset="0"/>
                        </a:rPr>
                        <a:t> Annual Funded Depreciation - Various Projects </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rPr>
                        <a:t> Other </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           3,612,636 </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r" fontAlgn="b"/>
                      <a:r>
                        <a:rPr lang="en-US" sz="1200" b="0" i="0" u="none" strike="noStrike" dirty="0">
                          <a:solidFill>
                            <a:srgbClr val="000000"/>
                          </a:solidFill>
                          <a:effectLst/>
                          <a:latin typeface="Calibri" panose="020F0502020204030204" pitchFamily="34" charset="0"/>
                        </a:rPr>
                        <a:t>                            - </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200" b="0" i="0" u="none" strike="noStrike" dirty="0">
                        <a:solidFill>
                          <a:srgbClr val="000000"/>
                        </a:solidFill>
                        <a:effectLst/>
                        <a:latin typeface="Calibri" panose="020F0502020204030204" pitchFamily="34" charset="0"/>
                      </a:endParaRP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0807468"/>
                  </a:ext>
                </a:extLst>
              </a:tr>
              <a:tr h="274320">
                <a:tc>
                  <a:txBody>
                    <a:bodyPr/>
                    <a:lstStyle/>
                    <a:p>
                      <a:pPr algn="l" fontAlgn="b"/>
                      <a:r>
                        <a:rPr lang="en-US" sz="1200" b="0" i="0" u="none" strike="noStrike" dirty="0">
                          <a:solidFill>
                            <a:srgbClr val="000000"/>
                          </a:solidFill>
                          <a:effectLst/>
                          <a:latin typeface="Calibri" panose="020F0502020204030204" pitchFamily="34" charset="0"/>
                        </a:rPr>
                        <a:t> Residence Hall bathroom renovation </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rPr>
                        <a:t> Renovation </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Calibri" panose="020F0502020204030204" pitchFamily="34" charset="0"/>
                        </a:rPr>
                        <a:t>                            - </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Calibri" panose="020F0502020204030204" pitchFamily="34" charset="0"/>
                        </a:rPr>
                        <a:t>           1,424,564 </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endParaRPr lang="en-US" sz="1200" b="0" i="0" u="none" strike="noStrike" dirty="0">
                        <a:solidFill>
                          <a:srgbClr val="000000"/>
                        </a:solidFill>
                        <a:effectLst/>
                        <a:latin typeface="Calibri" panose="020F0502020204030204" pitchFamily="34" charset="0"/>
                      </a:endParaRP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96186042"/>
                  </a:ext>
                </a:extLst>
              </a:tr>
              <a:tr h="274320">
                <a:tc>
                  <a:txBody>
                    <a:bodyPr/>
                    <a:lstStyle/>
                    <a:p>
                      <a:pPr algn="l" fontAlgn="b"/>
                      <a:r>
                        <a:rPr lang="en-US" sz="1200" b="0" i="0" u="none" strike="noStrike" dirty="0">
                          <a:solidFill>
                            <a:srgbClr val="000000"/>
                          </a:solidFill>
                          <a:effectLst/>
                          <a:latin typeface="Calibri" panose="020F0502020204030204" pitchFamily="34" charset="0"/>
                        </a:rPr>
                        <a:t> Vehicles </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rPr>
                        <a:t>          - </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Calibri" panose="020F0502020204030204" pitchFamily="34" charset="0"/>
                        </a:rPr>
                        <a:t>              250,000 </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r" fontAlgn="b"/>
                      <a:r>
                        <a:rPr lang="en-US" sz="1200" b="0" i="0" u="none" strike="noStrike" dirty="0">
                          <a:solidFill>
                            <a:srgbClr val="000000"/>
                          </a:solidFill>
                          <a:effectLst/>
                          <a:latin typeface="Calibri" panose="020F0502020204030204" pitchFamily="34" charset="0"/>
                        </a:rPr>
                        <a:t>                   6,350 </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r" fontAlgn="b"/>
                      <a:endParaRPr lang="en-US" sz="1200" b="0" i="0" u="none" strike="noStrike" dirty="0">
                        <a:solidFill>
                          <a:srgbClr val="000000"/>
                        </a:solidFill>
                        <a:effectLst/>
                        <a:latin typeface="Calibri" panose="020F0502020204030204" pitchFamily="34" charset="0"/>
                      </a:endParaRP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16762206"/>
                  </a:ext>
                </a:extLst>
              </a:tr>
              <a:tr h="212673">
                <a:tc>
                  <a:txBody>
                    <a:bodyPr/>
                    <a:lstStyle/>
                    <a:p>
                      <a:pPr algn="l" fontAlgn="b"/>
                      <a:r>
                        <a:rPr lang="en-US" sz="1200" b="0" i="0" u="none" strike="noStrike" dirty="0">
                          <a:solidFill>
                            <a:srgbClr val="000000"/>
                          </a:solidFill>
                          <a:effectLst/>
                          <a:latin typeface="Calibri" panose="020F0502020204030204" pitchFamily="34" charset="0"/>
                        </a:rPr>
                        <a:t> Equipment </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rPr>
                        <a:t>                                                                                                               </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           1,209,987 </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r" fontAlgn="b"/>
                      <a:r>
                        <a:rPr lang="en-US" sz="1200" b="0" i="0" u="none" strike="noStrike" dirty="0">
                          <a:solidFill>
                            <a:srgbClr val="000000"/>
                          </a:solidFill>
                          <a:effectLst/>
                          <a:latin typeface="Calibri" panose="020F0502020204030204" pitchFamily="34" charset="0"/>
                        </a:rPr>
                        <a:t>              371,390 </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r" fontAlgn="b"/>
                      <a:endParaRPr lang="en-US" sz="1200" b="0" i="0" u="none" strike="noStrike" dirty="0">
                        <a:solidFill>
                          <a:srgbClr val="000000"/>
                        </a:solidFill>
                        <a:effectLst/>
                        <a:latin typeface="Calibri" panose="020F0502020204030204" pitchFamily="34" charset="0"/>
                      </a:endParaRP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73699684"/>
                  </a:ext>
                </a:extLst>
              </a:tr>
              <a:tr h="228600">
                <a:tc>
                  <a:txBody>
                    <a:bodyPr/>
                    <a:lstStyle/>
                    <a:p>
                      <a:pPr algn="l" fontAlgn="b"/>
                      <a:r>
                        <a:rPr lang="en-US" sz="1200" b="0" i="0" u="none" strike="noStrike">
                          <a:solidFill>
                            <a:srgbClr val="000000"/>
                          </a:solidFill>
                          <a:effectLst/>
                          <a:latin typeface="Calibri" panose="020F0502020204030204" pitchFamily="34" charset="0"/>
                        </a:rPr>
                        <a:t> Capital Reserve Funding </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rPr>
                        <a:t>                                                                                                                </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                            - </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1200" b="0" i="0" u="none" strike="noStrike" dirty="0">
                          <a:solidFill>
                            <a:srgbClr val="000000"/>
                          </a:solidFill>
                          <a:effectLst/>
                          <a:latin typeface="Calibri" panose="020F0502020204030204" pitchFamily="34" charset="0"/>
                        </a:rPr>
                        <a:t>                            - </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endParaRPr lang="en-US" sz="1200" b="0" i="0" u="none" strike="noStrike" dirty="0">
                        <a:solidFill>
                          <a:srgbClr val="000000"/>
                        </a:solidFill>
                        <a:effectLst/>
                        <a:latin typeface="Calibri" panose="020F0502020204030204" pitchFamily="34" charset="0"/>
                      </a:endParaRP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19928846"/>
                  </a:ext>
                </a:extLst>
              </a:tr>
              <a:tr h="123953">
                <a:tc>
                  <a:txBody>
                    <a:bodyPr/>
                    <a:lstStyle/>
                    <a:p>
                      <a:pPr algn="ctr" fontAlgn="b"/>
                      <a:r>
                        <a:rPr lang="en-US" sz="1200" b="1" i="0" u="none" strike="noStrike" dirty="0">
                          <a:solidFill>
                            <a:srgbClr val="000000"/>
                          </a:solidFill>
                          <a:effectLst/>
                          <a:latin typeface="Calibri" panose="020F0502020204030204" pitchFamily="34" charset="0"/>
                        </a:rPr>
                        <a:t>TOTAL</a:t>
                      </a:r>
                    </a:p>
                  </a:txBody>
                  <a:tcPr marL="5903" marR="5903" marT="59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endParaRPr lang="en-US" dirty="0"/>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r>
                        <a:rPr lang="en-US" sz="1200" b="1" i="0" u="none" strike="noStrike" dirty="0">
                          <a:solidFill>
                            <a:srgbClr val="000000"/>
                          </a:solidFill>
                          <a:effectLst/>
                          <a:latin typeface="Calibri" panose="020F0502020204030204" pitchFamily="34" charset="0"/>
                        </a:rPr>
                        <a:t> $       6,031,123 </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r>
                        <a:rPr lang="en-US" sz="1200" b="1" i="0" u="none" strike="noStrike">
                          <a:solidFill>
                            <a:srgbClr val="000000"/>
                          </a:solidFill>
                          <a:effectLst/>
                          <a:latin typeface="Calibri" panose="020F0502020204030204" pitchFamily="34" charset="0"/>
                        </a:rPr>
                        <a:t> $       1,802,304 </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1200" b="1" i="0" u="none" strike="noStrike" dirty="0">
                          <a:solidFill>
                            <a:srgbClr val="000000"/>
                          </a:solidFill>
                          <a:effectLst/>
                          <a:latin typeface="Calibri" panose="020F0502020204030204" pitchFamily="34" charset="0"/>
                        </a:rPr>
                        <a:t> $       7,833,427 </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589973670"/>
                  </a:ext>
                </a:extLst>
              </a:tr>
              <a:tr h="118050">
                <a:tc>
                  <a:txBody>
                    <a:bodyPr/>
                    <a:lstStyle/>
                    <a:p>
                      <a:pPr algn="l" fontAlgn="b"/>
                      <a:endParaRPr lang="en-US" sz="1200" b="0" i="0" u="none" strike="noStrike" dirty="0">
                        <a:solidFill>
                          <a:srgbClr val="000000"/>
                        </a:solidFill>
                        <a:effectLst/>
                        <a:latin typeface="Calibri" panose="020F0502020204030204" pitchFamily="34" charset="0"/>
                      </a:endParaRPr>
                    </a:p>
                  </a:txBody>
                  <a:tcPr marL="5903" marR="5903" marT="5903"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5903" marR="5903" marT="5903"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5903" marR="5903" marT="5903"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5903" marR="5903" marT="5903"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5903" marR="5903" marT="5903"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2910431"/>
                  </a:ext>
                </a:extLst>
              </a:tr>
              <a:tr h="228600">
                <a:tc>
                  <a:txBody>
                    <a:bodyPr/>
                    <a:lstStyle/>
                    <a:p>
                      <a:pPr algn="l" fontAlgn="b"/>
                      <a:r>
                        <a:rPr lang="en-US" sz="1200" b="1" i="0" u="none" strike="noStrike" dirty="0">
                          <a:solidFill>
                            <a:srgbClr val="000000"/>
                          </a:solidFill>
                          <a:effectLst/>
                          <a:latin typeface="Calibri" panose="020F0502020204030204" pitchFamily="34" charset="0"/>
                        </a:rPr>
                        <a:t>UMA</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l" fontAlgn="b"/>
                      <a:endParaRPr lang="en-US" sz="1200" b="1" i="0" u="none" strike="noStrike" dirty="0">
                        <a:solidFill>
                          <a:srgbClr val="000000"/>
                        </a:solidFill>
                        <a:effectLst/>
                        <a:latin typeface="Calibri" panose="020F0502020204030204" pitchFamily="34" charset="0"/>
                      </a:endParaRP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r" fontAlgn="b"/>
                      <a:endParaRPr lang="en-US" sz="1200" b="1" i="0" u="none" strike="noStrike">
                        <a:solidFill>
                          <a:srgbClr val="000000"/>
                        </a:solidFill>
                        <a:effectLst/>
                        <a:latin typeface="Calibri" panose="020F0502020204030204" pitchFamily="34" charset="0"/>
                      </a:endParaRP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r" fontAlgn="b"/>
                      <a:endParaRPr lang="en-US" sz="1200" b="1" i="0" u="none" strike="noStrike">
                        <a:solidFill>
                          <a:srgbClr val="000000"/>
                        </a:solidFill>
                        <a:effectLst/>
                        <a:latin typeface="Calibri" panose="020F0502020204030204" pitchFamily="34" charset="0"/>
                      </a:endParaRP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solidFill>
                      <a:schemeClr val="accent5">
                        <a:lumMod val="40000"/>
                        <a:lumOff val="60000"/>
                      </a:schemeClr>
                    </a:solidFill>
                  </a:tcPr>
                </a:tc>
                <a:tc>
                  <a:txBody>
                    <a:bodyPr/>
                    <a:lstStyle/>
                    <a:p>
                      <a:pPr algn="r" fontAlgn="b"/>
                      <a:endParaRPr lang="en-US" sz="1200" b="1" i="0" u="none" strike="noStrike" dirty="0">
                        <a:solidFill>
                          <a:srgbClr val="000000"/>
                        </a:solidFill>
                        <a:effectLst/>
                        <a:latin typeface="Calibri" panose="020F0502020204030204" pitchFamily="34" charset="0"/>
                      </a:endParaRP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2659270684"/>
                  </a:ext>
                </a:extLst>
              </a:tr>
              <a:tr h="228600">
                <a:tc>
                  <a:txBody>
                    <a:bodyPr/>
                    <a:lstStyle/>
                    <a:p>
                      <a:pPr algn="l" fontAlgn="b"/>
                      <a:r>
                        <a:rPr lang="en-US" sz="1200" b="0" i="0" u="none" strike="noStrike" dirty="0">
                          <a:solidFill>
                            <a:srgbClr val="000000"/>
                          </a:solidFill>
                          <a:effectLst/>
                          <a:latin typeface="Calibri" panose="020F0502020204030204" pitchFamily="34" charset="0"/>
                        </a:rPr>
                        <a:t> Handley Hall HVAC updates </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rPr>
                        <a:t> Building Systems </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              507,320 </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200" b="0" i="0" u="none" strike="noStrike">
                          <a:solidFill>
                            <a:srgbClr val="000000"/>
                          </a:solidFill>
                          <a:effectLst/>
                          <a:latin typeface="Calibri" panose="020F0502020204030204" pitchFamily="34" charset="0"/>
                        </a:rPr>
                        <a:t> $                         - </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tcPr>
                </a:tc>
                <a:tc>
                  <a:txBody>
                    <a:bodyPr/>
                    <a:lstStyle/>
                    <a:p>
                      <a:pPr algn="r" fontAlgn="b"/>
                      <a:endParaRPr lang="en-US" sz="1200" b="0" i="0" u="none" strike="noStrike" dirty="0">
                        <a:solidFill>
                          <a:srgbClr val="000000"/>
                        </a:solidFill>
                        <a:effectLst/>
                        <a:latin typeface="Calibri" panose="020F0502020204030204" pitchFamily="34" charset="0"/>
                      </a:endParaRP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0511805"/>
                  </a:ext>
                </a:extLst>
              </a:tr>
              <a:tr h="228600">
                <a:tc>
                  <a:txBody>
                    <a:bodyPr/>
                    <a:lstStyle/>
                    <a:p>
                      <a:pPr algn="l" fontAlgn="b"/>
                      <a:r>
                        <a:rPr lang="en-US" sz="1200" b="0" i="0" u="none" strike="noStrike">
                          <a:solidFill>
                            <a:srgbClr val="000000"/>
                          </a:solidFill>
                          <a:effectLst/>
                          <a:latin typeface="Calibri" panose="020F0502020204030204" pitchFamily="34" charset="0"/>
                        </a:rPr>
                        <a:t> Katz Library HVAC Repairs </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rPr>
                        <a:t> Building Systems </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              250,291 </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200" b="0" i="0" u="none" strike="noStrike">
                          <a:solidFill>
                            <a:srgbClr val="000000"/>
                          </a:solidFill>
                          <a:effectLst/>
                          <a:latin typeface="Calibri" panose="020F0502020204030204" pitchFamily="34" charset="0"/>
                        </a:rPr>
                        <a:t>                            - </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200" b="0" i="0" u="none" strike="noStrike">
                        <a:solidFill>
                          <a:srgbClr val="000000"/>
                        </a:solidFill>
                        <a:effectLst/>
                        <a:latin typeface="Calibri" panose="020F0502020204030204" pitchFamily="34" charset="0"/>
                      </a:endParaRP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5750916"/>
                  </a:ext>
                </a:extLst>
              </a:tr>
              <a:tr h="228600">
                <a:tc>
                  <a:txBody>
                    <a:bodyPr/>
                    <a:lstStyle/>
                    <a:p>
                      <a:pPr algn="l" fontAlgn="b"/>
                      <a:r>
                        <a:rPr lang="en-US" sz="1200" b="0" i="0" u="none" strike="noStrike" dirty="0">
                          <a:solidFill>
                            <a:srgbClr val="000000"/>
                          </a:solidFill>
                          <a:effectLst/>
                          <a:latin typeface="Calibri" panose="020F0502020204030204" pitchFamily="34" charset="0"/>
                        </a:rPr>
                        <a:t> Bangor Campus Walkways </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rPr>
                        <a:t> Grounds Infrastructure </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              100,000 </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200" b="0" i="0" u="none" strike="noStrike">
                          <a:solidFill>
                            <a:srgbClr val="000000"/>
                          </a:solidFill>
                          <a:effectLst/>
                          <a:latin typeface="Calibri" panose="020F0502020204030204" pitchFamily="34" charset="0"/>
                        </a:rPr>
                        <a:t>                            - </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200" b="0" i="0" u="none" strike="noStrike">
                        <a:solidFill>
                          <a:srgbClr val="000000"/>
                        </a:solidFill>
                        <a:effectLst/>
                        <a:latin typeface="Calibri" panose="020F0502020204030204" pitchFamily="34" charset="0"/>
                      </a:endParaRP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5568908"/>
                  </a:ext>
                </a:extLst>
              </a:tr>
              <a:tr h="228600">
                <a:tc>
                  <a:txBody>
                    <a:bodyPr/>
                    <a:lstStyle/>
                    <a:p>
                      <a:pPr algn="l" fontAlgn="b"/>
                      <a:r>
                        <a:rPr lang="en-US" sz="1200" b="0" i="0" u="none" strike="noStrike" dirty="0">
                          <a:solidFill>
                            <a:srgbClr val="000000"/>
                          </a:solidFill>
                          <a:effectLst/>
                          <a:latin typeface="Calibri" panose="020F0502020204030204" pitchFamily="34" charset="0"/>
                        </a:rPr>
                        <a:t> Landscaping Design Work </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rPr>
                        <a:t> Grounds Infrastructure </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                 50,000 </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200" b="0" i="0" u="none" strike="noStrike">
                          <a:solidFill>
                            <a:srgbClr val="000000"/>
                          </a:solidFill>
                          <a:effectLst/>
                          <a:latin typeface="Calibri" panose="020F0502020204030204" pitchFamily="34" charset="0"/>
                        </a:rPr>
                        <a:t>                            - </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200" b="0" i="0" u="none" strike="noStrike">
                        <a:solidFill>
                          <a:srgbClr val="000000"/>
                        </a:solidFill>
                        <a:effectLst/>
                        <a:latin typeface="Calibri" panose="020F0502020204030204" pitchFamily="34" charset="0"/>
                      </a:endParaRP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4685823"/>
                  </a:ext>
                </a:extLst>
              </a:tr>
              <a:tr h="228600">
                <a:tc>
                  <a:txBody>
                    <a:bodyPr/>
                    <a:lstStyle/>
                    <a:p>
                      <a:pPr algn="l" fontAlgn="b"/>
                      <a:r>
                        <a:rPr lang="en-US" sz="1200" b="0" i="0" u="none" strike="noStrike">
                          <a:solidFill>
                            <a:srgbClr val="000000"/>
                          </a:solidFill>
                          <a:effectLst/>
                          <a:latin typeface="Calibri" panose="020F0502020204030204" pitchFamily="34" charset="0"/>
                        </a:rPr>
                        <a:t> Equipment </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rPr>
                        <a:t>                                                                                                                </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Calibri" panose="020F0502020204030204" pitchFamily="34" charset="0"/>
                        </a:rPr>
                        <a:t>                 34,179 </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r" fontAlgn="b"/>
                      <a:r>
                        <a:rPr lang="en-US" sz="1200" b="0" i="0" u="none" strike="noStrike" dirty="0">
                          <a:solidFill>
                            <a:srgbClr val="000000"/>
                          </a:solidFill>
                          <a:effectLst/>
                          <a:latin typeface="Calibri" panose="020F0502020204030204" pitchFamily="34" charset="0"/>
                        </a:rPr>
                        <a:t>                            - </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r" fontAlgn="b"/>
                      <a:endParaRPr lang="en-US" sz="1200" b="0" i="0" u="none" strike="noStrike" dirty="0">
                        <a:solidFill>
                          <a:srgbClr val="000000"/>
                        </a:solidFill>
                        <a:effectLst/>
                        <a:latin typeface="Calibri" panose="020F0502020204030204" pitchFamily="34" charset="0"/>
                      </a:endParaRP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32036843"/>
                  </a:ext>
                </a:extLst>
              </a:tr>
              <a:tr h="228600">
                <a:tc>
                  <a:txBody>
                    <a:bodyPr/>
                    <a:lstStyle/>
                    <a:p>
                      <a:pPr algn="ctr" fontAlgn="b"/>
                      <a:r>
                        <a:rPr lang="en-US" sz="1200" b="1" i="0" u="none" strike="noStrike" dirty="0">
                          <a:solidFill>
                            <a:srgbClr val="000000"/>
                          </a:solidFill>
                          <a:effectLst/>
                          <a:latin typeface="Calibri" panose="020F0502020204030204" pitchFamily="34" charset="0"/>
                        </a:rPr>
                        <a:t>TOTAL</a:t>
                      </a:r>
                    </a:p>
                  </a:txBody>
                  <a:tcPr marL="5903" marR="5903" marT="59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endParaRPr lang="en-US" dirty="0"/>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r>
                        <a:rPr lang="en-US" sz="1200" b="1" i="0" u="none" strike="noStrike" dirty="0">
                          <a:solidFill>
                            <a:srgbClr val="000000"/>
                          </a:solidFill>
                          <a:effectLst/>
                          <a:latin typeface="Calibri" panose="020F0502020204030204" pitchFamily="34" charset="0"/>
                        </a:rPr>
                        <a:t> $           941,790 </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r>
                        <a:rPr lang="en-US" sz="1200" b="1" i="0" u="none" strike="noStrike" dirty="0">
                          <a:solidFill>
                            <a:srgbClr val="000000"/>
                          </a:solidFill>
                          <a:effectLst/>
                          <a:latin typeface="Calibri" panose="020F0502020204030204" pitchFamily="34" charset="0"/>
                        </a:rPr>
                        <a:t> $                         - </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1200" b="1" i="0" u="none" strike="noStrike" dirty="0">
                          <a:solidFill>
                            <a:srgbClr val="000000"/>
                          </a:solidFill>
                          <a:effectLst/>
                          <a:latin typeface="Calibri" panose="020F0502020204030204" pitchFamily="34" charset="0"/>
                        </a:rPr>
                        <a:t> $           941,790 </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048447113"/>
                  </a:ext>
                </a:extLst>
              </a:tr>
            </a:tbl>
          </a:graphicData>
        </a:graphic>
      </p:graphicFrame>
      <p:sp>
        <p:nvSpPr>
          <p:cNvPr id="6" name="TextBox 5">
            <a:extLst>
              <a:ext uri="{FF2B5EF4-FFF2-40B4-BE49-F238E27FC236}">
                <a16:creationId xmlns:a16="http://schemas.microsoft.com/office/drawing/2014/main" id="{B8B4CB05-6E85-4DE1-99A6-B9E38A046E35}"/>
              </a:ext>
            </a:extLst>
          </p:cNvPr>
          <p:cNvSpPr txBox="1"/>
          <p:nvPr/>
        </p:nvSpPr>
        <p:spPr>
          <a:xfrm>
            <a:off x="8964973" y="898657"/>
            <a:ext cx="1611218" cy="369332"/>
          </a:xfrm>
          <a:prstGeom prst="rect">
            <a:avLst/>
          </a:prstGeom>
          <a:noFill/>
        </p:spPr>
        <p:txBody>
          <a:bodyPr wrap="square">
            <a:spAutoFit/>
          </a:bodyPr>
          <a:lstStyle/>
          <a:p>
            <a:pPr algn="ctr" fontAlgn="b"/>
            <a:r>
              <a:rPr lang="en-US" sz="1800" b="0" i="0" u="none" strike="noStrike" dirty="0">
                <a:effectLst/>
                <a:latin typeface="Calibri" panose="020F0502020204030204" pitchFamily="34" charset="0"/>
              </a:rPr>
              <a:t>FY22 Budget </a:t>
            </a:r>
          </a:p>
        </p:txBody>
      </p:sp>
    </p:spTree>
    <p:extLst>
      <p:ext uri="{BB962C8B-B14F-4D97-AF65-F5344CB8AC3E}">
        <p14:creationId xmlns:p14="http://schemas.microsoft.com/office/powerpoint/2010/main" val="3509788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7E99B02-C339-4E9A-9DDF-F3EF81C9145D}"/>
              </a:ext>
            </a:extLst>
          </p:cNvPr>
          <p:cNvSpPr>
            <a:spLocks noGrp="1"/>
          </p:cNvSpPr>
          <p:nvPr>
            <p:ph type="sldNum" sz="quarter" idx="12"/>
          </p:nvPr>
        </p:nvSpPr>
        <p:spPr/>
        <p:txBody>
          <a:bodyPr/>
          <a:lstStyle/>
          <a:p>
            <a:fld id="{F5CF3575-0547-4F27-9A0F-3C3208F032F2}" type="slidenum">
              <a:rPr lang="en-US" smtClean="0"/>
              <a:t>23</a:t>
            </a:fld>
            <a:endParaRPr lang="en-US"/>
          </a:p>
        </p:txBody>
      </p:sp>
      <p:sp>
        <p:nvSpPr>
          <p:cNvPr id="5" name="Title 4">
            <a:extLst>
              <a:ext uri="{FF2B5EF4-FFF2-40B4-BE49-F238E27FC236}">
                <a16:creationId xmlns:a16="http://schemas.microsoft.com/office/drawing/2014/main" id="{4ACF78D1-BFF3-4450-98D4-8E3A2B77237F}"/>
              </a:ext>
            </a:extLst>
          </p:cNvPr>
          <p:cNvSpPr>
            <a:spLocks noGrp="1"/>
          </p:cNvSpPr>
          <p:nvPr>
            <p:ph type="title"/>
          </p:nvPr>
        </p:nvSpPr>
        <p:spPr>
          <a:xfrm>
            <a:off x="2023008" y="409516"/>
            <a:ext cx="10168992" cy="511175"/>
          </a:xfrm>
        </p:spPr>
        <p:txBody>
          <a:bodyPr>
            <a:normAutofit fontScale="90000"/>
          </a:bodyPr>
          <a:lstStyle/>
          <a:p>
            <a:r>
              <a:rPr lang="en-US" dirty="0"/>
              <a:t>FY22 E&amp;G and Auxiliary Operations – Capital Investments </a:t>
            </a:r>
            <a:r>
              <a:rPr lang="en-US" sz="2200" dirty="0"/>
              <a:t>(cont.)</a:t>
            </a:r>
          </a:p>
        </p:txBody>
      </p:sp>
      <p:graphicFrame>
        <p:nvGraphicFramePr>
          <p:cNvPr id="9" name="Table 8">
            <a:extLst>
              <a:ext uri="{FF2B5EF4-FFF2-40B4-BE49-F238E27FC236}">
                <a16:creationId xmlns:a16="http://schemas.microsoft.com/office/drawing/2014/main" id="{51BA4C52-D76B-4D0D-A19B-131C7FF9385E}"/>
              </a:ext>
            </a:extLst>
          </p:cNvPr>
          <p:cNvGraphicFramePr>
            <a:graphicFrameLocks noGrp="1"/>
          </p:cNvGraphicFramePr>
          <p:nvPr>
            <p:extLst>
              <p:ext uri="{D42A27DB-BD31-4B8C-83A1-F6EECF244321}">
                <p14:modId xmlns:p14="http://schemas.microsoft.com/office/powerpoint/2010/main" val="302872261"/>
              </p:ext>
            </p:extLst>
          </p:nvPr>
        </p:nvGraphicFramePr>
        <p:xfrm>
          <a:off x="945570" y="1247200"/>
          <a:ext cx="10517967" cy="5407361"/>
        </p:xfrm>
        <a:graphic>
          <a:graphicData uri="http://schemas.openxmlformats.org/drawingml/2006/table">
            <a:tbl>
              <a:tblPr firstRow="1"/>
              <a:tblGrid>
                <a:gridCol w="3524059">
                  <a:extLst>
                    <a:ext uri="{9D8B030D-6E8A-4147-A177-3AD203B41FA5}">
                      <a16:colId xmlns:a16="http://schemas.microsoft.com/office/drawing/2014/main" val="629244621"/>
                    </a:ext>
                  </a:extLst>
                </a:gridCol>
                <a:gridCol w="3805985">
                  <a:extLst>
                    <a:ext uri="{9D8B030D-6E8A-4147-A177-3AD203B41FA5}">
                      <a16:colId xmlns:a16="http://schemas.microsoft.com/office/drawing/2014/main" val="951470735"/>
                    </a:ext>
                  </a:extLst>
                </a:gridCol>
                <a:gridCol w="1062641">
                  <a:extLst>
                    <a:ext uri="{9D8B030D-6E8A-4147-A177-3AD203B41FA5}">
                      <a16:colId xmlns:a16="http://schemas.microsoft.com/office/drawing/2014/main" val="1494891923"/>
                    </a:ext>
                  </a:extLst>
                </a:gridCol>
                <a:gridCol w="1062641">
                  <a:extLst>
                    <a:ext uri="{9D8B030D-6E8A-4147-A177-3AD203B41FA5}">
                      <a16:colId xmlns:a16="http://schemas.microsoft.com/office/drawing/2014/main" val="1818602988"/>
                    </a:ext>
                  </a:extLst>
                </a:gridCol>
                <a:gridCol w="1062641">
                  <a:extLst>
                    <a:ext uri="{9D8B030D-6E8A-4147-A177-3AD203B41FA5}">
                      <a16:colId xmlns:a16="http://schemas.microsoft.com/office/drawing/2014/main" val="1604029882"/>
                    </a:ext>
                  </a:extLst>
                </a:gridCol>
              </a:tblGrid>
              <a:tr h="237584">
                <a:tc>
                  <a:txBody>
                    <a:bodyPr/>
                    <a:lstStyle/>
                    <a:p>
                      <a:pPr algn="ctr" fontAlgn="b"/>
                      <a:endParaRPr lang="en-US" sz="1400" b="0" i="0" u="none" strike="noStrike" dirty="0">
                        <a:solidFill>
                          <a:srgbClr val="FFFFFF"/>
                        </a:solidFill>
                        <a:effectLst/>
                        <a:latin typeface="Calibri" panose="020F0502020204030204" pitchFamily="34" charset="0"/>
                      </a:endParaRP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75000"/>
                      </a:schemeClr>
                    </a:solidFill>
                  </a:tcPr>
                </a:tc>
                <a:tc>
                  <a:txBody>
                    <a:bodyPr/>
                    <a:lstStyle/>
                    <a:p>
                      <a:pPr algn="l" fontAlgn="ctr"/>
                      <a:r>
                        <a:rPr lang="en-US" sz="1400" b="0" i="0" u="none" strike="noStrike" dirty="0">
                          <a:solidFill>
                            <a:srgbClr val="FFFFFF"/>
                          </a:solidFill>
                          <a:effectLst/>
                          <a:latin typeface="Calibri" panose="020F0502020204030204" pitchFamily="34" charset="0"/>
                        </a:rPr>
                        <a:t>PROJECT DESCRIPTION</a:t>
                      </a:r>
                    </a:p>
                  </a:txBody>
                  <a:tcPr marL="5903" marR="5903" marT="59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75000"/>
                      </a:schemeClr>
                    </a:solidFill>
                  </a:tcPr>
                </a:tc>
                <a:tc>
                  <a:txBody>
                    <a:bodyPr/>
                    <a:lstStyle/>
                    <a:p>
                      <a:pPr algn="ctr" fontAlgn="b"/>
                      <a:r>
                        <a:rPr lang="en-US" sz="1400" b="0" i="0" u="none" strike="noStrike" dirty="0">
                          <a:solidFill>
                            <a:srgbClr val="FFFFFF"/>
                          </a:solidFill>
                          <a:effectLst/>
                          <a:latin typeface="Calibri" panose="020F0502020204030204" pitchFamily="34" charset="0"/>
                        </a:rPr>
                        <a:t> </a:t>
                      </a:r>
                    </a:p>
                    <a:p>
                      <a:pPr algn="ctr" fontAlgn="b"/>
                      <a:r>
                        <a:rPr lang="en-US" sz="1400" b="0" i="0" u="none" strike="noStrike" dirty="0">
                          <a:solidFill>
                            <a:srgbClr val="FFFFFF"/>
                          </a:solidFill>
                          <a:effectLst/>
                          <a:latin typeface="Calibri" panose="020F0502020204030204" pitchFamily="34" charset="0"/>
                        </a:rPr>
                        <a:t> E&amp;G </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75000"/>
                      </a:schemeClr>
                    </a:solidFill>
                  </a:tcPr>
                </a:tc>
                <a:tc>
                  <a:txBody>
                    <a:bodyPr/>
                    <a:lstStyle/>
                    <a:p>
                      <a:pPr algn="ctr" fontAlgn="b"/>
                      <a:r>
                        <a:rPr lang="en-US" sz="1400" b="0" i="0" u="none" strike="noStrike" dirty="0">
                          <a:solidFill>
                            <a:srgbClr val="FFFFFF"/>
                          </a:solidFill>
                          <a:effectLst/>
                          <a:latin typeface="Calibri" panose="020F0502020204030204" pitchFamily="34" charset="0"/>
                        </a:rPr>
                        <a:t>AUXILIARY </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75000"/>
                      </a:schemeClr>
                    </a:solidFill>
                  </a:tcPr>
                </a:tc>
                <a:tc>
                  <a:txBody>
                    <a:bodyPr/>
                    <a:lstStyle/>
                    <a:p>
                      <a:pPr algn="ctr" fontAlgn="b"/>
                      <a:r>
                        <a:rPr lang="en-US" sz="1400" b="0" i="0" u="none" strike="noStrike" dirty="0">
                          <a:solidFill>
                            <a:srgbClr val="FFFFFF"/>
                          </a:solidFill>
                          <a:effectLst/>
                          <a:latin typeface="Calibri" panose="020F0502020204030204" pitchFamily="34" charset="0"/>
                        </a:rPr>
                        <a:t>Total</a:t>
                      </a:r>
                    </a:p>
                  </a:txBody>
                  <a:tcPr marL="5903" marR="5903" marT="59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4144300571"/>
                  </a:ext>
                </a:extLst>
              </a:tr>
              <a:tr h="237584">
                <a:tc>
                  <a:txBody>
                    <a:bodyPr/>
                    <a:lstStyle/>
                    <a:p>
                      <a:pPr algn="l" fontAlgn="b"/>
                      <a:r>
                        <a:rPr lang="en-US" sz="1200" b="1" i="0" u="none" strike="noStrike" dirty="0">
                          <a:solidFill>
                            <a:srgbClr val="000000"/>
                          </a:solidFill>
                          <a:effectLst/>
                          <a:latin typeface="Calibri" panose="020F0502020204030204" pitchFamily="34" charset="0"/>
                        </a:rPr>
                        <a:t>UMF</a:t>
                      </a:r>
                    </a:p>
                  </a:txBody>
                  <a:tcPr marL="6563" marR="6563" marT="65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6563" marR="6563" marT="65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r" fontAlgn="b"/>
                      <a:endParaRPr lang="en-US" sz="1200" b="0" i="0" u="none" strike="noStrike" dirty="0">
                        <a:solidFill>
                          <a:srgbClr val="000000"/>
                        </a:solidFill>
                        <a:effectLst/>
                        <a:latin typeface="Calibri" panose="020F0502020204030204" pitchFamily="34" charset="0"/>
                      </a:endParaRPr>
                    </a:p>
                  </a:txBody>
                  <a:tcPr marL="6563" marR="6563" marT="65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r" fontAlgn="b"/>
                      <a:endParaRPr lang="en-US" sz="1200" b="0" i="0" u="none" strike="noStrike" dirty="0">
                        <a:solidFill>
                          <a:srgbClr val="000000"/>
                        </a:solidFill>
                        <a:effectLst/>
                        <a:latin typeface="Calibri" panose="020F0502020204030204" pitchFamily="34" charset="0"/>
                      </a:endParaRPr>
                    </a:p>
                  </a:txBody>
                  <a:tcPr marL="6563" marR="6563" marT="65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r" fontAlgn="b"/>
                      <a:endParaRPr lang="en-US" sz="1200" b="0" i="0" u="none" strike="noStrike" dirty="0">
                        <a:solidFill>
                          <a:srgbClr val="000000"/>
                        </a:solidFill>
                        <a:effectLst/>
                        <a:latin typeface="Calibri" panose="020F0502020204030204" pitchFamily="34" charset="0"/>
                      </a:endParaRPr>
                    </a:p>
                  </a:txBody>
                  <a:tcPr marL="6563" marR="6563" marT="65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3987477314"/>
                  </a:ext>
                </a:extLst>
              </a:tr>
              <a:tr h="237584">
                <a:tc>
                  <a:txBody>
                    <a:bodyPr/>
                    <a:lstStyle/>
                    <a:p>
                      <a:pPr algn="l" fontAlgn="b"/>
                      <a:r>
                        <a:rPr lang="en-US" sz="1200" b="0" i="0" u="none" strike="noStrike" dirty="0">
                          <a:solidFill>
                            <a:srgbClr val="000000"/>
                          </a:solidFill>
                          <a:effectLst/>
                          <a:latin typeface="Calibri" panose="020F0502020204030204" pitchFamily="34" charset="0"/>
                        </a:rPr>
                        <a:t> Window Replacement - Franklin Hall </a:t>
                      </a:r>
                    </a:p>
                  </a:txBody>
                  <a:tcPr marL="6563" marR="6563" marT="65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rPr>
                        <a:t> Building Systems </a:t>
                      </a:r>
                    </a:p>
                  </a:txBody>
                  <a:tcPr marL="6563" marR="6563" marT="65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Calibri" panose="020F0502020204030204" pitchFamily="34" charset="0"/>
                        </a:rPr>
                        <a:t>                 70,000 </a:t>
                      </a:r>
                    </a:p>
                  </a:txBody>
                  <a:tcPr marL="6563" marR="6563" marT="65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200" b="0" i="0" u="none" strike="noStrike" dirty="0">
                          <a:solidFill>
                            <a:srgbClr val="000000"/>
                          </a:solidFill>
                          <a:effectLst/>
                          <a:latin typeface="Calibri" panose="020F0502020204030204" pitchFamily="34" charset="0"/>
                        </a:rPr>
                        <a:t>                            - </a:t>
                      </a:r>
                    </a:p>
                  </a:txBody>
                  <a:tcPr marL="6563" marR="6563" marT="65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200" b="0" i="0" u="none" strike="noStrike" dirty="0">
                        <a:solidFill>
                          <a:srgbClr val="000000"/>
                        </a:solidFill>
                        <a:effectLst/>
                        <a:latin typeface="Calibri" panose="020F0502020204030204" pitchFamily="34" charset="0"/>
                      </a:endParaRPr>
                    </a:p>
                  </a:txBody>
                  <a:tcPr marL="6563" marR="6563" marT="65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9797610"/>
                  </a:ext>
                </a:extLst>
              </a:tr>
              <a:tr h="237584">
                <a:tc>
                  <a:txBody>
                    <a:bodyPr/>
                    <a:lstStyle/>
                    <a:p>
                      <a:pPr algn="l" fontAlgn="b"/>
                      <a:r>
                        <a:rPr lang="en-US" sz="1200" b="0" i="0" u="none" strike="noStrike">
                          <a:solidFill>
                            <a:srgbClr val="000000"/>
                          </a:solidFill>
                          <a:effectLst/>
                          <a:latin typeface="Calibri" panose="020F0502020204030204" pitchFamily="34" charset="0"/>
                        </a:rPr>
                        <a:t> Roof Replacement - Ricker Hall </a:t>
                      </a:r>
                    </a:p>
                  </a:txBody>
                  <a:tcPr marL="6563" marR="6563" marT="65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rPr>
                        <a:t> Building Envelope </a:t>
                      </a:r>
                    </a:p>
                  </a:txBody>
                  <a:tcPr marL="6563" marR="6563" marT="65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              107,000 </a:t>
                      </a:r>
                    </a:p>
                  </a:txBody>
                  <a:tcPr marL="6563" marR="6563" marT="65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200" b="0" i="0" u="none" strike="noStrike">
                          <a:solidFill>
                            <a:srgbClr val="000000"/>
                          </a:solidFill>
                          <a:effectLst/>
                          <a:latin typeface="Calibri" panose="020F0502020204030204" pitchFamily="34" charset="0"/>
                        </a:rPr>
                        <a:t>                            - </a:t>
                      </a:r>
                    </a:p>
                  </a:txBody>
                  <a:tcPr marL="6563" marR="6563" marT="65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200" b="0" i="0" u="none" strike="noStrike">
                        <a:solidFill>
                          <a:srgbClr val="000000"/>
                        </a:solidFill>
                        <a:effectLst/>
                        <a:latin typeface="Calibri" panose="020F0502020204030204" pitchFamily="34" charset="0"/>
                      </a:endParaRPr>
                    </a:p>
                  </a:txBody>
                  <a:tcPr marL="6563" marR="6563" marT="65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0372891"/>
                  </a:ext>
                </a:extLst>
              </a:tr>
              <a:tr h="237584">
                <a:tc>
                  <a:txBody>
                    <a:bodyPr/>
                    <a:lstStyle/>
                    <a:p>
                      <a:pPr algn="l" fontAlgn="b"/>
                      <a:r>
                        <a:rPr lang="en-US" sz="1200" b="0" i="0" u="none" strike="noStrike">
                          <a:solidFill>
                            <a:srgbClr val="000000"/>
                          </a:solidFill>
                          <a:effectLst/>
                          <a:latin typeface="Calibri" panose="020F0502020204030204" pitchFamily="34" charset="0"/>
                        </a:rPr>
                        <a:t> Roof Replacement - Scoot Hall </a:t>
                      </a:r>
                    </a:p>
                  </a:txBody>
                  <a:tcPr marL="6563" marR="6563" marT="65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 Building Envelope </a:t>
                      </a:r>
                    </a:p>
                  </a:txBody>
                  <a:tcPr marL="6563" marR="6563" marT="65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                            - </a:t>
                      </a:r>
                    </a:p>
                  </a:txBody>
                  <a:tcPr marL="6563" marR="6563" marT="65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              133,650 </a:t>
                      </a:r>
                    </a:p>
                  </a:txBody>
                  <a:tcPr marL="6563" marR="6563" marT="65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endParaRPr lang="en-US" sz="1200" b="0" i="0" u="none" strike="noStrike" dirty="0">
                        <a:solidFill>
                          <a:srgbClr val="000000"/>
                        </a:solidFill>
                        <a:effectLst/>
                        <a:latin typeface="Calibri" panose="020F0502020204030204" pitchFamily="34" charset="0"/>
                      </a:endParaRPr>
                    </a:p>
                  </a:txBody>
                  <a:tcPr marL="6563" marR="6563" marT="65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30131931"/>
                  </a:ext>
                </a:extLst>
              </a:tr>
              <a:tr h="237584">
                <a:tc>
                  <a:txBody>
                    <a:bodyPr/>
                    <a:lstStyle/>
                    <a:p>
                      <a:pPr algn="l" fontAlgn="b"/>
                      <a:r>
                        <a:rPr lang="en-US" sz="1200" b="0" i="0" u="none" strike="noStrike">
                          <a:solidFill>
                            <a:srgbClr val="000000"/>
                          </a:solidFill>
                          <a:effectLst/>
                          <a:latin typeface="Calibri" panose="020F0502020204030204" pitchFamily="34" charset="0"/>
                        </a:rPr>
                        <a:t> Equipment </a:t>
                      </a:r>
                    </a:p>
                  </a:txBody>
                  <a:tcPr marL="6563" marR="6563" marT="65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   </a:t>
                      </a:r>
                    </a:p>
                  </a:txBody>
                  <a:tcPr marL="6563" marR="6563" marT="65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                            - </a:t>
                      </a:r>
                    </a:p>
                  </a:txBody>
                  <a:tcPr marL="6563" marR="6563" marT="65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              115,000 </a:t>
                      </a:r>
                    </a:p>
                  </a:txBody>
                  <a:tcPr marL="6563" marR="6563" marT="65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r" fontAlgn="b"/>
                      <a:endParaRPr lang="en-US" sz="1200" b="0" i="0" u="none" strike="noStrike" dirty="0">
                        <a:solidFill>
                          <a:srgbClr val="000000"/>
                        </a:solidFill>
                        <a:effectLst/>
                        <a:latin typeface="Calibri" panose="020F0502020204030204" pitchFamily="34" charset="0"/>
                      </a:endParaRPr>
                    </a:p>
                  </a:txBody>
                  <a:tcPr marL="6563" marR="6563" marT="65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39092498"/>
                  </a:ext>
                </a:extLst>
              </a:tr>
              <a:tr h="131262">
                <a:tc>
                  <a:txBody>
                    <a:bodyPr/>
                    <a:lstStyle/>
                    <a:p>
                      <a:pPr algn="l" fontAlgn="b"/>
                      <a:r>
                        <a:rPr lang="en-US" sz="1200" b="0" i="0" u="none" strike="noStrike">
                          <a:solidFill>
                            <a:srgbClr val="000000"/>
                          </a:solidFill>
                          <a:effectLst/>
                          <a:latin typeface="Calibri" panose="020F0502020204030204" pitchFamily="34" charset="0"/>
                        </a:rPr>
                        <a:t> Capital Reserve Funding </a:t>
                      </a:r>
                    </a:p>
                  </a:txBody>
                  <a:tcPr marL="6563" marR="6563" marT="65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 </a:t>
                      </a:r>
                    </a:p>
                  </a:txBody>
                  <a:tcPr marL="6563" marR="6563" marT="65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              356,653 </a:t>
                      </a:r>
                    </a:p>
                  </a:txBody>
                  <a:tcPr marL="6563" marR="6563" marT="65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1200" b="0" i="0" u="none" strike="noStrike">
                          <a:solidFill>
                            <a:srgbClr val="000000"/>
                          </a:solidFill>
                          <a:effectLst/>
                          <a:latin typeface="Calibri" panose="020F0502020204030204" pitchFamily="34" charset="0"/>
                        </a:rPr>
                        <a:t>              110,808 </a:t>
                      </a:r>
                    </a:p>
                  </a:txBody>
                  <a:tcPr marL="6563" marR="6563" marT="65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endParaRPr lang="en-US" sz="1200" b="0" i="0" u="none" strike="noStrike" dirty="0">
                        <a:solidFill>
                          <a:srgbClr val="000000"/>
                        </a:solidFill>
                        <a:effectLst/>
                        <a:latin typeface="Calibri" panose="020F0502020204030204" pitchFamily="34" charset="0"/>
                      </a:endParaRPr>
                    </a:p>
                  </a:txBody>
                  <a:tcPr marL="6563" marR="6563" marT="65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26343647"/>
                  </a:ext>
                </a:extLst>
              </a:tr>
              <a:tr h="237584">
                <a:tc>
                  <a:txBody>
                    <a:bodyPr/>
                    <a:lstStyle/>
                    <a:p>
                      <a:pPr algn="r" fontAlgn="b"/>
                      <a:r>
                        <a:rPr lang="en-US" sz="1200" b="1" i="0" u="none" strike="noStrike" dirty="0">
                          <a:solidFill>
                            <a:srgbClr val="000000"/>
                          </a:solidFill>
                          <a:effectLst/>
                          <a:latin typeface="Calibri" panose="020F0502020204030204" pitchFamily="34" charset="0"/>
                        </a:rPr>
                        <a:t>TOTAL</a:t>
                      </a:r>
                    </a:p>
                  </a:txBody>
                  <a:tcPr marL="6563" marR="6563" marT="65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endParaRPr lang="en-US" dirty="0"/>
                    </a:p>
                  </a:txBody>
                  <a:tcPr marL="6563" marR="6563" marT="65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r>
                        <a:rPr lang="en-US" sz="1200" b="1" i="0" u="none" strike="noStrike" dirty="0">
                          <a:solidFill>
                            <a:srgbClr val="000000"/>
                          </a:solidFill>
                          <a:effectLst/>
                          <a:latin typeface="Calibri" panose="020F0502020204030204" pitchFamily="34" charset="0"/>
                        </a:rPr>
                        <a:t> $           533,653 </a:t>
                      </a:r>
                    </a:p>
                  </a:txBody>
                  <a:tcPr marL="6563" marR="6563" marT="65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r>
                        <a:rPr lang="en-US" sz="1200" b="1" i="0" u="none" strike="noStrike">
                          <a:solidFill>
                            <a:srgbClr val="000000"/>
                          </a:solidFill>
                          <a:effectLst/>
                          <a:latin typeface="Calibri" panose="020F0502020204030204" pitchFamily="34" charset="0"/>
                        </a:rPr>
                        <a:t> $           359,458 </a:t>
                      </a:r>
                    </a:p>
                  </a:txBody>
                  <a:tcPr marL="6563" marR="6563" marT="65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1200" b="1" i="0" u="none" strike="noStrike" dirty="0">
                          <a:solidFill>
                            <a:srgbClr val="000000"/>
                          </a:solidFill>
                          <a:effectLst/>
                          <a:latin typeface="Calibri" panose="020F0502020204030204" pitchFamily="34" charset="0"/>
                        </a:rPr>
                        <a:t> $           893,111 </a:t>
                      </a:r>
                    </a:p>
                  </a:txBody>
                  <a:tcPr marL="6563" marR="6563" marT="65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39027840"/>
                  </a:ext>
                </a:extLst>
              </a:tr>
              <a:tr h="131262">
                <a:tc>
                  <a:txBody>
                    <a:bodyPr/>
                    <a:lstStyle/>
                    <a:p>
                      <a:pPr algn="l" fontAlgn="b"/>
                      <a:endParaRPr lang="en-US" sz="1200" b="0" i="0" u="none" strike="noStrike" dirty="0">
                        <a:solidFill>
                          <a:srgbClr val="000000"/>
                        </a:solidFill>
                        <a:effectLst/>
                        <a:latin typeface="Calibri" panose="020F0502020204030204" pitchFamily="34" charset="0"/>
                      </a:endParaRPr>
                    </a:p>
                  </a:txBody>
                  <a:tcPr marL="6563" marR="6563" marT="6563"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6563" marR="6563" marT="6563"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6563" marR="6563" marT="6563"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6563" marR="6563" marT="6563"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6563" marR="6563" marT="6563"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2244212"/>
                  </a:ext>
                </a:extLst>
              </a:tr>
              <a:tr h="237584">
                <a:tc>
                  <a:txBody>
                    <a:bodyPr/>
                    <a:lstStyle/>
                    <a:p>
                      <a:pPr algn="l" fontAlgn="b"/>
                      <a:r>
                        <a:rPr lang="en-US" sz="1200" b="1" i="0" u="none" strike="noStrike" dirty="0">
                          <a:solidFill>
                            <a:schemeClr val="tx1"/>
                          </a:solidFill>
                          <a:effectLst/>
                          <a:latin typeface="Calibri" panose="020F0502020204030204" pitchFamily="34" charset="0"/>
                        </a:rPr>
                        <a:t>UMFK</a:t>
                      </a:r>
                    </a:p>
                  </a:txBody>
                  <a:tcPr marL="6563" marR="6563" marT="65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6563" marR="6563" marT="65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r" fontAlgn="b"/>
                      <a:endParaRPr lang="en-US" sz="1200" b="0" i="0" u="none" strike="noStrike">
                        <a:solidFill>
                          <a:srgbClr val="000000"/>
                        </a:solidFill>
                        <a:effectLst/>
                        <a:latin typeface="Calibri" panose="020F0502020204030204" pitchFamily="34" charset="0"/>
                      </a:endParaRPr>
                    </a:p>
                  </a:txBody>
                  <a:tcPr marL="6563" marR="6563" marT="65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r" fontAlgn="b"/>
                      <a:endParaRPr lang="en-US" sz="1200" b="0" i="0" u="none" strike="noStrike" dirty="0">
                        <a:solidFill>
                          <a:srgbClr val="000000"/>
                        </a:solidFill>
                        <a:effectLst/>
                        <a:latin typeface="Calibri" panose="020F0502020204030204" pitchFamily="34" charset="0"/>
                      </a:endParaRPr>
                    </a:p>
                  </a:txBody>
                  <a:tcPr marL="6563" marR="6563" marT="65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r" fontAlgn="b"/>
                      <a:endParaRPr lang="en-US" sz="1200" b="0" i="0" u="none" strike="noStrike" dirty="0">
                        <a:solidFill>
                          <a:srgbClr val="000000"/>
                        </a:solidFill>
                        <a:effectLst/>
                        <a:latin typeface="Calibri" panose="020F0502020204030204" pitchFamily="34" charset="0"/>
                      </a:endParaRPr>
                    </a:p>
                  </a:txBody>
                  <a:tcPr marL="6563" marR="6563" marT="65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2770183966"/>
                  </a:ext>
                </a:extLst>
              </a:tr>
              <a:tr h="237584">
                <a:tc>
                  <a:txBody>
                    <a:bodyPr/>
                    <a:lstStyle/>
                    <a:p>
                      <a:pPr algn="l" fontAlgn="b"/>
                      <a:r>
                        <a:rPr lang="en-US" sz="1200" b="0" i="0" u="none" strike="noStrike" dirty="0">
                          <a:solidFill>
                            <a:srgbClr val="000000"/>
                          </a:solidFill>
                          <a:effectLst/>
                          <a:latin typeface="Calibri" panose="020F0502020204030204" pitchFamily="34" charset="0"/>
                        </a:rPr>
                        <a:t> Gymnasium Renovation </a:t>
                      </a:r>
                    </a:p>
                  </a:txBody>
                  <a:tcPr marL="6563" marR="6563" marT="65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rPr>
                        <a:t> Renovation </a:t>
                      </a:r>
                    </a:p>
                  </a:txBody>
                  <a:tcPr marL="6563" marR="6563" marT="65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              337,842 </a:t>
                      </a:r>
                    </a:p>
                  </a:txBody>
                  <a:tcPr marL="6563" marR="6563" marT="65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1200" b="0" i="0" u="none" strike="noStrike" dirty="0">
                          <a:solidFill>
                            <a:srgbClr val="000000"/>
                          </a:solidFill>
                          <a:effectLst/>
                          <a:latin typeface="Calibri" panose="020F0502020204030204" pitchFamily="34" charset="0"/>
                        </a:rPr>
                        <a:t>                            - </a:t>
                      </a:r>
                    </a:p>
                  </a:txBody>
                  <a:tcPr marL="6563" marR="6563" marT="65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200" b="0" i="0" u="none" strike="noStrike" dirty="0">
                        <a:solidFill>
                          <a:srgbClr val="000000"/>
                        </a:solidFill>
                        <a:effectLst/>
                        <a:latin typeface="Calibri" panose="020F0502020204030204" pitchFamily="34" charset="0"/>
                      </a:endParaRPr>
                    </a:p>
                  </a:txBody>
                  <a:tcPr marL="6563" marR="6563" marT="65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1489985"/>
                  </a:ext>
                </a:extLst>
              </a:tr>
              <a:tr h="237584">
                <a:tc>
                  <a:txBody>
                    <a:bodyPr/>
                    <a:lstStyle/>
                    <a:p>
                      <a:pPr algn="r" fontAlgn="b"/>
                      <a:r>
                        <a:rPr lang="en-US" sz="1200" b="1" i="0" u="none" strike="noStrike" dirty="0">
                          <a:solidFill>
                            <a:srgbClr val="000000"/>
                          </a:solidFill>
                          <a:effectLst/>
                          <a:latin typeface="Calibri" panose="020F0502020204030204" pitchFamily="34" charset="0"/>
                        </a:rPr>
                        <a:t>TOTAL</a:t>
                      </a:r>
                    </a:p>
                  </a:txBody>
                  <a:tcPr marL="6563" marR="6563" marT="65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endParaRPr lang="en-US" dirty="0"/>
                    </a:p>
                  </a:txBody>
                  <a:tcPr marL="6563" marR="6563" marT="65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r>
                        <a:rPr lang="en-US" sz="1200" b="1" i="0" u="none" strike="noStrike" dirty="0">
                          <a:solidFill>
                            <a:srgbClr val="000000"/>
                          </a:solidFill>
                          <a:effectLst/>
                          <a:latin typeface="Calibri" panose="020F0502020204030204" pitchFamily="34" charset="0"/>
                        </a:rPr>
                        <a:t> $           337,842 </a:t>
                      </a:r>
                    </a:p>
                  </a:txBody>
                  <a:tcPr marL="6563" marR="6563" marT="65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r>
                        <a:rPr lang="en-US" sz="1200" b="1" i="0" u="none" strike="noStrike">
                          <a:solidFill>
                            <a:srgbClr val="000000"/>
                          </a:solidFill>
                          <a:effectLst/>
                          <a:latin typeface="Calibri" panose="020F0502020204030204" pitchFamily="34" charset="0"/>
                        </a:rPr>
                        <a:t> $                         - </a:t>
                      </a:r>
                    </a:p>
                  </a:txBody>
                  <a:tcPr marL="6563" marR="6563" marT="65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1200" b="1" i="0" u="none" strike="noStrike" dirty="0">
                          <a:solidFill>
                            <a:srgbClr val="000000"/>
                          </a:solidFill>
                          <a:effectLst/>
                          <a:latin typeface="Calibri" panose="020F0502020204030204" pitchFamily="34" charset="0"/>
                        </a:rPr>
                        <a:t> $           337,842 </a:t>
                      </a:r>
                    </a:p>
                  </a:txBody>
                  <a:tcPr marL="6563" marR="6563" marT="65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367012029"/>
                  </a:ext>
                </a:extLst>
              </a:tr>
              <a:tr h="131262">
                <a:tc>
                  <a:txBody>
                    <a:bodyPr/>
                    <a:lstStyle/>
                    <a:p>
                      <a:pPr algn="l" fontAlgn="b"/>
                      <a:endParaRPr lang="en-US" sz="1200" b="0" i="0" u="none" strike="noStrike" dirty="0">
                        <a:solidFill>
                          <a:srgbClr val="000000"/>
                        </a:solidFill>
                        <a:effectLst/>
                        <a:latin typeface="Calibri" panose="020F0502020204030204" pitchFamily="34" charset="0"/>
                      </a:endParaRPr>
                    </a:p>
                  </a:txBody>
                  <a:tcPr marL="6563" marR="6563" marT="6563"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6563" marR="6563" marT="6563"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6563" marR="6563" marT="6563"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6563" marR="6563" marT="6563"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6563" marR="6563" marT="6563"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2867674"/>
                  </a:ext>
                </a:extLst>
              </a:tr>
              <a:tr h="237584">
                <a:tc>
                  <a:txBody>
                    <a:bodyPr/>
                    <a:lstStyle/>
                    <a:p>
                      <a:pPr algn="l" fontAlgn="b"/>
                      <a:r>
                        <a:rPr lang="en-US" sz="1200" b="1" i="0" u="none" strike="noStrike" dirty="0">
                          <a:solidFill>
                            <a:schemeClr val="tx1"/>
                          </a:solidFill>
                          <a:effectLst/>
                          <a:latin typeface="Calibri" panose="020F0502020204030204" pitchFamily="34" charset="0"/>
                        </a:rPr>
                        <a:t>UMPI</a:t>
                      </a:r>
                    </a:p>
                  </a:txBody>
                  <a:tcPr marL="6563" marR="6563" marT="65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l" fontAlgn="b"/>
                      <a:endParaRPr lang="en-US" sz="1200" b="1" i="0" u="none" strike="noStrike" dirty="0">
                        <a:solidFill>
                          <a:srgbClr val="000000"/>
                        </a:solidFill>
                        <a:effectLst/>
                        <a:latin typeface="Calibri" panose="020F0502020204030204" pitchFamily="34" charset="0"/>
                      </a:endParaRPr>
                    </a:p>
                  </a:txBody>
                  <a:tcPr marL="6563" marR="6563" marT="65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l" fontAlgn="b"/>
                      <a:endParaRPr lang="en-US" sz="1200" b="1" i="0" u="none" strike="noStrike">
                        <a:solidFill>
                          <a:srgbClr val="000000"/>
                        </a:solidFill>
                        <a:effectLst/>
                        <a:latin typeface="Calibri" panose="020F0502020204030204" pitchFamily="34" charset="0"/>
                      </a:endParaRPr>
                    </a:p>
                  </a:txBody>
                  <a:tcPr marL="6563" marR="6563" marT="65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solidFill>
                      <a:schemeClr val="accent5">
                        <a:lumMod val="40000"/>
                        <a:lumOff val="60000"/>
                      </a:schemeClr>
                    </a:solidFill>
                  </a:tcPr>
                </a:tc>
                <a:tc>
                  <a:txBody>
                    <a:bodyPr/>
                    <a:lstStyle/>
                    <a:p>
                      <a:pPr algn="l" fontAlgn="b"/>
                      <a:endParaRPr lang="en-US" sz="1200" b="1" i="0" u="none" strike="noStrike">
                        <a:solidFill>
                          <a:srgbClr val="000000"/>
                        </a:solidFill>
                        <a:effectLst/>
                        <a:latin typeface="Calibri" panose="020F0502020204030204" pitchFamily="34" charset="0"/>
                      </a:endParaRPr>
                    </a:p>
                  </a:txBody>
                  <a:tcPr marL="6563" marR="6563" marT="65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l" fontAlgn="b"/>
                      <a:endParaRPr lang="en-US" sz="1200" b="1" i="0" u="none" strike="noStrike" dirty="0">
                        <a:solidFill>
                          <a:srgbClr val="000000"/>
                        </a:solidFill>
                        <a:effectLst/>
                        <a:latin typeface="Calibri" panose="020F0502020204030204" pitchFamily="34" charset="0"/>
                      </a:endParaRPr>
                    </a:p>
                  </a:txBody>
                  <a:tcPr marL="6563" marR="6563" marT="65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4172878249"/>
                  </a:ext>
                </a:extLst>
              </a:tr>
              <a:tr h="237584">
                <a:tc>
                  <a:txBody>
                    <a:bodyPr/>
                    <a:lstStyle/>
                    <a:p>
                      <a:pPr algn="l" fontAlgn="b"/>
                      <a:r>
                        <a:rPr lang="en-US" sz="1200" b="0" i="0" u="none" strike="noStrike" dirty="0">
                          <a:solidFill>
                            <a:srgbClr val="000000"/>
                          </a:solidFill>
                          <a:effectLst/>
                          <a:latin typeface="Calibri" panose="020F0502020204030204" pitchFamily="34" charset="0"/>
                        </a:rPr>
                        <a:t> Paving Upgrades </a:t>
                      </a:r>
                    </a:p>
                  </a:txBody>
                  <a:tcPr marL="6563" marR="6563" marT="65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rPr>
                        <a:t> Grounds Infrastructure </a:t>
                      </a:r>
                    </a:p>
                  </a:txBody>
                  <a:tcPr marL="6563" marR="6563" marT="65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                 75,000 </a:t>
                      </a:r>
                    </a:p>
                  </a:txBody>
                  <a:tcPr marL="6563" marR="6563" marT="65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US" sz="1200" b="0" i="0" u="none" strike="noStrike">
                          <a:solidFill>
                            <a:srgbClr val="000000"/>
                          </a:solidFill>
                          <a:effectLst/>
                          <a:latin typeface="Calibri" panose="020F0502020204030204" pitchFamily="34" charset="0"/>
                        </a:rPr>
                        <a:t>                            - </a:t>
                      </a:r>
                    </a:p>
                  </a:txBody>
                  <a:tcPr marL="6563" marR="6563" marT="65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6563" marR="6563" marT="65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0111366"/>
                  </a:ext>
                </a:extLst>
              </a:tr>
              <a:tr h="237584">
                <a:tc>
                  <a:txBody>
                    <a:bodyPr/>
                    <a:lstStyle/>
                    <a:p>
                      <a:pPr algn="l" fontAlgn="b"/>
                      <a:r>
                        <a:rPr lang="en-US" sz="1200" b="0" i="0" u="none" strike="noStrike">
                          <a:solidFill>
                            <a:srgbClr val="000000"/>
                          </a:solidFill>
                          <a:effectLst/>
                          <a:latin typeface="Calibri" panose="020F0502020204030204" pitchFamily="34" charset="0"/>
                        </a:rPr>
                        <a:t> Campus Center Boiler Replacement </a:t>
                      </a:r>
                    </a:p>
                  </a:txBody>
                  <a:tcPr marL="6563" marR="6563" marT="65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 Building Systems </a:t>
                      </a:r>
                    </a:p>
                  </a:txBody>
                  <a:tcPr marL="6563" marR="6563" marT="65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rPr>
                        <a:t>              100,000 </a:t>
                      </a:r>
                    </a:p>
                  </a:txBody>
                  <a:tcPr marL="6563" marR="6563" marT="65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US" sz="1200" b="0" i="0" u="none" strike="noStrike" dirty="0">
                          <a:solidFill>
                            <a:srgbClr val="000000"/>
                          </a:solidFill>
                          <a:effectLst/>
                          <a:latin typeface="Calibri" panose="020F0502020204030204" pitchFamily="34" charset="0"/>
                        </a:rPr>
                        <a:t>                            - </a:t>
                      </a:r>
                    </a:p>
                  </a:txBody>
                  <a:tcPr marL="6563" marR="6563" marT="65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6563" marR="6563" marT="65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5774126"/>
                  </a:ext>
                </a:extLst>
              </a:tr>
              <a:tr h="237584">
                <a:tc>
                  <a:txBody>
                    <a:bodyPr/>
                    <a:lstStyle/>
                    <a:p>
                      <a:pPr algn="l" fontAlgn="b"/>
                      <a:r>
                        <a:rPr lang="en-US" sz="1200" b="0" i="0" u="none" strike="noStrike">
                          <a:solidFill>
                            <a:srgbClr val="000000"/>
                          </a:solidFill>
                          <a:effectLst/>
                          <a:latin typeface="Calibri" panose="020F0502020204030204" pitchFamily="34" charset="0"/>
                        </a:rPr>
                        <a:t> Building Automation </a:t>
                      </a:r>
                    </a:p>
                  </a:txBody>
                  <a:tcPr marL="6563" marR="6563" marT="65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 Building Systems </a:t>
                      </a:r>
                    </a:p>
                  </a:txBody>
                  <a:tcPr marL="6563" marR="6563" marT="65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                 38,272 </a:t>
                      </a:r>
                    </a:p>
                  </a:txBody>
                  <a:tcPr marL="6563" marR="6563" marT="65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US" sz="1200" b="0" i="0" u="none" strike="noStrike">
                          <a:solidFill>
                            <a:srgbClr val="000000"/>
                          </a:solidFill>
                          <a:effectLst/>
                          <a:latin typeface="Calibri" panose="020F0502020204030204" pitchFamily="34" charset="0"/>
                        </a:rPr>
                        <a:t>                            - </a:t>
                      </a:r>
                    </a:p>
                  </a:txBody>
                  <a:tcPr marL="6563" marR="6563" marT="65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6563" marR="6563" marT="65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9085609"/>
                  </a:ext>
                </a:extLst>
              </a:tr>
              <a:tr h="237584">
                <a:tc>
                  <a:txBody>
                    <a:bodyPr/>
                    <a:lstStyle/>
                    <a:p>
                      <a:pPr algn="l" fontAlgn="b"/>
                      <a:r>
                        <a:rPr lang="en-US" sz="1200" b="0" i="0" u="none" strike="noStrike">
                          <a:solidFill>
                            <a:srgbClr val="000000"/>
                          </a:solidFill>
                          <a:effectLst/>
                          <a:latin typeface="Calibri" panose="020F0502020204030204" pitchFamily="34" charset="0"/>
                        </a:rPr>
                        <a:t> Campus Access Control - Multiple </a:t>
                      </a:r>
                    </a:p>
                  </a:txBody>
                  <a:tcPr marL="6563" marR="6563" marT="65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 Safety / Code </a:t>
                      </a:r>
                    </a:p>
                  </a:txBody>
                  <a:tcPr marL="6563" marR="6563" marT="65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                 25,000 </a:t>
                      </a:r>
                    </a:p>
                  </a:txBody>
                  <a:tcPr marL="6563" marR="6563" marT="65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US" sz="1200" b="0" i="0" u="none" strike="noStrike">
                          <a:solidFill>
                            <a:srgbClr val="000000"/>
                          </a:solidFill>
                          <a:effectLst/>
                          <a:latin typeface="Calibri" panose="020F0502020204030204" pitchFamily="34" charset="0"/>
                        </a:rPr>
                        <a:t>                            - </a:t>
                      </a:r>
                    </a:p>
                  </a:txBody>
                  <a:tcPr marL="6563" marR="6563" marT="65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6563" marR="6563" marT="65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1992037"/>
                  </a:ext>
                </a:extLst>
              </a:tr>
              <a:tr h="237584">
                <a:tc>
                  <a:txBody>
                    <a:bodyPr/>
                    <a:lstStyle/>
                    <a:p>
                      <a:pPr algn="l" fontAlgn="b"/>
                      <a:r>
                        <a:rPr lang="en-US" sz="1200" b="0" i="0" u="none" strike="noStrike">
                          <a:solidFill>
                            <a:srgbClr val="000000"/>
                          </a:solidFill>
                          <a:effectLst/>
                          <a:latin typeface="Calibri" panose="020F0502020204030204" pitchFamily="34" charset="0"/>
                        </a:rPr>
                        <a:t> Campus Access Control </a:t>
                      </a:r>
                    </a:p>
                  </a:txBody>
                  <a:tcPr marL="6563" marR="6563" marT="65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 Safety / Code </a:t>
                      </a:r>
                    </a:p>
                  </a:txBody>
                  <a:tcPr marL="6563" marR="6563" marT="65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                            - </a:t>
                      </a:r>
                    </a:p>
                  </a:txBody>
                  <a:tcPr marL="6563" marR="6563" marT="65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                 25,520 </a:t>
                      </a:r>
                    </a:p>
                  </a:txBody>
                  <a:tcPr marL="6563" marR="6563" marT="65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6563" marR="6563" marT="65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25591502"/>
                  </a:ext>
                </a:extLst>
              </a:tr>
              <a:tr h="237584">
                <a:tc>
                  <a:txBody>
                    <a:bodyPr/>
                    <a:lstStyle/>
                    <a:p>
                      <a:pPr algn="l" fontAlgn="b"/>
                      <a:r>
                        <a:rPr lang="en-US" sz="1200" b="0" i="0" u="none" strike="noStrike">
                          <a:solidFill>
                            <a:srgbClr val="000000"/>
                          </a:solidFill>
                          <a:effectLst/>
                          <a:latin typeface="Calibri" panose="020F0502020204030204" pitchFamily="34" charset="0"/>
                        </a:rPr>
                        <a:t> Merriman Kitchen and Lobby Renovation </a:t>
                      </a:r>
                    </a:p>
                  </a:txBody>
                  <a:tcPr marL="6563" marR="6563" marT="65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 Renovation </a:t>
                      </a:r>
                    </a:p>
                  </a:txBody>
                  <a:tcPr marL="6563" marR="6563" marT="65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                            - </a:t>
                      </a:r>
                    </a:p>
                  </a:txBody>
                  <a:tcPr marL="6563" marR="6563" marT="65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                 40,000 </a:t>
                      </a:r>
                    </a:p>
                  </a:txBody>
                  <a:tcPr marL="6563" marR="6563" marT="65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6563" marR="6563" marT="65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29823340"/>
                  </a:ext>
                </a:extLst>
              </a:tr>
              <a:tr h="237584">
                <a:tc>
                  <a:txBody>
                    <a:bodyPr/>
                    <a:lstStyle/>
                    <a:p>
                      <a:pPr algn="l" fontAlgn="b"/>
                      <a:r>
                        <a:rPr lang="en-US" sz="1200" b="0" i="0" u="none" strike="noStrike">
                          <a:solidFill>
                            <a:srgbClr val="000000"/>
                          </a:solidFill>
                          <a:effectLst/>
                          <a:latin typeface="Calibri" panose="020F0502020204030204" pitchFamily="34" charset="0"/>
                        </a:rPr>
                        <a:t> Building Automation-Multiple </a:t>
                      </a:r>
                    </a:p>
                  </a:txBody>
                  <a:tcPr marL="6563" marR="6563" marT="65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 Building Systems </a:t>
                      </a:r>
                    </a:p>
                  </a:txBody>
                  <a:tcPr marL="6563" marR="6563" marT="65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                            - </a:t>
                      </a:r>
                    </a:p>
                  </a:txBody>
                  <a:tcPr marL="6563" marR="6563" marT="65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                 45,000 </a:t>
                      </a:r>
                    </a:p>
                  </a:txBody>
                  <a:tcPr marL="6563" marR="6563" marT="65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6563" marR="6563" marT="65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33447883"/>
                  </a:ext>
                </a:extLst>
              </a:tr>
              <a:tr h="237584">
                <a:tc>
                  <a:txBody>
                    <a:bodyPr/>
                    <a:lstStyle/>
                    <a:p>
                      <a:pPr algn="r" fontAlgn="b"/>
                      <a:r>
                        <a:rPr lang="en-US" sz="1200" b="1" i="0" u="none" strike="noStrike" dirty="0">
                          <a:solidFill>
                            <a:srgbClr val="000000"/>
                          </a:solidFill>
                          <a:effectLst/>
                          <a:latin typeface="Calibri" panose="020F0502020204030204" pitchFamily="34" charset="0"/>
                        </a:rPr>
                        <a:t>TOTAL</a:t>
                      </a:r>
                    </a:p>
                  </a:txBody>
                  <a:tcPr marL="6563" marR="6563" marT="65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a:endParaRPr lang="en-US" dirty="0"/>
                    </a:p>
                  </a:txBody>
                  <a:tcPr marL="6563" marR="6563" marT="65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200" b="1" i="0" u="none" strike="noStrike" dirty="0">
                          <a:solidFill>
                            <a:srgbClr val="000000"/>
                          </a:solidFill>
                          <a:effectLst/>
                          <a:latin typeface="Calibri" panose="020F0502020204030204" pitchFamily="34" charset="0"/>
                        </a:rPr>
                        <a:t> $           238,272 </a:t>
                      </a:r>
                    </a:p>
                  </a:txBody>
                  <a:tcPr marL="6563" marR="6563" marT="65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200" b="1" i="0" u="none" strike="noStrike" dirty="0">
                          <a:solidFill>
                            <a:srgbClr val="000000"/>
                          </a:solidFill>
                          <a:effectLst/>
                          <a:latin typeface="Calibri" panose="020F0502020204030204" pitchFamily="34" charset="0"/>
                        </a:rPr>
                        <a:t> $           110,520 </a:t>
                      </a:r>
                    </a:p>
                  </a:txBody>
                  <a:tcPr marL="6563" marR="6563" marT="65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200" b="1" i="0" u="none" strike="noStrike" dirty="0">
                          <a:solidFill>
                            <a:srgbClr val="000000"/>
                          </a:solidFill>
                          <a:effectLst/>
                          <a:latin typeface="Calibri" panose="020F0502020204030204" pitchFamily="34" charset="0"/>
                        </a:rPr>
                        <a:t>$           348,792 </a:t>
                      </a:r>
                    </a:p>
                  </a:txBody>
                  <a:tcPr marL="6563" marR="6563" marT="65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383711349"/>
                  </a:ext>
                </a:extLst>
              </a:tr>
            </a:tbl>
          </a:graphicData>
        </a:graphic>
      </p:graphicFrame>
      <p:sp>
        <p:nvSpPr>
          <p:cNvPr id="7" name="TextBox 6">
            <a:extLst>
              <a:ext uri="{FF2B5EF4-FFF2-40B4-BE49-F238E27FC236}">
                <a16:creationId xmlns:a16="http://schemas.microsoft.com/office/drawing/2014/main" id="{E7B958DD-9591-4458-B609-C9766CC16231}"/>
              </a:ext>
            </a:extLst>
          </p:cNvPr>
          <p:cNvSpPr txBox="1"/>
          <p:nvPr/>
        </p:nvSpPr>
        <p:spPr>
          <a:xfrm>
            <a:off x="8500475" y="877868"/>
            <a:ext cx="2745955" cy="369332"/>
          </a:xfrm>
          <a:prstGeom prst="rect">
            <a:avLst/>
          </a:prstGeom>
          <a:noFill/>
        </p:spPr>
        <p:txBody>
          <a:bodyPr wrap="square">
            <a:spAutoFit/>
          </a:bodyPr>
          <a:lstStyle/>
          <a:p>
            <a:pPr algn="ctr" fontAlgn="b"/>
            <a:r>
              <a:rPr lang="en-US" sz="1800" b="0" i="0" u="none" strike="noStrike" dirty="0">
                <a:effectLst/>
                <a:latin typeface="Calibri" panose="020F0502020204030204" pitchFamily="34" charset="0"/>
              </a:rPr>
              <a:t>FY22 Budget </a:t>
            </a:r>
          </a:p>
        </p:txBody>
      </p:sp>
    </p:spTree>
    <p:extLst>
      <p:ext uri="{BB962C8B-B14F-4D97-AF65-F5344CB8AC3E}">
        <p14:creationId xmlns:p14="http://schemas.microsoft.com/office/powerpoint/2010/main" val="228106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7E99B02-C339-4E9A-9DDF-F3EF81C9145D}"/>
              </a:ext>
            </a:extLst>
          </p:cNvPr>
          <p:cNvSpPr>
            <a:spLocks noGrp="1"/>
          </p:cNvSpPr>
          <p:nvPr>
            <p:ph type="sldNum" sz="quarter" idx="12"/>
          </p:nvPr>
        </p:nvSpPr>
        <p:spPr/>
        <p:txBody>
          <a:bodyPr/>
          <a:lstStyle/>
          <a:p>
            <a:fld id="{F5CF3575-0547-4F27-9A0F-3C3208F032F2}" type="slidenum">
              <a:rPr lang="en-US" smtClean="0"/>
              <a:t>24</a:t>
            </a:fld>
            <a:endParaRPr lang="en-US"/>
          </a:p>
        </p:txBody>
      </p:sp>
      <p:sp>
        <p:nvSpPr>
          <p:cNvPr id="5" name="Title 4">
            <a:extLst>
              <a:ext uri="{FF2B5EF4-FFF2-40B4-BE49-F238E27FC236}">
                <a16:creationId xmlns:a16="http://schemas.microsoft.com/office/drawing/2014/main" id="{4ACF78D1-BFF3-4450-98D4-8E3A2B77237F}"/>
              </a:ext>
            </a:extLst>
          </p:cNvPr>
          <p:cNvSpPr>
            <a:spLocks noGrp="1"/>
          </p:cNvSpPr>
          <p:nvPr>
            <p:ph type="title"/>
          </p:nvPr>
        </p:nvSpPr>
        <p:spPr>
          <a:xfrm>
            <a:off x="2023008" y="409516"/>
            <a:ext cx="10168992" cy="511175"/>
          </a:xfrm>
        </p:spPr>
        <p:txBody>
          <a:bodyPr>
            <a:normAutofit fontScale="90000"/>
          </a:bodyPr>
          <a:lstStyle/>
          <a:p>
            <a:r>
              <a:rPr lang="en-US" dirty="0"/>
              <a:t>FY22 E&amp;G and Auxiliary Operations – Capital Investments (</a:t>
            </a:r>
            <a:r>
              <a:rPr lang="en-US" dirty="0" err="1"/>
              <a:t>cont</a:t>
            </a:r>
            <a:r>
              <a:rPr lang="en-US" dirty="0"/>
              <a:t>)</a:t>
            </a:r>
          </a:p>
        </p:txBody>
      </p:sp>
      <p:graphicFrame>
        <p:nvGraphicFramePr>
          <p:cNvPr id="11" name="Table 10">
            <a:extLst>
              <a:ext uri="{FF2B5EF4-FFF2-40B4-BE49-F238E27FC236}">
                <a16:creationId xmlns:a16="http://schemas.microsoft.com/office/drawing/2014/main" id="{818201B4-E61E-4759-8809-60C32506E824}"/>
              </a:ext>
            </a:extLst>
          </p:cNvPr>
          <p:cNvGraphicFramePr>
            <a:graphicFrameLocks noGrp="1"/>
          </p:cNvGraphicFramePr>
          <p:nvPr>
            <p:extLst>
              <p:ext uri="{D42A27DB-BD31-4B8C-83A1-F6EECF244321}">
                <p14:modId xmlns:p14="http://schemas.microsoft.com/office/powerpoint/2010/main" val="2885303779"/>
              </p:ext>
            </p:extLst>
          </p:nvPr>
        </p:nvGraphicFramePr>
        <p:xfrm>
          <a:off x="1570530" y="920691"/>
          <a:ext cx="9690198" cy="5794022"/>
        </p:xfrm>
        <a:graphic>
          <a:graphicData uri="http://schemas.openxmlformats.org/drawingml/2006/table">
            <a:tbl>
              <a:tblPr firstRow="1"/>
              <a:tblGrid>
                <a:gridCol w="3815776">
                  <a:extLst>
                    <a:ext uri="{9D8B030D-6E8A-4147-A177-3AD203B41FA5}">
                      <a16:colId xmlns:a16="http://schemas.microsoft.com/office/drawing/2014/main" val="1871982859"/>
                    </a:ext>
                  </a:extLst>
                </a:gridCol>
                <a:gridCol w="2937392">
                  <a:extLst>
                    <a:ext uri="{9D8B030D-6E8A-4147-A177-3AD203B41FA5}">
                      <a16:colId xmlns:a16="http://schemas.microsoft.com/office/drawing/2014/main" val="100612748"/>
                    </a:ext>
                  </a:extLst>
                </a:gridCol>
                <a:gridCol w="979010">
                  <a:extLst>
                    <a:ext uri="{9D8B030D-6E8A-4147-A177-3AD203B41FA5}">
                      <a16:colId xmlns:a16="http://schemas.microsoft.com/office/drawing/2014/main" val="2085083742"/>
                    </a:ext>
                  </a:extLst>
                </a:gridCol>
                <a:gridCol w="979010">
                  <a:extLst>
                    <a:ext uri="{9D8B030D-6E8A-4147-A177-3AD203B41FA5}">
                      <a16:colId xmlns:a16="http://schemas.microsoft.com/office/drawing/2014/main" val="1458103049"/>
                    </a:ext>
                  </a:extLst>
                </a:gridCol>
                <a:gridCol w="979010">
                  <a:extLst>
                    <a:ext uri="{9D8B030D-6E8A-4147-A177-3AD203B41FA5}">
                      <a16:colId xmlns:a16="http://schemas.microsoft.com/office/drawing/2014/main" val="805503085"/>
                    </a:ext>
                  </a:extLst>
                </a:gridCol>
              </a:tblGrid>
              <a:tr h="403708">
                <a:tc>
                  <a:txBody>
                    <a:bodyPr/>
                    <a:lstStyle/>
                    <a:p>
                      <a:pPr algn="l" fontAlgn="b"/>
                      <a:endParaRPr lang="en-US" sz="1200" b="1" i="0" u="none" strike="noStrike" dirty="0">
                        <a:solidFill>
                          <a:srgbClr val="000000"/>
                        </a:solidFill>
                        <a:effectLst/>
                        <a:latin typeface="Calibri" panose="020F0502020204030204" pitchFamily="34" charset="0"/>
                      </a:endParaRPr>
                    </a:p>
                  </a:txBody>
                  <a:tcPr marL="5028" marR="5028" marT="5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75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b="1" i="0" u="none" strike="noStrike" dirty="0">
                          <a:solidFill>
                            <a:srgbClr val="FFFFFF"/>
                          </a:solidFill>
                          <a:effectLst/>
                          <a:latin typeface="Calibri" panose="020F0502020204030204" pitchFamily="34" charset="0"/>
                        </a:rPr>
                        <a:t>PROJECT DESCRIPTION</a:t>
                      </a:r>
                    </a:p>
                  </a:txBody>
                  <a:tcPr marL="5028" marR="5028" marT="5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75000"/>
                      </a:schemeClr>
                    </a:solidFill>
                  </a:tcPr>
                </a:tc>
                <a:tc>
                  <a:txBody>
                    <a:bodyPr/>
                    <a:lstStyle/>
                    <a:p>
                      <a:pPr algn="ctr" fontAlgn="b"/>
                      <a:r>
                        <a:rPr lang="en-US" sz="1200" b="1" i="0" u="none" strike="noStrike" dirty="0">
                          <a:solidFill>
                            <a:schemeClr val="bg1"/>
                          </a:solidFill>
                          <a:effectLst/>
                          <a:latin typeface="Calibri" panose="020F0502020204030204" pitchFamily="34" charset="0"/>
                        </a:rPr>
                        <a:t>E&amp;G</a:t>
                      </a:r>
                    </a:p>
                  </a:txBody>
                  <a:tcPr marL="5028" marR="5028" marT="5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75000"/>
                      </a:schemeClr>
                    </a:solidFill>
                  </a:tcPr>
                </a:tc>
                <a:tc>
                  <a:txBody>
                    <a:bodyPr/>
                    <a:lstStyle/>
                    <a:p>
                      <a:pPr algn="ctr" fontAlgn="b"/>
                      <a:r>
                        <a:rPr lang="en-US" sz="1200" b="1" i="0" u="none" strike="noStrike" dirty="0">
                          <a:solidFill>
                            <a:schemeClr val="bg1"/>
                          </a:solidFill>
                          <a:effectLst/>
                          <a:latin typeface="Calibri" panose="020F0502020204030204" pitchFamily="34" charset="0"/>
                        </a:rPr>
                        <a:t>AUXILIARY</a:t>
                      </a:r>
                    </a:p>
                  </a:txBody>
                  <a:tcPr marL="5028" marR="5028" marT="5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75000"/>
                      </a:schemeClr>
                    </a:solidFill>
                  </a:tcPr>
                </a:tc>
                <a:tc>
                  <a:txBody>
                    <a:bodyPr/>
                    <a:lstStyle/>
                    <a:p>
                      <a:pPr algn="ctr" fontAlgn="b"/>
                      <a:r>
                        <a:rPr lang="en-US" sz="1200" b="1" i="0" u="none" strike="noStrike" dirty="0">
                          <a:solidFill>
                            <a:schemeClr val="bg1"/>
                          </a:solidFill>
                          <a:effectLst/>
                          <a:latin typeface="Calibri" panose="020F0502020204030204" pitchFamily="34" charset="0"/>
                        </a:rPr>
                        <a:t>TOTAL</a:t>
                      </a:r>
                    </a:p>
                  </a:txBody>
                  <a:tcPr marL="5028" marR="5028" marT="5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4122133920"/>
                  </a:ext>
                </a:extLst>
              </a:tr>
              <a:tr h="309860">
                <a:tc>
                  <a:txBody>
                    <a:bodyPr/>
                    <a:lstStyle/>
                    <a:p>
                      <a:pPr algn="l" fontAlgn="b"/>
                      <a:r>
                        <a:rPr lang="en-US" sz="1100" b="1" i="0" u="none" strike="noStrike" dirty="0">
                          <a:solidFill>
                            <a:srgbClr val="000000"/>
                          </a:solidFill>
                          <a:effectLst/>
                          <a:latin typeface="Calibri" panose="020F0502020204030204" pitchFamily="34" charset="0"/>
                        </a:rPr>
                        <a:t>USM</a:t>
                      </a:r>
                    </a:p>
                  </a:txBody>
                  <a:tcPr marL="5028" marR="5028" marT="5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l" fontAlgn="b"/>
                      <a:endParaRPr lang="en-US" sz="1100" b="1" i="0" u="none" strike="noStrike" dirty="0">
                        <a:solidFill>
                          <a:srgbClr val="000000"/>
                        </a:solidFill>
                        <a:effectLst/>
                        <a:latin typeface="Calibri" panose="020F0502020204030204" pitchFamily="34" charset="0"/>
                      </a:endParaRPr>
                    </a:p>
                  </a:txBody>
                  <a:tcPr marL="5028" marR="5028" marT="5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l" fontAlgn="b"/>
                      <a:endParaRPr lang="en-US" sz="1100" b="1" i="0" u="none" strike="noStrike" dirty="0">
                        <a:solidFill>
                          <a:srgbClr val="000000"/>
                        </a:solidFill>
                        <a:effectLst/>
                        <a:latin typeface="Calibri" panose="020F0502020204030204" pitchFamily="34" charset="0"/>
                      </a:endParaRPr>
                    </a:p>
                  </a:txBody>
                  <a:tcPr marL="5028" marR="5028" marT="5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l" fontAlgn="b"/>
                      <a:endParaRPr lang="en-US" sz="1100" b="1" i="0" u="none" strike="noStrike" dirty="0">
                        <a:solidFill>
                          <a:srgbClr val="000000"/>
                        </a:solidFill>
                        <a:effectLst/>
                        <a:latin typeface="Calibri" panose="020F0502020204030204" pitchFamily="34" charset="0"/>
                      </a:endParaRPr>
                    </a:p>
                  </a:txBody>
                  <a:tcPr marL="5028" marR="5028" marT="5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l" fontAlgn="b"/>
                      <a:endParaRPr lang="en-US" sz="1100" b="1" i="0" u="none" strike="noStrike" dirty="0">
                        <a:solidFill>
                          <a:srgbClr val="000000"/>
                        </a:solidFill>
                        <a:effectLst/>
                        <a:latin typeface="Calibri" panose="020F0502020204030204" pitchFamily="34" charset="0"/>
                      </a:endParaRPr>
                    </a:p>
                  </a:txBody>
                  <a:tcPr marL="5028" marR="5028" marT="5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81179084"/>
                  </a:ext>
                </a:extLst>
              </a:tr>
              <a:tr h="181983">
                <a:tc>
                  <a:txBody>
                    <a:bodyPr/>
                    <a:lstStyle/>
                    <a:p>
                      <a:pPr algn="l" fontAlgn="b"/>
                      <a:r>
                        <a:rPr lang="en-US" sz="1100" b="0" i="0" u="none" strike="noStrike" dirty="0">
                          <a:solidFill>
                            <a:srgbClr val="000000"/>
                          </a:solidFill>
                          <a:effectLst/>
                          <a:latin typeface="Calibri" panose="020F0502020204030204" pitchFamily="34" charset="0"/>
                        </a:rPr>
                        <a:t> Glickman Boiler Replacement </a:t>
                      </a:r>
                    </a:p>
                  </a:txBody>
                  <a:tcPr marL="5028" marR="5028" marT="5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Building Systems </a:t>
                      </a:r>
                    </a:p>
                  </a:txBody>
                  <a:tcPr marL="5028" marR="5028" marT="5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30,000 </a:t>
                      </a:r>
                    </a:p>
                  </a:txBody>
                  <a:tcPr marL="5028" marR="5028" marT="5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US" sz="1100" b="0" i="0" u="none" strike="noStrike" dirty="0">
                          <a:solidFill>
                            <a:srgbClr val="000000"/>
                          </a:solidFill>
                          <a:effectLst/>
                          <a:latin typeface="Calibri" panose="020F0502020204030204" pitchFamily="34" charset="0"/>
                        </a:rPr>
                        <a:t>                            - </a:t>
                      </a:r>
                    </a:p>
                  </a:txBody>
                  <a:tcPr marL="5028" marR="5028" marT="5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028" marR="5028" marT="5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255553"/>
                  </a:ext>
                </a:extLst>
              </a:tr>
              <a:tr h="181983">
                <a:tc>
                  <a:txBody>
                    <a:bodyPr/>
                    <a:lstStyle/>
                    <a:p>
                      <a:pPr algn="l" fontAlgn="b"/>
                      <a:r>
                        <a:rPr lang="en-US" sz="1100" b="0" i="0" u="none" strike="noStrike">
                          <a:solidFill>
                            <a:srgbClr val="000000"/>
                          </a:solidFill>
                          <a:effectLst/>
                          <a:latin typeface="Calibri" panose="020F0502020204030204" pitchFamily="34" charset="0"/>
                        </a:rPr>
                        <a:t> Science Boiler Replacement </a:t>
                      </a:r>
                    </a:p>
                  </a:txBody>
                  <a:tcPr marL="5028" marR="5028" marT="5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Building Systems </a:t>
                      </a:r>
                    </a:p>
                  </a:txBody>
                  <a:tcPr marL="5028" marR="5028" marT="5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30,000 </a:t>
                      </a:r>
                    </a:p>
                  </a:txBody>
                  <a:tcPr marL="5028" marR="5028" marT="5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US" sz="1100" b="0" i="0" u="none" strike="noStrike">
                          <a:solidFill>
                            <a:srgbClr val="000000"/>
                          </a:solidFill>
                          <a:effectLst/>
                          <a:latin typeface="Calibri" panose="020F0502020204030204" pitchFamily="34" charset="0"/>
                        </a:rPr>
                        <a:t>                            - </a:t>
                      </a:r>
                    </a:p>
                  </a:txBody>
                  <a:tcPr marL="5028" marR="5028" marT="5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5028" marR="5028" marT="5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0881256"/>
                  </a:ext>
                </a:extLst>
              </a:tr>
              <a:tr h="181983">
                <a:tc>
                  <a:txBody>
                    <a:bodyPr/>
                    <a:lstStyle/>
                    <a:p>
                      <a:pPr algn="l" fontAlgn="b"/>
                      <a:r>
                        <a:rPr lang="en-US" sz="1100" b="0" i="0" u="none" strike="noStrike" dirty="0">
                          <a:solidFill>
                            <a:srgbClr val="000000"/>
                          </a:solidFill>
                          <a:effectLst/>
                          <a:latin typeface="Calibri" panose="020F0502020204030204" pitchFamily="34" charset="0"/>
                        </a:rPr>
                        <a:t> Russell Hall Envelope Repair </a:t>
                      </a:r>
                    </a:p>
                  </a:txBody>
                  <a:tcPr marL="5028" marR="5028" marT="5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Building Envelope </a:t>
                      </a:r>
                    </a:p>
                  </a:txBody>
                  <a:tcPr marL="5028" marR="5028" marT="5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114,364 </a:t>
                      </a:r>
                    </a:p>
                  </a:txBody>
                  <a:tcPr marL="5028" marR="5028" marT="5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US" sz="1100" b="0" i="0" u="none" strike="noStrike" dirty="0">
                          <a:solidFill>
                            <a:srgbClr val="000000"/>
                          </a:solidFill>
                          <a:effectLst/>
                          <a:latin typeface="Calibri" panose="020F0502020204030204" pitchFamily="34" charset="0"/>
                        </a:rPr>
                        <a:t>                            - </a:t>
                      </a:r>
                    </a:p>
                  </a:txBody>
                  <a:tcPr marL="5028" marR="5028" marT="5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028" marR="5028" marT="5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9084834"/>
                  </a:ext>
                </a:extLst>
              </a:tr>
              <a:tr h="181983">
                <a:tc>
                  <a:txBody>
                    <a:bodyPr/>
                    <a:lstStyle/>
                    <a:p>
                      <a:pPr algn="l" fontAlgn="b"/>
                      <a:r>
                        <a:rPr lang="en-US" sz="1100" b="0" i="0" u="none" strike="noStrike" dirty="0">
                          <a:solidFill>
                            <a:srgbClr val="000000"/>
                          </a:solidFill>
                          <a:effectLst/>
                          <a:latin typeface="Calibri" panose="020F0502020204030204" pitchFamily="34" charset="0"/>
                        </a:rPr>
                        <a:t> Portland Underground Util Rep </a:t>
                      </a:r>
                    </a:p>
                  </a:txBody>
                  <a:tcPr marL="5028" marR="5028" marT="5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Utility Infrastructure </a:t>
                      </a:r>
                    </a:p>
                  </a:txBody>
                  <a:tcPr marL="5028" marR="5028" marT="5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585,000 </a:t>
                      </a:r>
                    </a:p>
                  </a:txBody>
                  <a:tcPr marL="5028" marR="5028" marT="5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US" sz="1100" b="0" i="0" u="none" strike="noStrike">
                          <a:solidFill>
                            <a:srgbClr val="000000"/>
                          </a:solidFill>
                          <a:effectLst/>
                          <a:latin typeface="Calibri" panose="020F0502020204030204" pitchFamily="34" charset="0"/>
                        </a:rPr>
                        <a:t>                            - </a:t>
                      </a:r>
                    </a:p>
                  </a:txBody>
                  <a:tcPr marL="5028" marR="5028" marT="5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5028" marR="5028" marT="5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2794990"/>
                  </a:ext>
                </a:extLst>
              </a:tr>
              <a:tr h="181983">
                <a:tc>
                  <a:txBody>
                    <a:bodyPr/>
                    <a:lstStyle/>
                    <a:p>
                      <a:pPr algn="l" fontAlgn="b"/>
                      <a:r>
                        <a:rPr lang="en-US" sz="1100" b="0" i="0" u="none" strike="noStrike" dirty="0">
                          <a:solidFill>
                            <a:srgbClr val="000000"/>
                          </a:solidFill>
                          <a:effectLst/>
                          <a:latin typeface="Calibri" panose="020F0502020204030204" pitchFamily="34" charset="0"/>
                        </a:rPr>
                        <a:t> IT Option 6  </a:t>
                      </a:r>
                    </a:p>
                  </a:txBody>
                  <a:tcPr marL="5028" marR="5028" marT="5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Utility Infrastructure </a:t>
                      </a:r>
                    </a:p>
                  </a:txBody>
                  <a:tcPr marL="5028" marR="5028" marT="5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420,000 </a:t>
                      </a:r>
                    </a:p>
                  </a:txBody>
                  <a:tcPr marL="5028" marR="5028" marT="5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US" sz="1100" b="0" i="0" u="none" strike="noStrike" dirty="0">
                          <a:solidFill>
                            <a:srgbClr val="000000"/>
                          </a:solidFill>
                          <a:effectLst/>
                          <a:latin typeface="Calibri" panose="020F0502020204030204" pitchFamily="34" charset="0"/>
                        </a:rPr>
                        <a:t>                            - </a:t>
                      </a:r>
                    </a:p>
                  </a:txBody>
                  <a:tcPr marL="5028" marR="5028" marT="5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028" marR="5028" marT="5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8099027"/>
                  </a:ext>
                </a:extLst>
              </a:tr>
              <a:tr h="181983">
                <a:tc>
                  <a:txBody>
                    <a:bodyPr/>
                    <a:lstStyle/>
                    <a:p>
                      <a:pPr algn="l" fontAlgn="b"/>
                      <a:r>
                        <a:rPr lang="en-US" sz="1100" b="0" i="0" u="none" strike="noStrike" dirty="0">
                          <a:solidFill>
                            <a:srgbClr val="000000"/>
                          </a:solidFill>
                          <a:effectLst/>
                          <a:latin typeface="Calibri" panose="020F0502020204030204" pitchFamily="34" charset="0"/>
                        </a:rPr>
                        <a:t> Gorham Underground Util Rep </a:t>
                      </a:r>
                    </a:p>
                  </a:txBody>
                  <a:tcPr marL="5028" marR="5028" marT="5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Utility Infrastructure </a:t>
                      </a:r>
                    </a:p>
                  </a:txBody>
                  <a:tcPr marL="5028" marR="5028" marT="5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50,000 </a:t>
                      </a:r>
                    </a:p>
                  </a:txBody>
                  <a:tcPr marL="5028" marR="5028" marT="5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US" sz="1100" b="0" i="0" u="none" strike="noStrike" dirty="0">
                          <a:solidFill>
                            <a:srgbClr val="000000"/>
                          </a:solidFill>
                          <a:effectLst/>
                          <a:latin typeface="Calibri" panose="020F0502020204030204" pitchFamily="34" charset="0"/>
                        </a:rPr>
                        <a:t>                            - </a:t>
                      </a:r>
                    </a:p>
                  </a:txBody>
                  <a:tcPr marL="5028" marR="5028" marT="5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028" marR="5028" marT="5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3115104"/>
                  </a:ext>
                </a:extLst>
              </a:tr>
              <a:tr h="181983">
                <a:tc>
                  <a:txBody>
                    <a:bodyPr/>
                    <a:lstStyle/>
                    <a:p>
                      <a:pPr algn="l" fontAlgn="b"/>
                      <a:r>
                        <a:rPr lang="en-US" sz="1100" b="0" i="0" u="none" strike="noStrike" dirty="0">
                          <a:solidFill>
                            <a:srgbClr val="000000"/>
                          </a:solidFill>
                          <a:effectLst/>
                          <a:latin typeface="Calibri" panose="020F0502020204030204" pitchFamily="34" charset="0"/>
                        </a:rPr>
                        <a:t> Portland Underground Util Rep </a:t>
                      </a:r>
                    </a:p>
                  </a:txBody>
                  <a:tcPr marL="5028" marR="5028" marT="5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Utility Infrastructure </a:t>
                      </a:r>
                    </a:p>
                  </a:txBody>
                  <a:tcPr marL="5028" marR="5028" marT="5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50,000 </a:t>
                      </a:r>
                    </a:p>
                  </a:txBody>
                  <a:tcPr marL="5028" marR="5028" marT="5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028" marR="5028" marT="5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028" marR="5028" marT="5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7133583"/>
                  </a:ext>
                </a:extLst>
              </a:tr>
              <a:tr h="175909">
                <a:tc>
                  <a:txBody>
                    <a:bodyPr/>
                    <a:lstStyle/>
                    <a:p>
                      <a:pPr algn="l" fontAlgn="b"/>
                      <a:r>
                        <a:rPr lang="en-US" sz="1100" b="0" i="0" u="none" strike="noStrike" dirty="0">
                          <a:solidFill>
                            <a:srgbClr val="000000"/>
                          </a:solidFill>
                          <a:effectLst/>
                          <a:latin typeface="Calibri" panose="020F0502020204030204" pitchFamily="34" charset="0"/>
                        </a:rPr>
                        <a:t> Construction of Grounds Garage Maintenance Garage/Salt Shed </a:t>
                      </a:r>
                    </a:p>
                  </a:txBody>
                  <a:tcPr marL="5028" marR="5028" marT="5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New Space </a:t>
                      </a:r>
                    </a:p>
                  </a:txBody>
                  <a:tcPr marL="5028" marR="5028" marT="5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215,000 </a:t>
                      </a:r>
                    </a:p>
                  </a:txBody>
                  <a:tcPr marL="5028" marR="5028" marT="5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028" marR="5028" marT="5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028" marR="5028" marT="5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2129595"/>
                  </a:ext>
                </a:extLst>
              </a:tr>
              <a:tr h="181983">
                <a:tc>
                  <a:txBody>
                    <a:bodyPr/>
                    <a:lstStyle/>
                    <a:p>
                      <a:pPr algn="l" fontAlgn="b"/>
                      <a:r>
                        <a:rPr lang="en-US" sz="1100" b="0" i="0" u="none" strike="noStrike" dirty="0">
                          <a:solidFill>
                            <a:srgbClr val="000000"/>
                          </a:solidFill>
                          <a:effectLst/>
                          <a:latin typeface="Calibri" panose="020F0502020204030204" pitchFamily="34" charset="0"/>
                        </a:rPr>
                        <a:t> Portland Underground Util Rep </a:t>
                      </a:r>
                    </a:p>
                  </a:txBody>
                  <a:tcPr marL="5028" marR="5028" marT="5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Utility Infrastructure </a:t>
                      </a:r>
                    </a:p>
                  </a:txBody>
                  <a:tcPr marL="5028" marR="5028" marT="5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1,000,000 </a:t>
                      </a:r>
                    </a:p>
                  </a:txBody>
                  <a:tcPr marL="5028" marR="5028" marT="5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US" sz="1100" b="0" i="0" u="none" strike="noStrike" dirty="0">
                          <a:solidFill>
                            <a:srgbClr val="000000"/>
                          </a:solidFill>
                          <a:effectLst/>
                          <a:latin typeface="Calibri" panose="020F0502020204030204" pitchFamily="34" charset="0"/>
                        </a:rPr>
                        <a:t>                            - </a:t>
                      </a:r>
                    </a:p>
                  </a:txBody>
                  <a:tcPr marL="5028" marR="5028" marT="5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028" marR="5028" marT="5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2893642"/>
                  </a:ext>
                </a:extLst>
              </a:tr>
              <a:tr h="181983">
                <a:tc>
                  <a:txBody>
                    <a:bodyPr/>
                    <a:lstStyle/>
                    <a:p>
                      <a:pPr algn="l" fontAlgn="b"/>
                      <a:r>
                        <a:rPr lang="en-US" sz="1100" b="0" i="0" u="none" strike="noStrike" dirty="0">
                          <a:solidFill>
                            <a:srgbClr val="000000"/>
                          </a:solidFill>
                          <a:effectLst/>
                          <a:latin typeface="Calibri" panose="020F0502020204030204" pitchFamily="34" charset="0"/>
                        </a:rPr>
                        <a:t> </a:t>
                      </a:r>
                      <a:r>
                        <a:rPr lang="en-US" sz="1100" b="0" i="0" u="none" strike="noStrike" dirty="0" err="1">
                          <a:solidFill>
                            <a:srgbClr val="000000"/>
                          </a:solidFill>
                          <a:effectLst/>
                          <a:latin typeface="Calibri" panose="020F0502020204030204" pitchFamily="34" charset="0"/>
                        </a:rPr>
                        <a:t>Robie</a:t>
                      </a:r>
                      <a:r>
                        <a:rPr lang="en-US" sz="1100" b="0" i="0" u="none" strike="noStrike" dirty="0">
                          <a:solidFill>
                            <a:srgbClr val="000000"/>
                          </a:solidFill>
                          <a:effectLst/>
                          <a:latin typeface="Calibri" panose="020F0502020204030204" pitchFamily="34" charset="0"/>
                        </a:rPr>
                        <a:t> Andrews Bathroom Upgrades </a:t>
                      </a:r>
                    </a:p>
                  </a:txBody>
                  <a:tcPr marL="5028" marR="5028" marT="5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Building Systems </a:t>
                      </a:r>
                    </a:p>
                  </a:txBody>
                  <a:tcPr marL="5028" marR="5028" marT="5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 </a:t>
                      </a:r>
                    </a:p>
                  </a:txBody>
                  <a:tcPr marL="5028" marR="5028" marT="5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282,330 </a:t>
                      </a:r>
                    </a:p>
                  </a:txBody>
                  <a:tcPr marL="5028" marR="5028" marT="5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028" marR="5028" marT="5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931407269"/>
                  </a:ext>
                </a:extLst>
              </a:tr>
              <a:tr h="181983">
                <a:tc>
                  <a:txBody>
                    <a:bodyPr/>
                    <a:lstStyle/>
                    <a:p>
                      <a:pPr algn="l" fontAlgn="b"/>
                      <a:r>
                        <a:rPr lang="en-US" sz="1100" b="0" i="0" u="none" strike="noStrike" dirty="0">
                          <a:solidFill>
                            <a:srgbClr val="000000"/>
                          </a:solidFill>
                          <a:effectLst/>
                          <a:latin typeface="Calibri" panose="020F0502020204030204" pitchFamily="34" charset="0"/>
                        </a:rPr>
                        <a:t> Equipment </a:t>
                      </a:r>
                    </a:p>
                  </a:txBody>
                  <a:tcPr marL="5028" marR="5028" marT="5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028" marR="5028" marT="5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 </a:t>
                      </a:r>
                    </a:p>
                  </a:txBody>
                  <a:tcPr marL="5028" marR="5028" marT="5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b"/>
                      <a:r>
                        <a:rPr lang="en-US" sz="1100" b="0" i="0" u="none" strike="noStrike" dirty="0">
                          <a:solidFill>
                            <a:srgbClr val="000000"/>
                          </a:solidFill>
                          <a:effectLst/>
                          <a:latin typeface="Calibri" panose="020F0502020204030204" pitchFamily="34" charset="0"/>
                        </a:rPr>
                        <a:t>                            - </a:t>
                      </a:r>
                    </a:p>
                  </a:txBody>
                  <a:tcPr marL="5028" marR="5028" marT="5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028" marR="5028" marT="5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353813583"/>
                  </a:ext>
                </a:extLst>
              </a:tr>
              <a:tr h="252625">
                <a:tc>
                  <a:txBody>
                    <a:bodyPr/>
                    <a:lstStyle/>
                    <a:p>
                      <a:pPr algn="r" fontAlgn="b"/>
                      <a:r>
                        <a:rPr lang="en-US" sz="1100" b="1" i="0" u="none" strike="noStrike" dirty="0">
                          <a:solidFill>
                            <a:srgbClr val="000000"/>
                          </a:solidFill>
                          <a:effectLst/>
                          <a:latin typeface="Calibri" panose="020F0502020204030204" pitchFamily="34" charset="0"/>
                        </a:rPr>
                        <a:t>TOTAL</a:t>
                      </a:r>
                    </a:p>
                  </a:txBody>
                  <a:tcPr marL="89164" marR="89164" marT="44582" marB="44582"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endParaRPr lang="en-US" sz="1100" b="1" i="0" u="none" strike="noStrike" dirty="0">
                        <a:solidFill>
                          <a:srgbClr val="000000"/>
                        </a:solidFill>
                        <a:effectLst/>
                        <a:latin typeface="Calibri" panose="020F0502020204030204" pitchFamily="34" charset="0"/>
                      </a:endParaRPr>
                    </a:p>
                  </a:txBody>
                  <a:tcPr marL="89164" marR="89164" marT="44582" marB="4458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100" b="1" i="0" u="none" strike="noStrike" dirty="0">
                          <a:solidFill>
                            <a:srgbClr val="000000"/>
                          </a:solidFill>
                          <a:effectLst/>
                          <a:latin typeface="Calibri" panose="020F0502020204030204" pitchFamily="34" charset="0"/>
                        </a:rPr>
                        <a:t> $       2,494,364 </a:t>
                      </a:r>
                    </a:p>
                  </a:txBody>
                  <a:tcPr marL="5028" marR="5028" marT="5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100" b="1" i="0" u="none" strike="noStrike" dirty="0">
                          <a:solidFill>
                            <a:srgbClr val="000000"/>
                          </a:solidFill>
                          <a:effectLst/>
                          <a:latin typeface="Calibri" panose="020F0502020204030204" pitchFamily="34" charset="0"/>
                        </a:rPr>
                        <a:t> $           282,330 </a:t>
                      </a:r>
                    </a:p>
                  </a:txBody>
                  <a:tcPr marL="5028" marR="5028" marT="5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100" b="1" i="0" u="none" strike="noStrike" dirty="0">
                          <a:solidFill>
                            <a:srgbClr val="000000"/>
                          </a:solidFill>
                          <a:effectLst/>
                          <a:latin typeface="Calibri" panose="020F0502020204030204" pitchFamily="34" charset="0"/>
                        </a:rPr>
                        <a:t>$       2,776,694 </a:t>
                      </a:r>
                    </a:p>
                  </a:txBody>
                  <a:tcPr marL="5028" marR="5028" marT="5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507059112"/>
                  </a:ext>
                </a:extLst>
              </a:tr>
              <a:tr h="177140">
                <a:tc>
                  <a:txBody>
                    <a:bodyPr/>
                    <a:lstStyle/>
                    <a:p>
                      <a:pPr algn="l" fontAlgn="b"/>
                      <a:endParaRPr lang="en-US" sz="1100" b="0" i="0" u="none" strike="noStrike" dirty="0">
                        <a:solidFill>
                          <a:srgbClr val="000000"/>
                        </a:solidFill>
                        <a:effectLst/>
                        <a:latin typeface="Calibri" panose="020F0502020204030204" pitchFamily="34" charset="0"/>
                      </a:endParaRPr>
                    </a:p>
                  </a:txBody>
                  <a:tcPr marL="5028" marR="5028" marT="5028"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028" marR="5028" marT="5028"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028" marR="5028" marT="5028"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028" marR="5028" marT="5028"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028" marR="5028" marT="5028"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8725868"/>
                  </a:ext>
                </a:extLst>
              </a:tr>
              <a:tr h="256144">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00" b="1" i="0" u="none" strike="noStrike" dirty="0">
                          <a:solidFill>
                            <a:srgbClr val="000000"/>
                          </a:solidFill>
                          <a:effectLst/>
                          <a:latin typeface="Calibri" panose="020F0502020204030204" pitchFamily="34" charset="0"/>
                        </a:rPr>
                        <a:t>UNIVERSITY SERVICES</a:t>
                      </a:r>
                    </a:p>
                  </a:txBody>
                  <a:tcPr marL="5028" marR="5028" marT="5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028" marR="5028" marT="5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solidFill>
                      <a:schemeClr val="accent5">
                        <a:lumMod val="40000"/>
                        <a:lumOff val="60000"/>
                      </a:schemeClr>
                    </a:solidFill>
                  </a:tcPr>
                </a:tc>
                <a:tc>
                  <a:txBody>
                    <a:bodyPr/>
                    <a:lstStyle/>
                    <a:p>
                      <a:pPr algn="r" fontAlgn="b"/>
                      <a:endParaRPr lang="en-US" sz="1100" b="0" i="0" u="none" strike="noStrike" dirty="0">
                        <a:solidFill>
                          <a:srgbClr val="000000"/>
                        </a:solidFill>
                        <a:effectLst/>
                        <a:latin typeface="Calibri" panose="020F0502020204030204" pitchFamily="34" charset="0"/>
                      </a:endParaRPr>
                    </a:p>
                  </a:txBody>
                  <a:tcPr marL="5028" marR="5028" marT="5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028" marR="5028" marT="5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028" marR="5028" marT="5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361045745"/>
                  </a:ext>
                </a:extLst>
              </a:tr>
              <a:tr h="181983">
                <a:tc>
                  <a:txBody>
                    <a:bodyPr/>
                    <a:lstStyle/>
                    <a:p>
                      <a:pPr algn="l" fontAlgn="b"/>
                      <a:r>
                        <a:rPr lang="en-US" sz="1100" b="0" i="0" u="none" strike="noStrike" dirty="0">
                          <a:solidFill>
                            <a:srgbClr val="000000"/>
                          </a:solidFill>
                          <a:effectLst/>
                          <a:latin typeface="Calibri" panose="020F0502020204030204" pitchFamily="34" charset="0"/>
                        </a:rPr>
                        <a:t> A/R Billing System Replacement </a:t>
                      </a:r>
                    </a:p>
                  </a:txBody>
                  <a:tcPr marL="5028" marR="5028" marT="5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Infrastructure </a:t>
                      </a:r>
                    </a:p>
                  </a:txBody>
                  <a:tcPr marL="5028" marR="5028" marT="5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         150,000 </a:t>
                      </a:r>
                    </a:p>
                  </a:txBody>
                  <a:tcPr marL="5028" marR="5028" marT="5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US" sz="1100" b="0" i="0" u="none" strike="noStrike" dirty="0">
                          <a:solidFill>
                            <a:srgbClr val="000000"/>
                          </a:solidFill>
                          <a:effectLst/>
                          <a:latin typeface="Calibri" panose="020F0502020204030204" pitchFamily="34" charset="0"/>
                        </a:rPr>
                        <a:t>                            - </a:t>
                      </a:r>
                    </a:p>
                  </a:txBody>
                  <a:tcPr marL="5028" marR="5028" marT="5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028" marR="5028" marT="5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1129476"/>
                  </a:ext>
                </a:extLst>
              </a:tr>
              <a:tr h="181983">
                <a:tc>
                  <a:txBody>
                    <a:bodyPr/>
                    <a:lstStyle/>
                    <a:p>
                      <a:pPr algn="l" fontAlgn="b"/>
                      <a:r>
                        <a:rPr lang="en-US" sz="1100" b="0" i="0" u="none" strike="noStrike" dirty="0">
                          <a:solidFill>
                            <a:srgbClr val="000000"/>
                          </a:solidFill>
                          <a:effectLst/>
                          <a:latin typeface="Calibri" panose="020F0502020204030204" pitchFamily="34" charset="0"/>
                        </a:rPr>
                        <a:t> IP Telephone Conversion </a:t>
                      </a:r>
                    </a:p>
                  </a:txBody>
                  <a:tcPr marL="5028" marR="5028" marT="5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Infrastructure </a:t>
                      </a:r>
                    </a:p>
                  </a:txBody>
                  <a:tcPr marL="5028" marR="5028" marT="5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         533,500 </a:t>
                      </a:r>
                    </a:p>
                  </a:txBody>
                  <a:tcPr marL="5028" marR="5028" marT="5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US" sz="1100" b="0" i="0" u="none" strike="noStrike" dirty="0">
                          <a:solidFill>
                            <a:srgbClr val="000000"/>
                          </a:solidFill>
                          <a:effectLst/>
                          <a:latin typeface="Calibri" panose="020F0502020204030204" pitchFamily="34" charset="0"/>
                        </a:rPr>
                        <a:t>                            - </a:t>
                      </a:r>
                    </a:p>
                  </a:txBody>
                  <a:tcPr marL="5028" marR="5028" marT="5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028" marR="5028" marT="5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7541926"/>
                  </a:ext>
                </a:extLst>
              </a:tr>
              <a:tr h="181983">
                <a:tc>
                  <a:txBody>
                    <a:bodyPr/>
                    <a:lstStyle/>
                    <a:p>
                      <a:pPr algn="l" fontAlgn="b"/>
                      <a:r>
                        <a:rPr lang="en-US" sz="1100" b="0" i="0" u="none" strike="noStrike" dirty="0">
                          <a:solidFill>
                            <a:srgbClr val="000000"/>
                          </a:solidFill>
                          <a:effectLst/>
                          <a:latin typeface="Calibri" panose="020F0502020204030204" pitchFamily="34" charset="0"/>
                        </a:rPr>
                        <a:t> Orono </a:t>
                      </a:r>
                      <a:r>
                        <a:rPr lang="en-US" sz="1100" b="0" i="0" u="none" strike="noStrike" dirty="0" err="1">
                          <a:solidFill>
                            <a:srgbClr val="000000"/>
                          </a:solidFill>
                          <a:effectLst/>
                          <a:latin typeface="Calibri" panose="020F0502020204030204" pitchFamily="34" charset="0"/>
                        </a:rPr>
                        <a:t>Switchroom</a:t>
                      </a:r>
                      <a:r>
                        <a:rPr lang="en-US" sz="1100" b="0" i="0" u="none" strike="noStrike" dirty="0">
                          <a:solidFill>
                            <a:srgbClr val="000000"/>
                          </a:solidFill>
                          <a:effectLst/>
                          <a:latin typeface="Calibri" panose="020F0502020204030204" pitchFamily="34" charset="0"/>
                        </a:rPr>
                        <a:t> Power Distribution </a:t>
                      </a:r>
                    </a:p>
                  </a:txBody>
                  <a:tcPr marL="5028" marR="5028" marT="5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Infrastructure </a:t>
                      </a:r>
                    </a:p>
                  </a:txBody>
                  <a:tcPr marL="5028" marR="5028" marT="5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           100,000 </a:t>
                      </a:r>
                    </a:p>
                  </a:txBody>
                  <a:tcPr marL="5028" marR="5028" marT="5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US" sz="1100" b="0" i="0" u="none" strike="noStrike" dirty="0">
                          <a:solidFill>
                            <a:srgbClr val="000000"/>
                          </a:solidFill>
                          <a:effectLst/>
                          <a:latin typeface="Calibri" panose="020F0502020204030204" pitchFamily="34" charset="0"/>
                        </a:rPr>
                        <a:t>                            - </a:t>
                      </a:r>
                    </a:p>
                  </a:txBody>
                  <a:tcPr marL="5028" marR="5028" marT="5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028" marR="5028" marT="5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2787509"/>
                  </a:ext>
                </a:extLst>
              </a:tr>
              <a:tr h="181983">
                <a:tc>
                  <a:txBody>
                    <a:bodyPr/>
                    <a:lstStyle/>
                    <a:p>
                      <a:pPr algn="l" fontAlgn="b"/>
                      <a:r>
                        <a:rPr lang="en-US" sz="1100" b="0" i="0" u="none" strike="noStrike" dirty="0">
                          <a:solidFill>
                            <a:srgbClr val="000000"/>
                          </a:solidFill>
                          <a:effectLst/>
                          <a:latin typeface="Calibri" panose="020F0502020204030204" pitchFamily="34" charset="0"/>
                        </a:rPr>
                        <a:t> Orono </a:t>
                      </a:r>
                      <a:r>
                        <a:rPr lang="en-US" sz="1100" b="0" i="0" u="none" strike="noStrike" dirty="0" err="1">
                          <a:solidFill>
                            <a:srgbClr val="000000"/>
                          </a:solidFill>
                          <a:effectLst/>
                          <a:latin typeface="Calibri" panose="020F0502020204030204" pitchFamily="34" charset="0"/>
                        </a:rPr>
                        <a:t>Switchroom</a:t>
                      </a:r>
                      <a:r>
                        <a:rPr lang="en-US" sz="1100" b="0" i="0" u="none" strike="noStrike" dirty="0">
                          <a:solidFill>
                            <a:srgbClr val="000000"/>
                          </a:solidFill>
                          <a:effectLst/>
                          <a:latin typeface="Calibri" panose="020F0502020204030204" pitchFamily="34" charset="0"/>
                        </a:rPr>
                        <a:t> Battery Replacement </a:t>
                      </a:r>
                    </a:p>
                  </a:txBody>
                  <a:tcPr marL="5028" marR="5028" marT="5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Infrastructure </a:t>
                      </a:r>
                    </a:p>
                  </a:txBody>
                  <a:tcPr marL="5028" marR="5028" marT="5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          80,000 </a:t>
                      </a:r>
                    </a:p>
                  </a:txBody>
                  <a:tcPr marL="5028" marR="5028" marT="5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US" sz="1100" b="0" i="0" u="none" strike="noStrike" dirty="0">
                          <a:solidFill>
                            <a:srgbClr val="000000"/>
                          </a:solidFill>
                          <a:effectLst/>
                          <a:latin typeface="Calibri" panose="020F0502020204030204" pitchFamily="34" charset="0"/>
                        </a:rPr>
                        <a:t>                            - </a:t>
                      </a:r>
                    </a:p>
                  </a:txBody>
                  <a:tcPr marL="5028" marR="5028" marT="5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028" marR="5028" marT="5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3333952"/>
                  </a:ext>
                </a:extLst>
              </a:tr>
              <a:tr h="181983">
                <a:tc>
                  <a:txBody>
                    <a:bodyPr/>
                    <a:lstStyle/>
                    <a:p>
                      <a:pPr algn="l" fontAlgn="b"/>
                      <a:r>
                        <a:rPr lang="en-US" sz="1100" b="0" i="0" u="none" strike="noStrike" dirty="0">
                          <a:solidFill>
                            <a:srgbClr val="000000"/>
                          </a:solidFill>
                          <a:effectLst/>
                          <a:latin typeface="Calibri" panose="020F0502020204030204" pitchFamily="34" charset="0"/>
                        </a:rPr>
                        <a:t>  </a:t>
                      </a:r>
                      <a:r>
                        <a:rPr lang="en-US" sz="1100" b="0" i="0" u="none" strike="noStrike" dirty="0" err="1">
                          <a:solidFill>
                            <a:srgbClr val="000000"/>
                          </a:solidFill>
                          <a:effectLst/>
                          <a:latin typeface="Calibri" panose="020F0502020204030204" pitchFamily="34" charset="0"/>
                        </a:rPr>
                        <a:t>MaineStreet</a:t>
                      </a:r>
                      <a:r>
                        <a:rPr lang="en-US" sz="1100" b="0" i="0" u="none" strike="noStrike" dirty="0">
                          <a:solidFill>
                            <a:srgbClr val="000000"/>
                          </a:solidFill>
                          <a:effectLst/>
                          <a:latin typeface="Calibri" panose="020F0502020204030204" pitchFamily="34" charset="0"/>
                        </a:rPr>
                        <a:t> Interface Enhancements </a:t>
                      </a:r>
                    </a:p>
                  </a:txBody>
                  <a:tcPr marL="5028" marR="5028" marT="5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Infrastructure </a:t>
                      </a:r>
                    </a:p>
                  </a:txBody>
                  <a:tcPr marL="5028" marR="5028" marT="5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         136,500 </a:t>
                      </a:r>
                    </a:p>
                  </a:txBody>
                  <a:tcPr marL="5028" marR="5028" marT="5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US" sz="1100" b="0" i="0" u="none" strike="noStrike" dirty="0">
                          <a:solidFill>
                            <a:srgbClr val="000000"/>
                          </a:solidFill>
                          <a:effectLst/>
                          <a:latin typeface="Calibri" panose="020F0502020204030204" pitchFamily="34" charset="0"/>
                        </a:rPr>
                        <a:t>                            - </a:t>
                      </a:r>
                    </a:p>
                  </a:txBody>
                  <a:tcPr marL="5028" marR="5028" marT="5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028" marR="5028" marT="5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4128424"/>
                  </a:ext>
                </a:extLst>
              </a:tr>
              <a:tr h="177140">
                <a:tc>
                  <a:txBody>
                    <a:bodyPr/>
                    <a:lstStyle/>
                    <a:p>
                      <a:pPr algn="l" fontAlgn="b"/>
                      <a:r>
                        <a:rPr lang="en-US" sz="1100" b="0" i="0" u="none" strike="noStrike" dirty="0">
                          <a:solidFill>
                            <a:srgbClr val="000000"/>
                          </a:solidFill>
                          <a:effectLst/>
                          <a:latin typeface="Calibri" panose="020F0502020204030204" pitchFamily="34" charset="0"/>
                        </a:rPr>
                        <a:t> Various Equipment Refreshes </a:t>
                      </a:r>
                    </a:p>
                  </a:txBody>
                  <a:tcPr marL="5028" marR="5028" marT="5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Equipment </a:t>
                      </a:r>
                    </a:p>
                  </a:txBody>
                  <a:tcPr marL="5028" marR="5028" marT="5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         675,875 </a:t>
                      </a:r>
                    </a:p>
                  </a:txBody>
                  <a:tcPr marL="5028" marR="5028" marT="5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028" marR="5028" marT="5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028" marR="5028" marT="5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42582"/>
                  </a:ext>
                </a:extLst>
              </a:tr>
              <a:tr h="177140">
                <a:tc>
                  <a:txBody>
                    <a:bodyPr/>
                    <a:lstStyle/>
                    <a:p>
                      <a:pPr algn="l" fontAlgn="b"/>
                      <a:r>
                        <a:rPr lang="en-US" sz="1100" b="0" i="0" u="none" strike="noStrike" dirty="0">
                          <a:solidFill>
                            <a:srgbClr val="000000"/>
                          </a:solidFill>
                          <a:effectLst/>
                          <a:latin typeface="Calibri" panose="020F0502020204030204" pitchFamily="34" charset="0"/>
                        </a:rPr>
                        <a:t> Capital Reserve  </a:t>
                      </a:r>
                    </a:p>
                  </a:txBody>
                  <a:tcPr marL="5028" marR="5028" marT="5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Capital Reserve </a:t>
                      </a:r>
                    </a:p>
                  </a:txBody>
                  <a:tcPr marL="5028" marR="5028" marT="5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        850,000 </a:t>
                      </a:r>
                    </a:p>
                  </a:txBody>
                  <a:tcPr marL="5028" marR="5028" marT="5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028" marR="5028" marT="5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028" marR="5028" marT="5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6497384"/>
                  </a:ext>
                </a:extLst>
              </a:tr>
              <a:tr h="252625">
                <a:tc>
                  <a:txBody>
                    <a:bodyPr/>
                    <a:lstStyle/>
                    <a:p>
                      <a:pPr algn="r" fontAlgn="b"/>
                      <a:r>
                        <a:rPr lang="en-US" sz="1100" b="1" i="0" u="none" strike="noStrike" dirty="0">
                          <a:solidFill>
                            <a:srgbClr val="000000"/>
                          </a:solidFill>
                          <a:effectLst/>
                          <a:latin typeface="Calibri" panose="020F0502020204030204" pitchFamily="34" charset="0"/>
                        </a:rPr>
                        <a:t>TOTAL</a:t>
                      </a:r>
                    </a:p>
                  </a:txBody>
                  <a:tcPr marL="89164" marR="89164" marT="44582" marB="44582"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endParaRPr lang="en-US" sz="1100" b="1" i="0" u="none" strike="noStrike" dirty="0">
                        <a:solidFill>
                          <a:srgbClr val="000000"/>
                        </a:solidFill>
                        <a:effectLst/>
                        <a:latin typeface="Calibri" panose="020F0502020204030204" pitchFamily="34" charset="0"/>
                      </a:endParaRPr>
                    </a:p>
                  </a:txBody>
                  <a:tcPr marL="89164" marR="89164" marT="44582" marB="4458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r>
                        <a:rPr lang="en-US" sz="1100" b="1" i="0" u="none" strike="noStrike" dirty="0">
                          <a:solidFill>
                            <a:srgbClr val="000000"/>
                          </a:solidFill>
                          <a:effectLst/>
                          <a:latin typeface="Calibri" panose="020F0502020204030204" pitchFamily="34" charset="0"/>
                        </a:rPr>
                        <a:t> $       2,525,875 </a:t>
                      </a:r>
                    </a:p>
                  </a:txBody>
                  <a:tcPr marL="5028" marR="5028" marT="5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100" b="1" i="0" u="none" strike="noStrike" dirty="0">
                          <a:solidFill>
                            <a:srgbClr val="000000"/>
                          </a:solidFill>
                          <a:effectLst/>
                          <a:latin typeface="Calibri" panose="020F0502020204030204" pitchFamily="34" charset="0"/>
                        </a:rPr>
                        <a:t> $                        - </a:t>
                      </a:r>
                    </a:p>
                  </a:txBody>
                  <a:tcPr marL="5028" marR="5028" marT="5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100" b="1" i="0" u="none" strike="noStrike" dirty="0">
                          <a:solidFill>
                            <a:srgbClr val="000000"/>
                          </a:solidFill>
                          <a:effectLst/>
                          <a:latin typeface="Calibri" panose="020F0502020204030204" pitchFamily="34" charset="0"/>
                        </a:rPr>
                        <a:t>$       2,525,875 </a:t>
                      </a:r>
                    </a:p>
                  </a:txBody>
                  <a:tcPr marL="5028" marR="5028" marT="5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951178025"/>
                  </a:ext>
                </a:extLst>
              </a:tr>
              <a:tr h="177140">
                <a:tc>
                  <a:txBody>
                    <a:bodyPr/>
                    <a:lstStyle/>
                    <a:p>
                      <a:pPr algn="ctr" fontAlgn="b"/>
                      <a:endParaRPr lang="en-US" sz="1100" b="0" i="0" u="none" strike="noStrike" dirty="0">
                        <a:solidFill>
                          <a:srgbClr val="000000"/>
                        </a:solidFill>
                        <a:effectLst/>
                        <a:latin typeface="Calibri" panose="020F0502020204030204" pitchFamily="34" charset="0"/>
                      </a:endParaRPr>
                    </a:p>
                  </a:txBody>
                  <a:tcPr marL="5028" marR="5028" marT="502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5028" marR="5028" marT="502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5028" marR="5028" marT="502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028" marR="5028" marT="502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028" marR="5028" marT="502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1509266"/>
                  </a:ext>
                </a:extLst>
              </a:tr>
              <a:tr h="252625">
                <a:tc>
                  <a:txBody>
                    <a:bodyPr/>
                    <a:lstStyle/>
                    <a:p>
                      <a:pPr algn="r" fontAlgn="b"/>
                      <a:r>
                        <a:rPr lang="en-US" sz="1200" b="1" i="0" u="none" strike="noStrike" dirty="0">
                          <a:solidFill>
                            <a:srgbClr val="000000"/>
                          </a:solidFill>
                          <a:effectLst/>
                          <a:latin typeface="Calibri" panose="020F0502020204030204" pitchFamily="34" charset="0"/>
                        </a:rPr>
                        <a:t>GRAND TOTAL</a:t>
                      </a:r>
                    </a:p>
                  </a:txBody>
                  <a:tcPr marL="89164" marR="89164" marT="44582" marB="44582"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endParaRPr lang="en-US" sz="1200" b="1" i="0" u="none" strike="noStrike" dirty="0">
                        <a:solidFill>
                          <a:srgbClr val="000000"/>
                        </a:solidFill>
                        <a:effectLst/>
                        <a:latin typeface="Calibri" panose="020F0502020204030204" pitchFamily="34" charset="0"/>
                      </a:endParaRPr>
                    </a:p>
                  </a:txBody>
                  <a:tcPr marL="89164" marR="89164" marT="44582" marB="4458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200" b="1" i="0" u="none" strike="noStrike" dirty="0">
                          <a:solidFill>
                            <a:srgbClr val="000000"/>
                          </a:solidFill>
                          <a:effectLst/>
                          <a:latin typeface="Calibri" panose="020F0502020204030204" pitchFamily="34" charset="0"/>
                        </a:rPr>
                        <a:t> $    13,102,919 </a:t>
                      </a:r>
                    </a:p>
                  </a:txBody>
                  <a:tcPr marL="5028" marR="5028" marT="5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200" b="1" i="0" u="none" strike="noStrike" dirty="0">
                          <a:solidFill>
                            <a:srgbClr val="000000"/>
                          </a:solidFill>
                          <a:effectLst/>
                          <a:latin typeface="Calibri" panose="020F0502020204030204" pitchFamily="34" charset="0"/>
                        </a:rPr>
                        <a:t> $      2,554,612 </a:t>
                      </a:r>
                    </a:p>
                  </a:txBody>
                  <a:tcPr marL="5028" marR="5028" marT="5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200" b="1" i="0" u="none" strike="noStrike" dirty="0">
                          <a:solidFill>
                            <a:srgbClr val="000000"/>
                          </a:solidFill>
                          <a:effectLst/>
                          <a:latin typeface="Calibri" panose="020F0502020204030204" pitchFamily="34" charset="0"/>
                        </a:rPr>
                        <a:t>$    15,657,531 </a:t>
                      </a:r>
                    </a:p>
                  </a:txBody>
                  <a:tcPr marL="5028" marR="5028" marT="5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492311416"/>
                  </a:ext>
                </a:extLst>
              </a:tr>
              <a:tr h="252625">
                <a:tc>
                  <a:txBody>
                    <a:bodyPr/>
                    <a:lstStyle/>
                    <a:p>
                      <a:pPr algn="l" fontAlgn="b"/>
                      <a:r>
                        <a:rPr lang="en-US" sz="1100" b="1" i="1" u="none" strike="noStrike" dirty="0">
                          <a:solidFill>
                            <a:srgbClr val="595959"/>
                          </a:solidFill>
                          <a:effectLst/>
                          <a:latin typeface="Calibri" panose="020F0502020204030204" pitchFamily="34" charset="0"/>
                        </a:rPr>
                        <a:t>Implementation of IT capital projects (excluding equipment) pending return on investment income </a:t>
                      </a:r>
                    </a:p>
                  </a:txBody>
                  <a:tcPr marL="89164" marR="89164" marT="44582" marB="44582"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100" b="1" i="1" u="none" strike="noStrike" dirty="0">
                        <a:solidFill>
                          <a:srgbClr val="595959"/>
                        </a:solidFill>
                        <a:effectLst/>
                        <a:latin typeface="Calibri" panose="020F0502020204030204" pitchFamily="34" charset="0"/>
                      </a:endParaRPr>
                    </a:p>
                  </a:txBody>
                  <a:tcPr marL="89164" marR="89164" marT="44582" marB="44582"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5028" marR="5028" marT="5028"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028" marR="5028" marT="5028"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028" marR="5028" marT="5028"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705455917"/>
                  </a:ext>
                </a:extLst>
              </a:tr>
            </a:tbl>
          </a:graphicData>
        </a:graphic>
      </p:graphicFrame>
    </p:spTree>
    <p:extLst>
      <p:ext uri="{BB962C8B-B14F-4D97-AF65-F5344CB8AC3E}">
        <p14:creationId xmlns:p14="http://schemas.microsoft.com/office/powerpoint/2010/main" val="3475486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24" dirty="0"/>
              <a:t>FY22 Proposed Budget: E&amp;G</a:t>
            </a:r>
          </a:p>
        </p:txBody>
      </p:sp>
      <p:graphicFrame>
        <p:nvGraphicFramePr>
          <p:cNvPr id="4" name="Table 3"/>
          <p:cNvGraphicFramePr>
            <a:graphicFrameLocks noGrp="1"/>
          </p:cNvGraphicFramePr>
          <p:nvPr>
            <p:extLst>
              <p:ext uri="{D42A27DB-BD31-4B8C-83A1-F6EECF244321}">
                <p14:modId xmlns:p14="http://schemas.microsoft.com/office/powerpoint/2010/main" val="2086959846"/>
              </p:ext>
            </p:extLst>
          </p:nvPr>
        </p:nvGraphicFramePr>
        <p:xfrm>
          <a:off x="2545720" y="726579"/>
          <a:ext cx="9196912" cy="5970597"/>
        </p:xfrm>
        <a:graphic>
          <a:graphicData uri="http://schemas.openxmlformats.org/drawingml/2006/table">
            <a:tbl>
              <a:tblPr firstRow="1">
                <a:tableStyleId>{5C22544A-7EE6-4342-B048-85BDC9FD1C3A}</a:tableStyleId>
              </a:tblPr>
              <a:tblGrid>
                <a:gridCol w="1036187">
                  <a:extLst>
                    <a:ext uri="{9D8B030D-6E8A-4147-A177-3AD203B41FA5}">
                      <a16:colId xmlns:a16="http://schemas.microsoft.com/office/drawing/2014/main" val="20000"/>
                    </a:ext>
                  </a:extLst>
                </a:gridCol>
                <a:gridCol w="2858536">
                  <a:extLst>
                    <a:ext uri="{9D8B030D-6E8A-4147-A177-3AD203B41FA5}">
                      <a16:colId xmlns:a16="http://schemas.microsoft.com/office/drawing/2014/main" val="20001"/>
                    </a:ext>
                  </a:extLst>
                </a:gridCol>
                <a:gridCol w="1558479">
                  <a:extLst>
                    <a:ext uri="{9D8B030D-6E8A-4147-A177-3AD203B41FA5}">
                      <a16:colId xmlns:a16="http://schemas.microsoft.com/office/drawing/2014/main" val="20002"/>
                    </a:ext>
                  </a:extLst>
                </a:gridCol>
                <a:gridCol w="1549917">
                  <a:extLst>
                    <a:ext uri="{9D8B030D-6E8A-4147-A177-3AD203B41FA5}">
                      <a16:colId xmlns:a16="http://schemas.microsoft.com/office/drawing/2014/main" val="20003"/>
                    </a:ext>
                  </a:extLst>
                </a:gridCol>
                <a:gridCol w="1392927">
                  <a:extLst>
                    <a:ext uri="{9D8B030D-6E8A-4147-A177-3AD203B41FA5}">
                      <a16:colId xmlns:a16="http://schemas.microsoft.com/office/drawing/2014/main" val="20004"/>
                    </a:ext>
                  </a:extLst>
                </a:gridCol>
                <a:gridCol w="800866">
                  <a:extLst>
                    <a:ext uri="{9D8B030D-6E8A-4147-A177-3AD203B41FA5}">
                      <a16:colId xmlns:a16="http://schemas.microsoft.com/office/drawing/2014/main" val="20005"/>
                    </a:ext>
                  </a:extLst>
                </a:gridCol>
              </a:tblGrid>
              <a:tr h="457274">
                <a:tc>
                  <a:txBody>
                    <a:bodyPr/>
                    <a:lstStyle/>
                    <a:p>
                      <a:pPr algn="r" fontAlgn="ctr"/>
                      <a:endParaRPr lang="en-US" sz="1100" b="1" i="0" u="none" strike="noStrike" dirty="0">
                        <a:solidFill>
                          <a:srgbClr val="000000"/>
                        </a:solidFill>
                        <a:effectLst/>
                        <a:latin typeface="+mn-lt"/>
                      </a:endParaRPr>
                    </a:p>
                  </a:txBody>
                  <a:tcPr marL="5293" marR="80682" marT="529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1000" b="0" i="0" u="none" strike="noStrike" dirty="0">
                        <a:solidFill>
                          <a:srgbClr val="000000"/>
                        </a:solidFill>
                        <a:effectLst/>
                        <a:latin typeface="+mn-lt"/>
                      </a:endParaRPr>
                    </a:p>
                  </a:txBody>
                  <a:tcPr marL="5293" marR="5293" marT="529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100" b="1" i="0" u="none" strike="noStrike" dirty="0">
                          <a:solidFill>
                            <a:schemeClr val="bg1"/>
                          </a:solidFill>
                          <a:effectLst/>
                          <a:latin typeface="+mn-lt"/>
                        </a:rPr>
                        <a:t>FY21</a:t>
                      </a:r>
                      <a:br>
                        <a:rPr lang="en-US" sz="1100" b="1" i="0" u="none" strike="noStrike" dirty="0">
                          <a:solidFill>
                            <a:schemeClr val="bg1"/>
                          </a:solidFill>
                          <a:effectLst/>
                          <a:latin typeface="+mn-lt"/>
                        </a:rPr>
                      </a:br>
                      <a:r>
                        <a:rPr lang="en-US" sz="1100" b="1" i="0" u="none" strike="noStrike" dirty="0">
                          <a:solidFill>
                            <a:schemeClr val="bg1"/>
                          </a:solidFill>
                          <a:effectLst/>
                          <a:latin typeface="+mn-lt"/>
                        </a:rPr>
                        <a:t>Base</a:t>
                      </a:r>
                    </a:p>
                  </a:txBody>
                  <a:tcPr marL="5293" marR="182880" marT="5293"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688F"/>
                    </a:solidFill>
                  </a:tcPr>
                </a:tc>
                <a:tc>
                  <a:txBody>
                    <a:bodyPr/>
                    <a:lstStyle/>
                    <a:p>
                      <a:pPr algn="ctr" fontAlgn="ctr"/>
                      <a:r>
                        <a:rPr lang="en-US" sz="1100" b="1" i="0" u="none" strike="noStrike" dirty="0">
                          <a:solidFill>
                            <a:schemeClr val="tx1"/>
                          </a:solidFill>
                          <a:effectLst/>
                          <a:latin typeface="+mn-lt"/>
                        </a:rPr>
                        <a:t>FY22</a:t>
                      </a:r>
                      <a:br>
                        <a:rPr lang="en-US" sz="1100" b="1" i="0" u="none" strike="noStrike" dirty="0">
                          <a:solidFill>
                            <a:schemeClr val="tx1"/>
                          </a:solidFill>
                          <a:effectLst/>
                          <a:latin typeface="+mn-lt"/>
                        </a:rPr>
                      </a:br>
                      <a:r>
                        <a:rPr lang="en-US" sz="1100" b="1" i="0" u="none" strike="noStrike" dirty="0">
                          <a:solidFill>
                            <a:schemeClr val="tx1"/>
                          </a:solidFill>
                          <a:effectLst/>
                          <a:latin typeface="+mn-lt"/>
                        </a:rPr>
                        <a:t>Base</a:t>
                      </a:r>
                    </a:p>
                  </a:txBody>
                  <a:tcPr marL="0" marR="182880" marT="5293"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400" b="1" i="0" u="none" strike="noStrike" dirty="0">
                          <a:solidFill>
                            <a:srgbClr val="000000"/>
                          </a:solidFill>
                          <a:effectLst/>
                          <a:latin typeface="+mn-lt"/>
                        </a:rPr>
                        <a:t>$</a:t>
                      </a:r>
                      <a:br>
                        <a:rPr lang="en-US" sz="1400" b="1" i="0" u="none" strike="noStrike" dirty="0">
                          <a:solidFill>
                            <a:srgbClr val="000000"/>
                          </a:solidFill>
                          <a:effectLst/>
                          <a:latin typeface="+mn-lt"/>
                        </a:rPr>
                      </a:br>
                      <a:r>
                        <a:rPr lang="en-US" sz="1100" b="1" i="0" u="none" strike="noStrike" dirty="0">
                          <a:solidFill>
                            <a:srgbClr val="000000"/>
                          </a:solidFill>
                          <a:effectLst/>
                          <a:latin typeface="+mn-lt"/>
                        </a:rPr>
                        <a:t>Change</a:t>
                      </a:r>
                    </a:p>
                  </a:txBody>
                  <a:tcPr marL="5293" marR="182880" marT="529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400" b="1" i="0" u="none" strike="noStrike" dirty="0">
                          <a:solidFill>
                            <a:srgbClr val="000000"/>
                          </a:solidFill>
                          <a:effectLst/>
                          <a:latin typeface="+mn-lt"/>
                        </a:rPr>
                        <a:t>%</a:t>
                      </a:r>
                      <a:br>
                        <a:rPr lang="en-US" sz="1400" b="1" i="0" u="none" strike="noStrike" dirty="0">
                          <a:solidFill>
                            <a:srgbClr val="000000"/>
                          </a:solidFill>
                          <a:effectLst/>
                          <a:latin typeface="+mn-lt"/>
                        </a:rPr>
                      </a:br>
                      <a:r>
                        <a:rPr lang="en-US" sz="1100" b="1" i="0" u="none" strike="noStrike" dirty="0">
                          <a:solidFill>
                            <a:srgbClr val="000000"/>
                          </a:solidFill>
                          <a:effectLst/>
                          <a:latin typeface="+mn-lt"/>
                        </a:rPr>
                        <a:t>Change</a:t>
                      </a:r>
                    </a:p>
                  </a:txBody>
                  <a:tcPr marL="5293" marR="5293" marT="529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07869">
                <a:tc>
                  <a:txBody>
                    <a:bodyPr/>
                    <a:lstStyle/>
                    <a:p>
                      <a:pPr algn="r" fontAlgn="ctr"/>
                      <a:r>
                        <a:rPr lang="en-US" sz="1100" b="1" i="0" u="none" strike="noStrike" dirty="0">
                          <a:solidFill>
                            <a:srgbClr val="000000"/>
                          </a:solidFill>
                          <a:effectLst/>
                          <a:latin typeface="+mn-lt"/>
                        </a:rPr>
                        <a:t>Revenue:</a:t>
                      </a:r>
                    </a:p>
                  </a:txBody>
                  <a:tcPr marL="5293" marR="80682" marT="529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00" b="0" i="0" u="none" strike="noStrike" dirty="0">
                          <a:solidFill>
                            <a:srgbClr val="000000"/>
                          </a:solidFill>
                          <a:effectLst/>
                          <a:latin typeface="+mn-lt"/>
                        </a:rPr>
                        <a:t>Tuition &amp; Fees</a:t>
                      </a:r>
                    </a:p>
                  </a:txBody>
                  <a:tcPr marL="6724" marR="6724" marT="672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000" u="none" strike="noStrike" dirty="0">
                          <a:effectLst/>
                          <a:latin typeface="+mn-lt"/>
                        </a:rPr>
                        <a:t> $       321,379,167 </a:t>
                      </a:r>
                      <a:endParaRPr lang="en-US" sz="1000" b="0" i="0" u="none" strike="noStrike" dirty="0">
                        <a:solidFill>
                          <a:srgbClr val="000000"/>
                        </a:solidFill>
                        <a:effectLst/>
                        <a:latin typeface="+mn-lt"/>
                      </a:endParaRPr>
                    </a:p>
                  </a:txBody>
                  <a:tcPr marL="3050" marR="182880" marT="30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000" b="0" i="0" u="none" strike="noStrike" dirty="0">
                          <a:solidFill>
                            <a:srgbClr val="000000"/>
                          </a:solidFill>
                          <a:effectLst/>
                          <a:latin typeface="Franklin Gothic Book" panose="020B0503020102020204" pitchFamily="34" charset="0"/>
                        </a:rPr>
                        <a:t> $   327,992,686 </a:t>
                      </a:r>
                    </a:p>
                  </a:txBody>
                  <a:tcPr marL="9525" marR="18288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000" b="0" i="0" u="none" strike="noStrike" dirty="0">
                          <a:solidFill>
                            <a:srgbClr val="000000"/>
                          </a:solidFill>
                          <a:effectLst/>
                          <a:latin typeface="Franklin Gothic Book" panose="020B0503020102020204" pitchFamily="34" charset="0"/>
                        </a:rPr>
                        <a:t> $        6,613,519 </a:t>
                      </a:r>
                    </a:p>
                  </a:txBody>
                  <a:tcPr marL="9525" marR="18288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000" b="0" i="0" u="none" strike="noStrike" dirty="0">
                          <a:solidFill>
                            <a:srgbClr val="000000"/>
                          </a:solidFill>
                          <a:effectLst/>
                          <a:latin typeface="Franklin Gothic Book" panose="020B0503020102020204" pitchFamily="34" charset="0"/>
                        </a:rPr>
                        <a:t>2.1%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7869">
                <a:tc>
                  <a:txBody>
                    <a:bodyPr/>
                    <a:lstStyle/>
                    <a:p>
                      <a:pPr algn="r" fontAlgn="ctr"/>
                      <a:endParaRPr lang="en-US" sz="1100" b="1" i="0" u="none" strike="noStrike" dirty="0">
                        <a:solidFill>
                          <a:srgbClr val="000000"/>
                        </a:solidFill>
                        <a:effectLst/>
                        <a:latin typeface="+mn-lt"/>
                      </a:endParaRPr>
                    </a:p>
                  </a:txBody>
                  <a:tcPr marL="5293" marR="80682" marT="529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00" b="0" i="0" u="none" strike="noStrike" dirty="0">
                          <a:solidFill>
                            <a:srgbClr val="000000"/>
                          </a:solidFill>
                          <a:effectLst/>
                          <a:latin typeface="+mn-lt"/>
                        </a:rPr>
                        <a:t>Tuition Waivers/Scholarships</a:t>
                      </a:r>
                    </a:p>
                  </a:txBody>
                  <a:tcPr marL="6724" marR="6724" marT="672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000" b="0" i="0" u="none" strike="noStrike" dirty="0">
                          <a:solidFill>
                            <a:srgbClr val="000000"/>
                          </a:solidFill>
                          <a:effectLst/>
                          <a:latin typeface="Franklin Gothic Book" panose="020B0503020102020204" pitchFamily="34" charset="0"/>
                        </a:rPr>
                        <a:t>        (92,599,588)</a:t>
                      </a:r>
                    </a:p>
                  </a:txBody>
                  <a:tcPr marL="9525" marR="18288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000" b="0" i="0" u="none" strike="noStrike" dirty="0">
                          <a:solidFill>
                            <a:srgbClr val="000000"/>
                          </a:solidFill>
                          <a:effectLst/>
                          <a:latin typeface="Franklin Gothic Book" panose="020B0503020102020204" pitchFamily="34" charset="0"/>
                        </a:rPr>
                        <a:t>        (90,660,676)</a:t>
                      </a:r>
                    </a:p>
                  </a:txBody>
                  <a:tcPr marL="9525" marR="18288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000" b="0" i="0" u="none" strike="noStrike" dirty="0">
                          <a:solidFill>
                            <a:srgbClr val="000000"/>
                          </a:solidFill>
                          <a:effectLst/>
                          <a:latin typeface="Franklin Gothic Book" panose="020B0503020102020204" pitchFamily="34" charset="0"/>
                        </a:rPr>
                        <a:t>            1,938,912 </a:t>
                      </a:r>
                    </a:p>
                  </a:txBody>
                  <a:tcPr marL="9525" marR="18288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000" b="0" i="0" u="none" strike="noStrike" dirty="0">
                          <a:solidFill>
                            <a:srgbClr val="000000"/>
                          </a:solidFill>
                          <a:effectLst/>
                          <a:latin typeface="Franklin Gothic Book" panose="020B0503020102020204" pitchFamily="34" charset="0"/>
                        </a:rPr>
                        <a:t>-2.1%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7869">
                <a:tc>
                  <a:txBody>
                    <a:bodyPr/>
                    <a:lstStyle/>
                    <a:p>
                      <a:pPr algn="r" fontAlgn="ctr"/>
                      <a:endParaRPr lang="en-US" sz="1100" b="1" i="0" u="none" strike="noStrike" dirty="0">
                        <a:solidFill>
                          <a:srgbClr val="000000"/>
                        </a:solidFill>
                        <a:effectLst/>
                        <a:latin typeface="+mn-lt"/>
                      </a:endParaRPr>
                    </a:p>
                  </a:txBody>
                  <a:tcPr marL="5293" marR="80682" marT="529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00" b="0" i="0" u="none" strike="noStrike">
                          <a:solidFill>
                            <a:srgbClr val="000000"/>
                          </a:solidFill>
                          <a:effectLst/>
                          <a:latin typeface="+mn-lt"/>
                        </a:rPr>
                        <a:t>State Appropriation</a:t>
                      </a:r>
                    </a:p>
                  </a:txBody>
                  <a:tcPr marL="6724" marR="6724" marT="672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000" b="0" i="0" u="none" strike="noStrike">
                          <a:solidFill>
                            <a:srgbClr val="000000"/>
                          </a:solidFill>
                          <a:effectLst/>
                          <a:latin typeface="Franklin Gothic Book" panose="020B0503020102020204" pitchFamily="34" charset="0"/>
                        </a:rPr>
                        <a:t>       195,862,398 </a:t>
                      </a:r>
                    </a:p>
                  </a:txBody>
                  <a:tcPr marL="9525" marR="18288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000" b="0" i="0" u="none" strike="noStrike" dirty="0">
                          <a:solidFill>
                            <a:srgbClr val="000000"/>
                          </a:solidFill>
                          <a:effectLst/>
                          <a:latin typeface="Franklin Gothic Book" panose="020B0503020102020204" pitchFamily="34" charset="0"/>
                        </a:rPr>
                        <a:t>       205,804,730 </a:t>
                      </a:r>
                    </a:p>
                  </a:txBody>
                  <a:tcPr marL="9525" marR="18288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000" b="0" i="0" u="none" strike="noStrike" dirty="0">
                          <a:solidFill>
                            <a:srgbClr val="000000"/>
                          </a:solidFill>
                          <a:effectLst/>
                          <a:latin typeface="Franklin Gothic Book" panose="020B0503020102020204" pitchFamily="34" charset="0"/>
                        </a:rPr>
                        <a:t>            9,942,332 </a:t>
                      </a:r>
                    </a:p>
                  </a:txBody>
                  <a:tcPr marL="9525" marR="18288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000" b="0" i="0" u="none" strike="noStrike" dirty="0">
                          <a:solidFill>
                            <a:srgbClr val="000000"/>
                          </a:solidFill>
                          <a:effectLst/>
                          <a:latin typeface="Franklin Gothic Book" panose="020B0503020102020204" pitchFamily="34" charset="0"/>
                        </a:rPr>
                        <a:t>5.1%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07869">
                <a:tc>
                  <a:txBody>
                    <a:bodyPr/>
                    <a:lstStyle/>
                    <a:p>
                      <a:pPr algn="r" fontAlgn="ctr"/>
                      <a:endParaRPr lang="en-US" sz="1100" b="1" i="0" u="none" strike="noStrike" dirty="0">
                        <a:solidFill>
                          <a:srgbClr val="000000"/>
                        </a:solidFill>
                        <a:effectLst/>
                        <a:latin typeface="+mn-lt"/>
                      </a:endParaRPr>
                    </a:p>
                  </a:txBody>
                  <a:tcPr marL="5293" marR="80682" marT="529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00" b="0" i="0" u="none" strike="noStrike" dirty="0">
                          <a:solidFill>
                            <a:srgbClr val="000000"/>
                          </a:solidFill>
                          <a:effectLst/>
                          <a:latin typeface="+mn-lt"/>
                        </a:rPr>
                        <a:t>Sales/Services/Other</a:t>
                      </a:r>
                    </a:p>
                  </a:txBody>
                  <a:tcPr marL="6724" marR="6724" marT="672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000" b="0" i="0" u="none" strike="noStrike" dirty="0">
                          <a:solidFill>
                            <a:srgbClr val="000000"/>
                          </a:solidFill>
                          <a:effectLst/>
                          <a:latin typeface="Franklin Gothic Book" panose="020B0503020102020204" pitchFamily="34" charset="0"/>
                        </a:rPr>
                        <a:t>         37,887,432 </a:t>
                      </a:r>
                    </a:p>
                  </a:txBody>
                  <a:tcPr marL="9525" marR="18288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000" b="0" i="0" u="none" strike="noStrike" dirty="0">
                          <a:solidFill>
                            <a:srgbClr val="000000"/>
                          </a:solidFill>
                          <a:effectLst/>
                          <a:latin typeface="Franklin Gothic Book" panose="020B0503020102020204" pitchFamily="34" charset="0"/>
                        </a:rPr>
                        <a:t>         40,872,579 </a:t>
                      </a:r>
                    </a:p>
                  </a:txBody>
                  <a:tcPr marL="9525" marR="18288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000" b="0" i="0" u="none" strike="noStrike" dirty="0">
                          <a:solidFill>
                            <a:srgbClr val="000000"/>
                          </a:solidFill>
                          <a:effectLst/>
                          <a:latin typeface="Franklin Gothic Book" panose="020B0503020102020204" pitchFamily="34" charset="0"/>
                        </a:rPr>
                        <a:t>            2,985,147 </a:t>
                      </a:r>
                    </a:p>
                  </a:txBody>
                  <a:tcPr marL="9525" marR="18288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000" b="0" i="0" u="none" strike="noStrike" dirty="0">
                          <a:solidFill>
                            <a:srgbClr val="000000"/>
                          </a:solidFill>
                          <a:effectLst/>
                          <a:latin typeface="Franklin Gothic Book" panose="020B0503020102020204" pitchFamily="34" charset="0"/>
                        </a:rPr>
                        <a:t>7.9%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07869">
                <a:tc>
                  <a:txBody>
                    <a:bodyPr/>
                    <a:lstStyle/>
                    <a:p>
                      <a:pPr algn="r" fontAlgn="ctr"/>
                      <a:endParaRPr lang="en-US" sz="1100" b="1" i="0" u="none" strike="noStrike">
                        <a:solidFill>
                          <a:srgbClr val="000000"/>
                        </a:solidFill>
                        <a:effectLst/>
                        <a:latin typeface="+mn-lt"/>
                      </a:endParaRPr>
                    </a:p>
                  </a:txBody>
                  <a:tcPr marL="5293" marR="80682" marT="529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00" b="1" i="0" u="none" strike="noStrike" dirty="0">
                          <a:solidFill>
                            <a:schemeClr val="bg1"/>
                          </a:solidFill>
                          <a:effectLst/>
                          <a:latin typeface="+mn-lt"/>
                        </a:rPr>
                        <a:t>Total Revenue</a:t>
                      </a:r>
                    </a:p>
                  </a:txBody>
                  <a:tcPr marL="6724" marR="6724" marT="6724"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688F"/>
                    </a:solidFill>
                  </a:tcPr>
                </a:tc>
                <a:tc>
                  <a:txBody>
                    <a:bodyPr/>
                    <a:lstStyle/>
                    <a:p>
                      <a:pPr algn="r" fontAlgn="ctr"/>
                      <a:r>
                        <a:rPr lang="en-US" sz="1000" b="0" i="0" u="none" strike="noStrike" dirty="0">
                          <a:solidFill>
                            <a:schemeClr val="bg1"/>
                          </a:solidFill>
                          <a:effectLst/>
                          <a:latin typeface="Franklin Gothic Book" panose="020B0503020102020204" pitchFamily="34" charset="0"/>
                        </a:rPr>
                        <a:t>       462,529,409 </a:t>
                      </a:r>
                    </a:p>
                  </a:txBody>
                  <a:tcPr marL="9525" marR="18288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688F"/>
                    </a:solidFill>
                  </a:tcPr>
                </a:tc>
                <a:tc>
                  <a:txBody>
                    <a:bodyPr/>
                    <a:lstStyle/>
                    <a:p>
                      <a:pPr algn="r" fontAlgn="ctr"/>
                      <a:r>
                        <a:rPr lang="en-US" sz="1000" b="0" i="0" u="none" strike="noStrike" dirty="0">
                          <a:solidFill>
                            <a:schemeClr val="bg1"/>
                          </a:solidFill>
                          <a:effectLst/>
                          <a:latin typeface="Franklin Gothic Book" panose="020B0503020102020204" pitchFamily="34" charset="0"/>
                        </a:rPr>
                        <a:t>       484,009,319 </a:t>
                      </a:r>
                    </a:p>
                  </a:txBody>
                  <a:tcPr marL="9525" marR="18288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688F"/>
                    </a:solidFill>
                  </a:tcPr>
                </a:tc>
                <a:tc>
                  <a:txBody>
                    <a:bodyPr/>
                    <a:lstStyle/>
                    <a:p>
                      <a:pPr algn="r" fontAlgn="ctr"/>
                      <a:r>
                        <a:rPr lang="en-US" sz="1000" b="0" i="0" u="none" strike="noStrike" dirty="0">
                          <a:solidFill>
                            <a:schemeClr val="bg1"/>
                          </a:solidFill>
                          <a:effectLst/>
                          <a:latin typeface="Franklin Gothic Book" panose="020B0503020102020204" pitchFamily="34" charset="0"/>
                        </a:rPr>
                        <a:t>         21,479,910 </a:t>
                      </a:r>
                    </a:p>
                  </a:txBody>
                  <a:tcPr marL="9525" marR="18288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688F"/>
                    </a:solidFill>
                  </a:tcPr>
                </a:tc>
                <a:tc>
                  <a:txBody>
                    <a:bodyPr/>
                    <a:lstStyle/>
                    <a:p>
                      <a:pPr algn="r" fontAlgn="ctr"/>
                      <a:r>
                        <a:rPr lang="en-US" sz="1000" b="0" i="0" u="none" strike="noStrike" dirty="0">
                          <a:solidFill>
                            <a:schemeClr val="bg1"/>
                          </a:solidFill>
                          <a:effectLst/>
                          <a:latin typeface="Franklin Gothic Book" panose="020B0503020102020204" pitchFamily="34" charset="0"/>
                        </a:rPr>
                        <a:t>4.6%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688F"/>
                    </a:solidFill>
                  </a:tcPr>
                </a:tc>
                <a:extLst>
                  <a:ext uri="{0D108BD9-81ED-4DB2-BD59-A6C34878D82A}">
                    <a16:rowId xmlns:a16="http://schemas.microsoft.com/office/drawing/2014/main" val="10005"/>
                  </a:ext>
                </a:extLst>
              </a:tr>
              <a:tr h="210312">
                <a:tc>
                  <a:txBody>
                    <a:bodyPr/>
                    <a:lstStyle/>
                    <a:p>
                      <a:pPr marL="0" marR="0" lvl="0" indent="0" algn="r" defTabSz="1013726" rtl="0" eaLnBrk="1" fontAlgn="ctr" latinLnBrk="0" hangingPunct="1">
                        <a:lnSpc>
                          <a:spcPct val="100000"/>
                        </a:lnSpc>
                        <a:spcBef>
                          <a:spcPts val="0"/>
                        </a:spcBef>
                        <a:spcAft>
                          <a:spcPts val="0"/>
                        </a:spcAft>
                        <a:buClrTx/>
                        <a:buSzTx/>
                        <a:buFontTx/>
                        <a:buNone/>
                        <a:tabLst/>
                        <a:defRPr/>
                      </a:pPr>
                      <a:r>
                        <a:rPr lang="en-US" sz="1100" b="1" i="0" u="none" strike="noStrike" dirty="0">
                          <a:solidFill>
                            <a:srgbClr val="000000"/>
                          </a:solidFill>
                          <a:effectLst/>
                          <a:latin typeface="+mn-lt"/>
                        </a:rPr>
                        <a:t>Expense:</a:t>
                      </a:r>
                    </a:p>
                  </a:txBody>
                  <a:tcPr marL="5293" marR="80682" marT="529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00" b="0" i="0" u="none" strike="noStrike" dirty="0">
                          <a:solidFill>
                            <a:srgbClr val="000000"/>
                          </a:solidFill>
                          <a:effectLst/>
                          <a:latin typeface="+mn-lt"/>
                        </a:rPr>
                        <a:t>Personnel (net</a:t>
                      </a:r>
                      <a:r>
                        <a:rPr lang="en-US" sz="1000" b="0" i="0" u="none" strike="noStrike" baseline="0" dirty="0">
                          <a:solidFill>
                            <a:srgbClr val="000000"/>
                          </a:solidFill>
                          <a:effectLst/>
                          <a:latin typeface="+mn-lt"/>
                        </a:rPr>
                        <a:t> of $9.3M attrition)</a:t>
                      </a:r>
                      <a:endParaRPr lang="en-US" sz="1000" b="0" i="0" u="none" strike="noStrike" dirty="0">
                        <a:solidFill>
                          <a:srgbClr val="000000"/>
                        </a:solidFill>
                        <a:effectLst/>
                        <a:latin typeface="+mn-lt"/>
                      </a:endParaRPr>
                    </a:p>
                  </a:txBody>
                  <a:tcPr marL="6724" marR="6724" marT="6724"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000" b="0" i="0" u="none" strike="noStrike" dirty="0">
                          <a:solidFill>
                            <a:srgbClr val="000000"/>
                          </a:solidFill>
                          <a:effectLst/>
                          <a:latin typeface="Franklin Gothic Book" panose="020B0503020102020204" pitchFamily="34" charset="0"/>
                        </a:rPr>
                        <a:t>       356,743,769 </a:t>
                      </a:r>
                    </a:p>
                  </a:txBody>
                  <a:tcPr marL="9525" marR="18288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000" b="0" i="0" u="none" strike="noStrike" dirty="0">
                          <a:solidFill>
                            <a:srgbClr val="000000"/>
                          </a:solidFill>
                          <a:effectLst/>
                          <a:latin typeface="Franklin Gothic Book" panose="020B0503020102020204" pitchFamily="34" charset="0"/>
                        </a:rPr>
                        <a:t>       363,689,305 </a:t>
                      </a:r>
                    </a:p>
                  </a:txBody>
                  <a:tcPr marL="9525" marR="18288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000" b="0" i="0" u="none" strike="noStrike" dirty="0">
                          <a:solidFill>
                            <a:srgbClr val="000000"/>
                          </a:solidFill>
                          <a:effectLst/>
                          <a:latin typeface="Franklin Gothic Book" panose="020B0503020102020204" pitchFamily="34" charset="0"/>
                        </a:rPr>
                        <a:t>       6,945,536 </a:t>
                      </a:r>
                    </a:p>
                  </a:txBody>
                  <a:tcPr marL="9525" marR="18288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000" b="0" i="0" u="none" strike="noStrike" dirty="0">
                          <a:solidFill>
                            <a:srgbClr val="000000"/>
                          </a:solidFill>
                          <a:effectLst/>
                          <a:latin typeface="Franklin Gothic Book" panose="020B0503020102020204" pitchFamily="34" charset="0"/>
                        </a:rPr>
                        <a:t>1.9%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10312">
                <a:tc>
                  <a:txBody>
                    <a:bodyPr/>
                    <a:lstStyle/>
                    <a:p>
                      <a:pPr algn="r" fontAlgn="ctr"/>
                      <a:endParaRPr lang="en-US" sz="1100" b="1" i="0" u="none" strike="noStrike" dirty="0">
                        <a:solidFill>
                          <a:srgbClr val="000000"/>
                        </a:solidFill>
                        <a:effectLst/>
                        <a:latin typeface="+mn-lt"/>
                      </a:endParaRPr>
                    </a:p>
                  </a:txBody>
                  <a:tcPr marL="5293" marR="80682" marT="529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00" b="0" i="0" u="none" strike="noStrike" dirty="0">
                          <a:solidFill>
                            <a:srgbClr val="000000"/>
                          </a:solidFill>
                          <a:effectLst/>
                          <a:latin typeface="+mn-lt"/>
                        </a:rPr>
                        <a:t>Fuel &amp; Electricity</a:t>
                      </a:r>
                    </a:p>
                  </a:txBody>
                  <a:tcPr marL="6724" marR="6724" marT="672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000" b="0" i="0" u="none" strike="noStrike">
                          <a:solidFill>
                            <a:srgbClr val="000000"/>
                          </a:solidFill>
                          <a:effectLst/>
                          <a:latin typeface="Franklin Gothic Book" panose="020B0503020102020204" pitchFamily="34" charset="0"/>
                        </a:rPr>
                        <a:t>         15,122,044 </a:t>
                      </a:r>
                    </a:p>
                  </a:txBody>
                  <a:tcPr marL="9525" marR="18288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000" b="0" i="0" u="none" strike="noStrike" dirty="0">
                          <a:solidFill>
                            <a:srgbClr val="000000"/>
                          </a:solidFill>
                          <a:effectLst/>
                          <a:latin typeface="Franklin Gothic Book" panose="020B0503020102020204" pitchFamily="34" charset="0"/>
                        </a:rPr>
                        <a:t>         15,351,701 </a:t>
                      </a:r>
                    </a:p>
                  </a:txBody>
                  <a:tcPr marL="9525" marR="18288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000" b="0" i="0" u="none" strike="noStrike" dirty="0">
                          <a:solidFill>
                            <a:srgbClr val="000000"/>
                          </a:solidFill>
                          <a:effectLst/>
                          <a:latin typeface="Franklin Gothic Book" panose="020B0503020102020204" pitchFamily="34" charset="0"/>
                        </a:rPr>
                        <a:t>                229,657 </a:t>
                      </a:r>
                    </a:p>
                  </a:txBody>
                  <a:tcPr marL="9525" marR="18288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000" b="0" i="0" u="none" strike="noStrike" dirty="0">
                          <a:solidFill>
                            <a:srgbClr val="000000"/>
                          </a:solidFill>
                          <a:effectLst/>
                          <a:latin typeface="Franklin Gothic Book" panose="020B0503020102020204" pitchFamily="34" charset="0"/>
                        </a:rPr>
                        <a:t>1.5%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10312">
                <a:tc>
                  <a:txBody>
                    <a:bodyPr/>
                    <a:lstStyle/>
                    <a:p>
                      <a:pPr algn="r" fontAlgn="ctr"/>
                      <a:endParaRPr lang="en-US" sz="1100" b="1" i="0" u="none" strike="noStrike" dirty="0">
                        <a:solidFill>
                          <a:srgbClr val="000000"/>
                        </a:solidFill>
                        <a:effectLst/>
                        <a:latin typeface="+mn-lt"/>
                      </a:endParaRPr>
                    </a:p>
                  </a:txBody>
                  <a:tcPr marL="5293" marR="80682" marT="529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00" b="0" i="0" u="none" strike="noStrike" dirty="0">
                          <a:solidFill>
                            <a:srgbClr val="000000"/>
                          </a:solidFill>
                          <a:effectLst/>
                          <a:latin typeface="+mn-lt"/>
                        </a:rPr>
                        <a:t>Supplies &amp; Services</a:t>
                      </a:r>
                    </a:p>
                  </a:txBody>
                  <a:tcPr marL="6724" marR="6724" marT="672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000" b="0" i="0" u="none" strike="noStrike" dirty="0">
                          <a:solidFill>
                            <a:srgbClr val="000000"/>
                          </a:solidFill>
                          <a:effectLst/>
                          <a:latin typeface="Franklin Gothic Book" panose="020B0503020102020204" pitchFamily="34" charset="0"/>
                        </a:rPr>
                        <a:t>         32,000,486 </a:t>
                      </a:r>
                    </a:p>
                  </a:txBody>
                  <a:tcPr marL="9525" marR="18288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000" b="0" i="0" u="none" strike="noStrike" dirty="0">
                          <a:solidFill>
                            <a:srgbClr val="000000"/>
                          </a:solidFill>
                          <a:effectLst/>
                          <a:latin typeface="Franklin Gothic Book" panose="020B0503020102020204" pitchFamily="34" charset="0"/>
                        </a:rPr>
                        <a:t>         34,840,232 </a:t>
                      </a:r>
                    </a:p>
                  </a:txBody>
                  <a:tcPr marL="9525" marR="18288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000" b="0" i="0" u="none" strike="noStrike" dirty="0">
                          <a:solidFill>
                            <a:srgbClr val="000000"/>
                          </a:solidFill>
                          <a:effectLst/>
                          <a:latin typeface="Franklin Gothic Book" panose="020B0503020102020204" pitchFamily="34" charset="0"/>
                        </a:rPr>
                        <a:t>            2,839,746 </a:t>
                      </a:r>
                    </a:p>
                  </a:txBody>
                  <a:tcPr marL="9525" marR="18288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000" b="0" i="0" u="none" strike="noStrike" dirty="0">
                          <a:solidFill>
                            <a:srgbClr val="000000"/>
                          </a:solidFill>
                          <a:effectLst/>
                          <a:latin typeface="Franklin Gothic Book" panose="020B0503020102020204" pitchFamily="34" charset="0"/>
                        </a:rPr>
                        <a:t>8.9%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10312">
                <a:tc>
                  <a:txBody>
                    <a:bodyPr/>
                    <a:lstStyle/>
                    <a:p>
                      <a:pPr algn="r" fontAlgn="ctr"/>
                      <a:endParaRPr lang="en-US" sz="1100" b="1" i="0" u="none" strike="noStrike" dirty="0">
                        <a:solidFill>
                          <a:srgbClr val="000000"/>
                        </a:solidFill>
                        <a:effectLst/>
                        <a:latin typeface="+mn-lt"/>
                      </a:endParaRPr>
                    </a:p>
                  </a:txBody>
                  <a:tcPr marL="5293" marR="80682" marT="529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00" b="0" i="0" u="none" strike="noStrike" dirty="0">
                          <a:solidFill>
                            <a:srgbClr val="000000"/>
                          </a:solidFill>
                          <a:effectLst/>
                          <a:latin typeface="+mn-lt"/>
                        </a:rPr>
                        <a:t>Travel</a:t>
                      </a:r>
                    </a:p>
                  </a:txBody>
                  <a:tcPr marL="6724" marR="6724" marT="672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000" b="0" i="0" u="none" strike="noStrike" dirty="0">
                          <a:solidFill>
                            <a:srgbClr val="000000"/>
                          </a:solidFill>
                          <a:effectLst/>
                          <a:latin typeface="Franklin Gothic Book" panose="020B0503020102020204" pitchFamily="34" charset="0"/>
                        </a:rPr>
                        <a:t>            4,667,675 </a:t>
                      </a:r>
                    </a:p>
                  </a:txBody>
                  <a:tcPr marL="9525" marR="18288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000" b="0" i="0" u="none" strike="noStrike" dirty="0">
                          <a:solidFill>
                            <a:srgbClr val="000000"/>
                          </a:solidFill>
                          <a:effectLst/>
                          <a:latin typeface="Franklin Gothic Book" panose="020B0503020102020204" pitchFamily="34" charset="0"/>
                        </a:rPr>
                        <a:t>            5,018,754 </a:t>
                      </a:r>
                    </a:p>
                  </a:txBody>
                  <a:tcPr marL="9525" marR="18288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000" b="0" i="0" u="none" strike="noStrike" dirty="0">
                          <a:solidFill>
                            <a:srgbClr val="000000"/>
                          </a:solidFill>
                          <a:effectLst/>
                          <a:latin typeface="Franklin Gothic Book" panose="020B0503020102020204" pitchFamily="34" charset="0"/>
                        </a:rPr>
                        <a:t>                351,079 </a:t>
                      </a:r>
                    </a:p>
                  </a:txBody>
                  <a:tcPr marL="9525" marR="18288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000" b="0" i="0" u="none" strike="noStrike" dirty="0">
                          <a:solidFill>
                            <a:srgbClr val="000000"/>
                          </a:solidFill>
                          <a:effectLst/>
                          <a:latin typeface="Franklin Gothic Book" panose="020B0503020102020204" pitchFamily="34" charset="0"/>
                        </a:rPr>
                        <a:t>7.5%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10312">
                <a:tc>
                  <a:txBody>
                    <a:bodyPr/>
                    <a:lstStyle/>
                    <a:p>
                      <a:pPr algn="r" fontAlgn="ctr"/>
                      <a:endParaRPr lang="en-US" sz="1100" b="1" i="0" u="none" strike="noStrike">
                        <a:solidFill>
                          <a:srgbClr val="000000"/>
                        </a:solidFill>
                        <a:effectLst/>
                        <a:latin typeface="+mn-lt"/>
                      </a:endParaRPr>
                    </a:p>
                  </a:txBody>
                  <a:tcPr marL="5293" marR="80682" marT="529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00" b="0" i="0" u="none" strike="noStrike" dirty="0">
                          <a:solidFill>
                            <a:srgbClr val="000000"/>
                          </a:solidFill>
                          <a:effectLst/>
                          <a:latin typeface="+mn-lt"/>
                        </a:rPr>
                        <a:t>Memberships, Contributions &amp; Sponsorships</a:t>
                      </a:r>
                    </a:p>
                  </a:txBody>
                  <a:tcPr marL="6724" marR="6724" marT="672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000" b="0" i="0" u="none" strike="noStrike" dirty="0">
                          <a:solidFill>
                            <a:srgbClr val="000000"/>
                          </a:solidFill>
                          <a:effectLst/>
                          <a:latin typeface="Franklin Gothic Book" panose="020B0503020102020204" pitchFamily="34" charset="0"/>
                        </a:rPr>
                        <a:t>            1,123,242 </a:t>
                      </a:r>
                    </a:p>
                  </a:txBody>
                  <a:tcPr marL="9525" marR="18288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000" b="0" i="0" u="none" strike="noStrike" dirty="0">
                          <a:solidFill>
                            <a:srgbClr val="000000"/>
                          </a:solidFill>
                          <a:effectLst/>
                          <a:latin typeface="Franklin Gothic Book" panose="020B0503020102020204" pitchFamily="34" charset="0"/>
                        </a:rPr>
                        <a:t>            1,127,769 </a:t>
                      </a:r>
                    </a:p>
                  </a:txBody>
                  <a:tcPr marL="9525" marR="18288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000" b="0" i="0" u="none" strike="noStrike" dirty="0">
                          <a:solidFill>
                            <a:srgbClr val="000000"/>
                          </a:solidFill>
                          <a:effectLst/>
                          <a:latin typeface="Franklin Gothic Book" panose="020B0503020102020204" pitchFamily="34" charset="0"/>
                        </a:rPr>
                        <a:t>                 4,527</a:t>
                      </a:r>
                    </a:p>
                  </a:txBody>
                  <a:tcPr marL="9525" marR="18288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000" b="0" i="0" u="none" strike="noStrike" dirty="0">
                          <a:solidFill>
                            <a:srgbClr val="000000"/>
                          </a:solidFill>
                          <a:effectLst/>
                          <a:latin typeface="Franklin Gothic Book" panose="020B0503020102020204" pitchFamily="34" charset="0"/>
                        </a:rPr>
                        <a:t>0.4%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10312">
                <a:tc>
                  <a:txBody>
                    <a:bodyPr/>
                    <a:lstStyle/>
                    <a:p>
                      <a:pPr algn="r" fontAlgn="ctr"/>
                      <a:endParaRPr lang="en-US" sz="1100" b="1" i="0" u="none" strike="noStrike" dirty="0">
                        <a:solidFill>
                          <a:srgbClr val="000000"/>
                        </a:solidFill>
                        <a:effectLst/>
                        <a:latin typeface="+mn-lt"/>
                      </a:endParaRPr>
                    </a:p>
                  </a:txBody>
                  <a:tcPr marL="5293" marR="80682" marT="529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00" b="0" i="0" u="none" strike="noStrike" dirty="0">
                          <a:solidFill>
                            <a:srgbClr val="000000"/>
                          </a:solidFill>
                          <a:effectLst/>
                          <a:latin typeface="+mn-lt"/>
                        </a:rPr>
                        <a:t>Maintenance &amp; Alterations</a:t>
                      </a:r>
                    </a:p>
                  </a:txBody>
                  <a:tcPr marL="6724" marR="6724" marT="672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000" b="0" i="0" u="none" strike="noStrike" dirty="0">
                          <a:solidFill>
                            <a:srgbClr val="000000"/>
                          </a:solidFill>
                          <a:effectLst/>
                          <a:latin typeface="Franklin Gothic Book" panose="020B0503020102020204" pitchFamily="34" charset="0"/>
                        </a:rPr>
                        <a:t>         11,935,435 </a:t>
                      </a:r>
                    </a:p>
                  </a:txBody>
                  <a:tcPr marL="9525" marR="18288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000" b="0" i="0" u="none" strike="noStrike" dirty="0">
                          <a:solidFill>
                            <a:srgbClr val="000000"/>
                          </a:solidFill>
                          <a:effectLst/>
                          <a:latin typeface="Franklin Gothic Book" panose="020B0503020102020204" pitchFamily="34" charset="0"/>
                        </a:rPr>
                        <a:t>         11,995,428 </a:t>
                      </a:r>
                    </a:p>
                  </a:txBody>
                  <a:tcPr marL="9525" marR="18288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000" b="0" i="0" u="none" strike="noStrike" dirty="0">
                          <a:solidFill>
                            <a:srgbClr val="000000"/>
                          </a:solidFill>
                          <a:effectLst/>
                          <a:latin typeface="Franklin Gothic Book" panose="020B0503020102020204" pitchFamily="34" charset="0"/>
                        </a:rPr>
                        <a:t>59,993              </a:t>
                      </a:r>
                    </a:p>
                  </a:txBody>
                  <a:tcPr marL="9525" marR="18288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000" b="0" i="0" u="none" strike="noStrike" dirty="0">
                          <a:solidFill>
                            <a:srgbClr val="000000"/>
                          </a:solidFill>
                          <a:effectLst/>
                          <a:latin typeface="Franklin Gothic Book" panose="020B0503020102020204" pitchFamily="34" charset="0"/>
                        </a:rPr>
                        <a:t>0.5%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10312">
                <a:tc>
                  <a:txBody>
                    <a:bodyPr/>
                    <a:lstStyle/>
                    <a:p>
                      <a:pPr algn="r" fontAlgn="ctr"/>
                      <a:endParaRPr lang="en-US" sz="1100" b="1" i="0" u="none" strike="noStrike">
                        <a:solidFill>
                          <a:srgbClr val="000000"/>
                        </a:solidFill>
                        <a:effectLst/>
                        <a:latin typeface="+mn-lt"/>
                      </a:endParaRPr>
                    </a:p>
                  </a:txBody>
                  <a:tcPr marL="5293" marR="80682" marT="529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00" b="0" i="0" u="none" strike="noStrike" dirty="0">
                          <a:solidFill>
                            <a:srgbClr val="000000"/>
                          </a:solidFill>
                          <a:effectLst/>
                          <a:latin typeface="+mn-lt"/>
                        </a:rPr>
                        <a:t>Interest Expense</a:t>
                      </a:r>
                    </a:p>
                  </a:txBody>
                  <a:tcPr marL="6724" marR="6724" marT="672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000" b="0" i="0" u="none" strike="noStrike" dirty="0">
                          <a:solidFill>
                            <a:srgbClr val="000000"/>
                          </a:solidFill>
                          <a:effectLst/>
                          <a:latin typeface="Franklin Gothic Book" panose="020B0503020102020204" pitchFamily="34" charset="0"/>
                        </a:rPr>
                        <a:t>            1,390,267 </a:t>
                      </a:r>
                    </a:p>
                  </a:txBody>
                  <a:tcPr marL="9525" marR="18288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000" b="0" i="0" u="none" strike="noStrike" dirty="0">
                          <a:solidFill>
                            <a:srgbClr val="000000"/>
                          </a:solidFill>
                          <a:effectLst/>
                          <a:latin typeface="Franklin Gothic Book" panose="020B0503020102020204" pitchFamily="34" charset="0"/>
                        </a:rPr>
                        <a:t>            1,239,891 </a:t>
                      </a:r>
                    </a:p>
                  </a:txBody>
                  <a:tcPr marL="9525" marR="18288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000" b="0" i="0" u="none" strike="noStrike" dirty="0">
                          <a:solidFill>
                            <a:srgbClr val="000000"/>
                          </a:solidFill>
                          <a:effectLst/>
                          <a:latin typeface="Franklin Gothic Book" panose="020B0503020102020204" pitchFamily="34" charset="0"/>
                        </a:rPr>
                        <a:t>              (150,376)</a:t>
                      </a:r>
                    </a:p>
                  </a:txBody>
                  <a:tcPr marL="9525" marR="18288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000" b="0" i="0" u="none" strike="noStrike" dirty="0">
                          <a:solidFill>
                            <a:srgbClr val="000000"/>
                          </a:solidFill>
                          <a:effectLst/>
                          <a:latin typeface="Franklin Gothic Book" panose="020B0503020102020204" pitchFamily="34" charset="0"/>
                        </a:rPr>
                        <a:t>-10.8%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210312">
                <a:tc>
                  <a:txBody>
                    <a:bodyPr/>
                    <a:lstStyle/>
                    <a:p>
                      <a:pPr algn="r" fontAlgn="ctr"/>
                      <a:endParaRPr lang="en-US" sz="1100" b="1" i="0" u="none" strike="noStrike" dirty="0">
                        <a:solidFill>
                          <a:srgbClr val="000000"/>
                        </a:solidFill>
                        <a:effectLst/>
                        <a:latin typeface="+mn-lt"/>
                      </a:endParaRPr>
                    </a:p>
                  </a:txBody>
                  <a:tcPr marL="5293" marR="80682" marT="529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00" b="0" i="0" u="none" strike="noStrike" dirty="0">
                          <a:solidFill>
                            <a:srgbClr val="000000"/>
                          </a:solidFill>
                          <a:effectLst/>
                          <a:latin typeface="+mn-lt"/>
                        </a:rPr>
                        <a:t>Depreciation</a:t>
                      </a:r>
                    </a:p>
                  </a:txBody>
                  <a:tcPr marL="6724" marR="6724" marT="672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000" b="0" i="0" u="none" strike="noStrike" dirty="0">
                          <a:solidFill>
                            <a:srgbClr val="000000"/>
                          </a:solidFill>
                          <a:effectLst/>
                          <a:latin typeface="Franklin Gothic Book" panose="020B0503020102020204" pitchFamily="34" charset="0"/>
                        </a:rPr>
                        <a:t>         33,945,343 </a:t>
                      </a:r>
                    </a:p>
                  </a:txBody>
                  <a:tcPr marL="9525" marR="18288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000" b="0" i="0" u="none" strike="noStrike" dirty="0">
                          <a:solidFill>
                            <a:srgbClr val="000000"/>
                          </a:solidFill>
                          <a:effectLst/>
                          <a:latin typeface="Franklin Gothic Book" panose="020B0503020102020204" pitchFamily="34" charset="0"/>
                        </a:rPr>
                        <a:t>         33,148,096</a:t>
                      </a:r>
                    </a:p>
                  </a:txBody>
                  <a:tcPr marL="9525" marR="18288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000" b="0" i="0" u="none" strike="noStrike" dirty="0">
                          <a:solidFill>
                            <a:srgbClr val="000000"/>
                          </a:solidFill>
                          <a:effectLst/>
                          <a:latin typeface="Franklin Gothic Book" panose="020B0503020102020204" pitchFamily="34" charset="0"/>
                        </a:rPr>
                        <a:t>              (797,247)</a:t>
                      </a:r>
                    </a:p>
                  </a:txBody>
                  <a:tcPr marL="9525" marR="18288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000" b="0" i="0" u="none" strike="noStrike" dirty="0">
                          <a:solidFill>
                            <a:srgbClr val="000000"/>
                          </a:solidFill>
                          <a:effectLst/>
                          <a:latin typeface="Franklin Gothic Book" panose="020B0503020102020204" pitchFamily="34" charset="0"/>
                        </a:rPr>
                        <a:t>-2.3%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10312">
                <a:tc>
                  <a:txBody>
                    <a:bodyPr/>
                    <a:lstStyle/>
                    <a:p>
                      <a:pPr algn="r" fontAlgn="ctr"/>
                      <a:endParaRPr lang="en-US" sz="1100" b="1" i="0" u="none" strike="noStrike" dirty="0">
                        <a:solidFill>
                          <a:srgbClr val="000000"/>
                        </a:solidFill>
                        <a:effectLst/>
                        <a:latin typeface="+mn-lt"/>
                      </a:endParaRPr>
                    </a:p>
                  </a:txBody>
                  <a:tcPr marL="5293" marR="80682" marT="529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00" b="0" i="0" u="none" strike="noStrike" dirty="0">
                          <a:solidFill>
                            <a:srgbClr val="000000"/>
                          </a:solidFill>
                          <a:effectLst/>
                          <a:latin typeface="+mn-lt"/>
                        </a:rPr>
                        <a:t>Other Expenses &amp; Transfers</a:t>
                      </a:r>
                    </a:p>
                  </a:txBody>
                  <a:tcPr marL="6724" marR="6724" marT="672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000" b="0" i="0" u="none" strike="noStrike" dirty="0">
                          <a:solidFill>
                            <a:srgbClr val="000000"/>
                          </a:solidFill>
                          <a:effectLst/>
                          <a:latin typeface="Franklin Gothic Book" panose="020B0503020102020204" pitchFamily="34" charset="0"/>
                        </a:rPr>
                        <a:t>         28,059,779 </a:t>
                      </a:r>
                    </a:p>
                  </a:txBody>
                  <a:tcPr marL="9525" marR="18288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000" b="0" i="0" u="none" strike="noStrike" dirty="0">
                          <a:solidFill>
                            <a:srgbClr val="000000"/>
                          </a:solidFill>
                          <a:effectLst/>
                          <a:latin typeface="Franklin Gothic Book" panose="020B0503020102020204" pitchFamily="34" charset="0"/>
                        </a:rPr>
                        <a:t>         39,859,115</a:t>
                      </a:r>
                    </a:p>
                  </a:txBody>
                  <a:tcPr marL="9525" marR="18288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000" b="0" i="0" u="none" strike="noStrike" dirty="0">
                          <a:solidFill>
                            <a:srgbClr val="000000"/>
                          </a:solidFill>
                          <a:effectLst/>
                          <a:latin typeface="Franklin Gothic Book" panose="020B0503020102020204" pitchFamily="34" charset="0"/>
                        </a:rPr>
                        <a:t>            11,799,336 </a:t>
                      </a:r>
                    </a:p>
                  </a:txBody>
                  <a:tcPr marL="9525" marR="18288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000" b="0" i="0" u="none" strike="noStrike" dirty="0">
                          <a:solidFill>
                            <a:srgbClr val="000000"/>
                          </a:solidFill>
                          <a:effectLst/>
                          <a:latin typeface="Franklin Gothic Book" panose="020B0503020102020204" pitchFamily="34" charset="0"/>
                        </a:rPr>
                        <a:t>42.0%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01218868"/>
                  </a:ext>
                </a:extLst>
              </a:tr>
              <a:tr h="240873">
                <a:tc>
                  <a:txBody>
                    <a:bodyPr/>
                    <a:lstStyle/>
                    <a:p>
                      <a:pPr algn="r" fontAlgn="ctr"/>
                      <a:endParaRPr lang="en-US" sz="1100" b="1" i="0" u="none" strike="noStrike" dirty="0">
                        <a:solidFill>
                          <a:srgbClr val="000000"/>
                        </a:solidFill>
                        <a:effectLst/>
                        <a:latin typeface="+mn-lt"/>
                      </a:endParaRPr>
                    </a:p>
                  </a:txBody>
                  <a:tcPr marL="5293" marR="80682" marT="529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00" b="1" i="0" u="none" strike="noStrike" dirty="0">
                          <a:solidFill>
                            <a:schemeClr val="bg1"/>
                          </a:solidFill>
                          <a:effectLst/>
                          <a:latin typeface="+mn-lt"/>
                        </a:rPr>
                        <a:t>Total Operating Expenses &amp; Transfers</a:t>
                      </a:r>
                    </a:p>
                  </a:txBody>
                  <a:tcPr marL="6724" marR="6724" marT="6724"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688F"/>
                    </a:solidFill>
                  </a:tcPr>
                </a:tc>
                <a:tc>
                  <a:txBody>
                    <a:bodyPr/>
                    <a:lstStyle/>
                    <a:p>
                      <a:pPr algn="r" fontAlgn="ctr"/>
                      <a:r>
                        <a:rPr lang="en-US" sz="1000" b="0" i="0" u="none" strike="noStrike" dirty="0">
                          <a:solidFill>
                            <a:schemeClr val="bg1"/>
                          </a:solidFill>
                          <a:effectLst/>
                          <a:latin typeface="Franklin Gothic Book" panose="020B0503020102020204" pitchFamily="34" charset="0"/>
                        </a:rPr>
                        <a:t>484,988,040</a:t>
                      </a:r>
                    </a:p>
                  </a:txBody>
                  <a:tcPr marL="9525" marR="18288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688F"/>
                    </a:solidFill>
                  </a:tcPr>
                </a:tc>
                <a:tc>
                  <a:txBody>
                    <a:bodyPr/>
                    <a:lstStyle/>
                    <a:p>
                      <a:pPr algn="r" fontAlgn="ctr"/>
                      <a:r>
                        <a:rPr lang="en-US" sz="1000" b="0" i="0" u="none" strike="noStrike" dirty="0">
                          <a:solidFill>
                            <a:schemeClr val="bg1"/>
                          </a:solidFill>
                          <a:effectLst/>
                          <a:latin typeface="Franklin Gothic Book" panose="020B0503020102020204" pitchFamily="34" charset="0"/>
                        </a:rPr>
                        <a:t>       506,270,291 </a:t>
                      </a:r>
                    </a:p>
                  </a:txBody>
                  <a:tcPr marL="9525" marR="18288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688F"/>
                    </a:solidFill>
                  </a:tcPr>
                </a:tc>
                <a:tc>
                  <a:txBody>
                    <a:bodyPr/>
                    <a:lstStyle/>
                    <a:p>
                      <a:pPr algn="r" fontAlgn="ctr"/>
                      <a:r>
                        <a:rPr lang="en-US" sz="1000" b="0" i="0" u="none" strike="noStrike" dirty="0">
                          <a:solidFill>
                            <a:schemeClr val="bg1"/>
                          </a:solidFill>
                          <a:effectLst/>
                          <a:latin typeface="Franklin Gothic Book" panose="020B0503020102020204" pitchFamily="34" charset="0"/>
                        </a:rPr>
                        <a:t>21,282,251</a:t>
                      </a:r>
                    </a:p>
                  </a:txBody>
                  <a:tcPr marL="9525" marR="18288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688F"/>
                    </a:solidFill>
                  </a:tcPr>
                </a:tc>
                <a:tc>
                  <a:txBody>
                    <a:bodyPr/>
                    <a:lstStyle/>
                    <a:p>
                      <a:pPr algn="r" fontAlgn="ctr"/>
                      <a:r>
                        <a:rPr lang="en-US" sz="1000" b="0" i="0" u="none" strike="noStrike" dirty="0">
                          <a:solidFill>
                            <a:schemeClr val="bg1"/>
                          </a:solidFill>
                          <a:effectLst/>
                          <a:latin typeface="Franklin Gothic Book" panose="020B0503020102020204" pitchFamily="34" charset="0"/>
                        </a:rPr>
                        <a:t>4.4%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688F"/>
                    </a:solidFill>
                  </a:tcPr>
                </a:tc>
                <a:extLst>
                  <a:ext uri="{0D108BD9-81ED-4DB2-BD59-A6C34878D82A}">
                    <a16:rowId xmlns:a16="http://schemas.microsoft.com/office/drawing/2014/main" val="10015"/>
                  </a:ext>
                </a:extLst>
              </a:tr>
              <a:tr h="219075">
                <a:tc>
                  <a:txBody>
                    <a:bodyPr/>
                    <a:lstStyle/>
                    <a:p>
                      <a:pPr algn="r" fontAlgn="ctr"/>
                      <a:endParaRPr lang="en-US" sz="1100" b="1" i="0" u="none" strike="noStrike" dirty="0">
                        <a:solidFill>
                          <a:srgbClr val="000000"/>
                        </a:solidFill>
                        <a:effectLst/>
                        <a:latin typeface="+mn-lt"/>
                      </a:endParaRPr>
                    </a:p>
                  </a:txBody>
                  <a:tcPr marL="5293" marR="80682" marT="529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00" b="1" i="0" u="none" strike="noStrike" dirty="0">
                          <a:solidFill>
                            <a:schemeClr val="bg1"/>
                          </a:solidFill>
                          <a:effectLst/>
                          <a:latin typeface="+mn-lt"/>
                        </a:rPr>
                        <a:t>Operating Increase (Decrease)</a:t>
                      </a:r>
                    </a:p>
                  </a:txBody>
                  <a:tcPr marL="6724" marR="6724" marT="6724"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75000"/>
                        <a:lumOff val="25000"/>
                      </a:schemeClr>
                    </a:solidFill>
                  </a:tcPr>
                </a:tc>
                <a:tc>
                  <a:txBody>
                    <a:bodyPr/>
                    <a:lstStyle/>
                    <a:p>
                      <a:pPr algn="r" fontAlgn="ctr"/>
                      <a:r>
                        <a:rPr lang="en-US" sz="1000" b="0" i="0" u="none" strike="noStrike" dirty="0">
                          <a:solidFill>
                            <a:schemeClr val="bg1"/>
                          </a:solidFill>
                          <a:effectLst/>
                          <a:latin typeface="Franklin Gothic Book" panose="020B0503020102020204" pitchFamily="34" charset="0"/>
                        </a:rPr>
                        <a:t> $    (22,458,631)</a:t>
                      </a:r>
                    </a:p>
                  </a:txBody>
                  <a:tcPr marL="9525" marR="18288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75000"/>
                        <a:lumOff val="25000"/>
                      </a:schemeClr>
                    </a:solidFill>
                  </a:tcPr>
                </a:tc>
                <a:tc>
                  <a:txBody>
                    <a:bodyPr/>
                    <a:lstStyle/>
                    <a:p>
                      <a:pPr algn="r" fontAlgn="ctr"/>
                      <a:r>
                        <a:rPr lang="en-US" sz="1000" b="0" i="0" u="none" strike="noStrike" dirty="0">
                          <a:solidFill>
                            <a:schemeClr val="bg1"/>
                          </a:solidFill>
                          <a:effectLst/>
                          <a:latin typeface="Franklin Gothic Book" panose="020B0503020102020204" pitchFamily="34" charset="0"/>
                        </a:rPr>
                        <a:t> $    (22,260,972)</a:t>
                      </a:r>
                    </a:p>
                  </a:txBody>
                  <a:tcPr marL="9525" marR="18288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75000"/>
                        <a:lumOff val="25000"/>
                      </a:schemeClr>
                    </a:solidFill>
                  </a:tcPr>
                </a:tc>
                <a:tc>
                  <a:txBody>
                    <a:bodyPr/>
                    <a:lstStyle/>
                    <a:p>
                      <a:pPr algn="r" fontAlgn="ctr"/>
                      <a:r>
                        <a:rPr lang="en-US" sz="1000" b="0" i="0" u="none" strike="noStrike" dirty="0">
                          <a:solidFill>
                            <a:schemeClr val="bg1"/>
                          </a:solidFill>
                          <a:effectLst/>
                          <a:latin typeface="Franklin Gothic Book" panose="020B0503020102020204" pitchFamily="34" charset="0"/>
                        </a:rPr>
                        <a:t> $      197,659 </a:t>
                      </a:r>
                    </a:p>
                  </a:txBody>
                  <a:tcPr marL="9525" marR="18288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75000"/>
                        <a:lumOff val="25000"/>
                      </a:schemeClr>
                    </a:solidFill>
                  </a:tcPr>
                </a:tc>
                <a:tc>
                  <a:txBody>
                    <a:bodyPr/>
                    <a:lstStyle/>
                    <a:p>
                      <a:pPr algn="r" fontAlgn="ctr"/>
                      <a:r>
                        <a:rPr lang="en-US" sz="1000" b="0" i="0" u="none" strike="noStrike" dirty="0">
                          <a:solidFill>
                            <a:schemeClr val="bg1"/>
                          </a:solidFill>
                          <a:effectLst/>
                          <a:latin typeface="Franklin Gothic Book" panose="020B0503020102020204" pitchFamily="34" charset="0"/>
                        </a:rPr>
                        <a:t>-0.9%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10016"/>
                  </a:ext>
                </a:extLst>
              </a:tr>
              <a:tr h="319846">
                <a:tc>
                  <a:txBody>
                    <a:bodyPr/>
                    <a:lstStyle/>
                    <a:p>
                      <a:pPr algn="r" fontAlgn="ctr"/>
                      <a:r>
                        <a:rPr lang="en-US" sz="1100" b="1" i="0" u="none" strike="noStrike" dirty="0">
                          <a:solidFill>
                            <a:srgbClr val="000000"/>
                          </a:solidFill>
                          <a:effectLst/>
                          <a:latin typeface="+mn-lt"/>
                        </a:rPr>
                        <a:t>Modified </a:t>
                      </a:r>
                      <a:endParaRPr lang="en-US" sz="1100" b="1" i="0" u="none" strike="noStrike" dirty="0">
                        <a:solidFill>
                          <a:schemeClr val="bg1"/>
                        </a:solidFill>
                        <a:effectLst/>
                        <a:latin typeface="+mn-lt"/>
                      </a:endParaRPr>
                    </a:p>
                  </a:txBody>
                  <a:tcPr marL="5293" marR="80682" marT="529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00" b="0" i="0" u="none" strike="noStrike" dirty="0">
                          <a:solidFill>
                            <a:srgbClr val="000000"/>
                          </a:solidFill>
                          <a:effectLst/>
                          <a:latin typeface="+mn-lt"/>
                        </a:rPr>
                        <a:t>Add back Depreciation</a:t>
                      </a:r>
                    </a:p>
                  </a:txBody>
                  <a:tcPr marL="6724" marR="6724" marT="6724" marB="73152"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000" b="0" i="0" u="none" strike="noStrike" dirty="0">
                          <a:solidFill>
                            <a:srgbClr val="000000"/>
                          </a:solidFill>
                          <a:effectLst/>
                          <a:latin typeface="Franklin Gothic Book" panose="020B0503020102020204" pitchFamily="34" charset="0"/>
                        </a:rPr>
                        <a:t>                      33,945,343 </a:t>
                      </a:r>
                    </a:p>
                  </a:txBody>
                  <a:tcPr marL="9525" marR="18288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000" b="0" i="0" u="none" strike="noStrike" dirty="0">
                          <a:solidFill>
                            <a:srgbClr val="000000"/>
                          </a:solidFill>
                          <a:effectLst/>
                          <a:latin typeface="Franklin Gothic Book" panose="020B0503020102020204" pitchFamily="34" charset="0"/>
                        </a:rPr>
                        <a:t>         33,148,096 </a:t>
                      </a:r>
                    </a:p>
                  </a:txBody>
                  <a:tcPr marL="9525" marR="18288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000" b="0" i="0" u="none" strike="noStrike" dirty="0">
                          <a:solidFill>
                            <a:srgbClr val="000000"/>
                          </a:solidFill>
                          <a:effectLst/>
                          <a:latin typeface="Franklin Gothic Book" panose="020B0503020102020204" pitchFamily="34" charset="0"/>
                        </a:rPr>
                        <a:t>              (797,247)</a:t>
                      </a:r>
                    </a:p>
                  </a:txBody>
                  <a:tcPr marL="9525" marR="18288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000" b="0" i="0" u="none" strike="noStrike" dirty="0">
                          <a:solidFill>
                            <a:srgbClr val="000000"/>
                          </a:solidFill>
                          <a:effectLst/>
                          <a:latin typeface="Franklin Gothic Book" panose="020B0503020102020204" pitchFamily="34" charset="0"/>
                        </a:rPr>
                        <a:t>-2.3%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7"/>
                  </a:ext>
                </a:extLst>
              </a:tr>
              <a:tr h="171959">
                <a:tc>
                  <a:txBody>
                    <a:bodyPr/>
                    <a:lstStyle/>
                    <a:p>
                      <a:pPr algn="r"/>
                      <a:r>
                        <a:rPr lang="en-US" sz="1100" b="1" i="0" u="none" strike="noStrike" dirty="0">
                          <a:solidFill>
                            <a:srgbClr val="000000"/>
                          </a:solidFill>
                          <a:effectLst/>
                          <a:latin typeface="+mn-lt"/>
                        </a:rPr>
                        <a:t>Cash Flow:</a:t>
                      </a:r>
                      <a:endParaRPr lang="en-US" dirty="0"/>
                    </a:p>
                  </a:txBody>
                  <a:tcPr marL="5293" marR="80682" marT="529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00" b="0" i="0" u="none" strike="noStrike" dirty="0">
                          <a:solidFill>
                            <a:srgbClr val="000000"/>
                          </a:solidFill>
                          <a:effectLst/>
                          <a:latin typeface="+mn-lt"/>
                        </a:rPr>
                        <a:t>Less Capital Expenditures</a:t>
                      </a:r>
                    </a:p>
                  </a:txBody>
                  <a:tcPr marL="6724" marR="6724" marT="672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000" b="0" i="0" u="none" strike="noStrike" dirty="0">
                          <a:solidFill>
                            <a:srgbClr val="000000"/>
                          </a:solidFill>
                          <a:effectLst/>
                          <a:latin typeface="Franklin Gothic Book" panose="020B0503020102020204" pitchFamily="34" charset="0"/>
                        </a:rPr>
                        <a:t>                      (8,455,934)</a:t>
                      </a:r>
                    </a:p>
                  </a:txBody>
                  <a:tcPr marL="9525" marR="18288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000" b="0" i="0" u="none" strike="noStrike" dirty="0">
                          <a:solidFill>
                            <a:srgbClr val="000000"/>
                          </a:solidFill>
                          <a:effectLst/>
                          <a:latin typeface="Franklin Gothic Book" panose="020B0503020102020204" pitchFamily="34" charset="0"/>
                        </a:rPr>
                        <a:t>        (11,746,266)</a:t>
                      </a:r>
                    </a:p>
                  </a:txBody>
                  <a:tcPr marL="9525" marR="18288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000" b="0" i="0" u="none" strike="noStrike" dirty="0">
                          <a:solidFill>
                            <a:srgbClr val="000000"/>
                          </a:solidFill>
                          <a:effectLst/>
                          <a:latin typeface="Franklin Gothic Book" panose="020B0503020102020204" pitchFamily="34" charset="0"/>
                        </a:rPr>
                        <a:t>          (3,290,332)</a:t>
                      </a:r>
                    </a:p>
                  </a:txBody>
                  <a:tcPr marL="9525" marR="18288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000" b="0" i="0" u="none" strike="noStrike" dirty="0">
                          <a:solidFill>
                            <a:srgbClr val="000000"/>
                          </a:solidFill>
                          <a:effectLst/>
                          <a:latin typeface="Franklin Gothic Book" panose="020B0503020102020204" pitchFamily="34" charset="0"/>
                        </a:rPr>
                        <a:t>38.9%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86551248"/>
                  </a:ext>
                </a:extLst>
              </a:tr>
              <a:tr h="210312">
                <a:tc>
                  <a:txBody>
                    <a:bodyPr/>
                    <a:lstStyle/>
                    <a:p>
                      <a:pPr algn="r" fontAlgn="ctr"/>
                      <a:endParaRPr lang="en-US" sz="1100" b="1" i="0" u="none" strike="noStrike" dirty="0">
                        <a:solidFill>
                          <a:srgbClr val="000000"/>
                        </a:solidFill>
                        <a:effectLst/>
                        <a:latin typeface="+mn-lt"/>
                      </a:endParaRPr>
                    </a:p>
                  </a:txBody>
                  <a:tcPr marL="5293" marR="80682" marT="529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00" b="0" i="0" u="none" strike="noStrike" dirty="0">
                          <a:solidFill>
                            <a:srgbClr val="000000"/>
                          </a:solidFill>
                          <a:effectLst/>
                          <a:latin typeface="+mn-lt"/>
                        </a:rPr>
                        <a:t>Less Capital Reserve Funding</a:t>
                      </a:r>
                    </a:p>
                  </a:txBody>
                  <a:tcPr marL="6724" marR="6724" marT="672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000" b="0" i="0" u="none" strike="noStrike" dirty="0">
                          <a:solidFill>
                            <a:srgbClr val="000000"/>
                          </a:solidFill>
                          <a:effectLst/>
                          <a:latin typeface="Franklin Gothic Book" panose="020B0503020102020204" pitchFamily="34" charset="0"/>
                        </a:rPr>
                        <a:t>                      (3,249,979)</a:t>
                      </a:r>
                    </a:p>
                  </a:txBody>
                  <a:tcPr marL="9525" marR="18288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000" b="0" i="0" u="none" strike="noStrike" dirty="0">
                          <a:solidFill>
                            <a:srgbClr val="000000"/>
                          </a:solidFill>
                          <a:effectLst/>
                          <a:latin typeface="Franklin Gothic Book" panose="020B0503020102020204" pitchFamily="34" charset="0"/>
                        </a:rPr>
                        <a:t>          (1,356,653)</a:t>
                      </a:r>
                    </a:p>
                  </a:txBody>
                  <a:tcPr marL="9525" marR="18288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000" b="0" i="0" u="none" strike="noStrike" dirty="0">
                          <a:solidFill>
                            <a:srgbClr val="000000"/>
                          </a:solidFill>
                          <a:effectLst/>
                          <a:latin typeface="Franklin Gothic Book" panose="020B0503020102020204" pitchFamily="34" charset="0"/>
                        </a:rPr>
                        <a:t>            1,893,326 </a:t>
                      </a:r>
                    </a:p>
                  </a:txBody>
                  <a:tcPr marL="9525" marR="18288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000" b="0" i="0" u="none" strike="noStrike" dirty="0">
                          <a:solidFill>
                            <a:srgbClr val="000000"/>
                          </a:solidFill>
                          <a:effectLst/>
                          <a:latin typeface="Franklin Gothic Book" panose="020B0503020102020204" pitchFamily="34" charset="0"/>
                        </a:rPr>
                        <a:t>-58.3%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9"/>
                  </a:ext>
                </a:extLst>
              </a:tr>
              <a:tr h="210312">
                <a:tc>
                  <a:txBody>
                    <a:bodyPr/>
                    <a:lstStyle/>
                    <a:p>
                      <a:pPr algn="r" fontAlgn="ctr"/>
                      <a:endParaRPr lang="en-US" sz="1100" b="1" i="0" u="none" strike="noStrike" dirty="0">
                        <a:solidFill>
                          <a:srgbClr val="000000"/>
                        </a:solidFill>
                        <a:effectLst/>
                        <a:latin typeface="+mn-lt"/>
                      </a:endParaRPr>
                    </a:p>
                  </a:txBody>
                  <a:tcPr marL="5293" marR="80682" marT="529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00" b="0" i="0" u="none" strike="noStrike" dirty="0">
                          <a:solidFill>
                            <a:srgbClr val="000000"/>
                          </a:solidFill>
                          <a:effectLst/>
                          <a:latin typeface="+mn-lt"/>
                        </a:rPr>
                        <a:t>Less Debt Service Principal</a:t>
                      </a:r>
                    </a:p>
                  </a:txBody>
                  <a:tcPr marL="6724" marR="6724" marT="672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000" b="0" i="0" u="none" strike="noStrike" dirty="0">
                          <a:solidFill>
                            <a:srgbClr val="000000"/>
                          </a:solidFill>
                          <a:effectLst/>
                          <a:latin typeface="Franklin Gothic Book" panose="020B0503020102020204" pitchFamily="34" charset="0"/>
                        </a:rPr>
                        <a:t>                     (4,252,774)</a:t>
                      </a:r>
                    </a:p>
                  </a:txBody>
                  <a:tcPr marL="9525" marR="182880" marT="9525"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sz="1000" b="0" i="0" u="none" strike="noStrike" dirty="0">
                          <a:solidFill>
                            <a:srgbClr val="000000"/>
                          </a:solidFill>
                          <a:effectLst/>
                          <a:latin typeface="Franklin Gothic Book" panose="020B0503020102020204" pitchFamily="34" charset="0"/>
                        </a:rPr>
                        <a:t>          (5,773,560)</a:t>
                      </a:r>
                    </a:p>
                  </a:txBody>
                  <a:tcPr marL="9525" marR="182880" marT="9525"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sz="1000" b="0" i="0" u="none" strike="noStrike" dirty="0">
                          <a:solidFill>
                            <a:srgbClr val="000000"/>
                          </a:solidFill>
                          <a:effectLst/>
                          <a:latin typeface="Franklin Gothic Book" panose="020B0503020102020204" pitchFamily="34" charset="0"/>
                        </a:rPr>
                        <a:t>          (1,520,786)</a:t>
                      </a:r>
                    </a:p>
                  </a:txBody>
                  <a:tcPr marL="9525" marR="182880" marT="9525"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sz="1000" b="0" i="0" u="none" strike="noStrike" dirty="0">
                          <a:solidFill>
                            <a:srgbClr val="000000"/>
                          </a:solidFill>
                          <a:effectLst/>
                          <a:latin typeface="Franklin Gothic Book" panose="020B0503020102020204" pitchFamily="34" charset="0"/>
                        </a:rPr>
                        <a:t>35.8%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20"/>
                  </a:ext>
                </a:extLst>
              </a:tr>
              <a:tr h="210312">
                <a:tc>
                  <a:txBody>
                    <a:bodyPr/>
                    <a:lstStyle/>
                    <a:p>
                      <a:pPr algn="r" fontAlgn="ctr"/>
                      <a:endParaRPr lang="en-US" sz="1100" b="1" i="0" u="none" strike="noStrike" dirty="0">
                        <a:solidFill>
                          <a:srgbClr val="000000"/>
                        </a:solidFill>
                        <a:effectLst/>
                        <a:latin typeface="+mn-lt"/>
                      </a:endParaRPr>
                    </a:p>
                  </a:txBody>
                  <a:tcPr marL="5293" marR="80682" marT="529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00" b="1" i="0" u="none" strike="noStrike" dirty="0">
                          <a:solidFill>
                            <a:srgbClr val="000000"/>
                          </a:solidFill>
                          <a:effectLst/>
                          <a:latin typeface="+mn-lt"/>
                        </a:rPr>
                        <a:t>Net Change Before Other </a:t>
                      </a:r>
                      <a:r>
                        <a:rPr lang="en-US" sz="1000" b="1" i="0" u="none" strike="noStrike" dirty="0" err="1">
                          <a:solidFill>
                            <a:srgbClr val="000000"/>
                          </a:solidFill>
                          <a:effectLst/>
                          <a:latin typeface="+mn-lt"/>
                        </a:rPr>
                        <a:t>Adj</a:t>
                      </a:r>
                      <a:r>
                        <a:rPr lang="en-US" sz="1000" b="1" i="0" u="none" strike="noStrike" dirty="0">
                          <a:solidFill>
                            <a:srgbClr val="000000"/>
                          </a:solidFill>
                          <a:effectLst/>
                          <a:latin typeface="+mn-lt"/>
                        </a:rPr>
                        <a:t> &amp; Transfers</a:t>
                      </a:r>
                    </a:p>
                  </a:txBody>
                  <a:tcPr marL="6724" marR="6724" marT="672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000" b="1" i="0" u="none" strike="noStrike" dirty="0">
                          <a:solidFill>
                            <a:srgbClr val="000000"/>
                          </a:solidFill>
                          <a:effectLst/>
                          <a:latin typeface="Franklin Gothic Book" panose="020B0503020102020204" pitchFamily="34" charset="0"/>
                        </a:rPr>
                        <a:t>                (4,471,975)</a:t>
                      </a:r>
                    </a:p>
                  </a:txBody>
                  <a:tcPr marL="9525" marR="182880" marT="9525"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fontAlgn="ctr"/>
                      <a:r>
                        <a:rPr lang="en-US" sz="1000" b="1" i="0" u="none" strike="noStrike" dirty="0">
                          <a:solidFill>
                            <a:srgbClr val="000000"/>
                          </a:solidFill>
                          <a:effectLst/>
                          <a:latin typeface="Franklin Gothic Book" panose="020B0503020102020204" pitchFamily="34" charset="0"/>
                        </a:rPr>
                        <a:t>    (7,989,355)</a:t>
                      </a:r>
                    </a:p>
                  </a:txBody>
                  <a:tcPr marL="9525" marR="182880" marT="9525"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fontAlgn="ctr"/>
                      <a:r>
                        <a:rPr lang="en-US" sz="1000" b="1" i="0" u="none" strike="noStrike" dirty="0">
                          <a:solidFill>
                            <a:srgbClr val="000000"/>
                          </a:solidFill>
                          <a:effectLst/>
                          <a:latin typeface="Franklin Gothic Book" panose="020B0503020102020204" pitchFamily="34" charset="0"/>
                        </a:rPr>
                        <a:t>    (3,517,380) </a:t>
                      </a:r>
                    </a:p>
                  </a:txBody>
                  <a:tcPr marL="9525" marR="182880" marT="9525"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ctr"/>
                      <a:endParaRPr lang="en-US" sz="1000" b="1" i="0" u="none" strike="noStrike" dirty="0">
                        <a:solidFill>
                          <a:srgbClr val="000000"/>
                        </a:solidFill>
                        <a:effectLst/>
                        <a:latin typeface="+mn-lt"/>
                      </a:endParaRPr>
                    </a:p>
                  </a:txBody>
                  <a:tcPr marL="3050" marR="182880" marT="30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21"/>
                  </a:ext>
                </a:extLst>
              </a:tr>
              <a:tr h="210312">
                <a:tc>
                  <a:txBody>
                    <a:bodyPr/>
                    <a:lstStyle/>
                    <a:p>
                      <a:pPr algn="r" fontAlgn="ctr"/>
                      <a:endParaRPr lang="en-US" sz="1100" b="1" i="0" u="none" strike="noStrike" dirty="0">
                        <a:solidFill>
                          <a:srgbClr val="000000"/>
                        </a:solidFill>
                        <a:effectLst/>
                        <a:latin typeface="+mn-lt"/>
                      </a:endParaRPr>
                    </a:p>
                  </a:txBody>
                  <a:tcPr marL="5293" marR="80682" marT="529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00" b="0" i="0" u="none" strike="noStrike">
                          <a:solidFill>
                            <a:srgbClr val="000000"/>
                          </a:solidFill>
                          <a:effectLst/>
                          <a:latin typeface="+mn-lt"/>
                        </a:rPr>
                        <a:t>Transfer from/(to) Budget Stabilization</a:t>
                      </a:r>
                    </a:p>
                  </a:txBody>
                  <a:tcPr marL="6724" marR="6724" marT="672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000" b="0" i="0" u="none" strike="noStrike" dirty="0">
                          <a:solidFill>
                            <a:srgbClr val="000000"/>
                          </a:solidFill>
                          <a:effectLst/>
                          <a:latin typeface="Franklin Gothic Book" panose="020B0503020102020204" pitchFamily="34" charset="0"/>
                        </a:rPr>
                        <a:t> 4,277,470 </a:t>
                      </a:r>
                      <a:endParaRPr lang="en-US" sz="1000" b="0" i="0" u="none" strike="noStrike" dirty="0">
                        <a:solidFill>
                          <a:srgbClr val="000000"/>
                        </a:solidFill>
                        <a:effectLst/>
                        <a:latin typeface="+mn-lt"/>
                      </a:endParaRPr>
                    </a:p>
                  </a:txBody>
                  <a:tcPr marL="3050" marR="182880" marT="305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sz="1000" u="none" strike="noStrike" dirty="0">
                          <a:effectLst/>
                          <a:latin typeface="+mn-lt"/>
                        </a:rPr>
                        <a:t>3,478,533 </a:t>
                      </a:r>
                      <a:endParaRPr lang="en-US" sz="1000" b="0" i="0" u="none" strike="noStrike" dirty="0">
                        <a:solidFill>
                          <a:srgbClr val="000000"/>
                        </a:solidFill>
                        <a:effectLst/>
                        <a:latin typeface="+mn-lt"/>
                      </a:endParaRPr>
                    </a:p>
                  </a:txBody>
                  <a:tcPr marL="0" marR="182880" marT="305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sz="1000" b="0" i="0" u="none" strike="noStrike" dirty="0">
                          <a:solidFill>
                            <a:srgbClr val="000000"/>
                          </a:solidFill>
                          <a:effectLst/>
                          <a:latin typeface="Franklin Gothic Book" panose="020B0503020102020204" pitchFamily="34" charset="0"/>
                        </a:rPr>
                        <a:t>          (798,937)</a:t>
                      </a:r>
                    </a:p>
                  </a:txBody>
                  <a:tcPr marL="9525" marR="182880" marT="9525"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en-US" sz="1000" b="0" i="0" u="none" strike="noStrike" dirty="0">
                        <a:solidFill>
                          <a:srgbClr val="000000"/>
                        </a:solidFill>
                        <a:effectLst/>
                        <a:latin typeface="+mn-lt"/>
                      </a:endParaRPr>
                    </a:p>
                  </a:txBody>
                  <a:tcPr marL="3050" marR="182880" marT="30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23"/>
                  </a:ext>
                </a:extLst>
              </a:tr>
              <a:tr h="210312">
                <a:tc>
                  <a:txBody>
                    <a:bodyPr/>
                    <a:lstStyle/>
                    <a:p>
                      <a:pPr algn="r" fontAlgn="ctr"/>
                      <a:endParaRPr lang="en-US" sz="1100" b="1" i="0" u="none" strike="noStrike" dirty="0">
                        <a:solidFill>
                          <a:srgbClr val="000000"/>
                        </a:solidFill>
                        <a:effectLst/>
                        <a:latin typeface="+mn-lt"/>
                      </a:endParaRPr>
                    </a:p>
                  </a:txBody>
                  <a:tcPr marL="5293" marR="80682" marT="529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00" b="1" i="0" u="none" strike="noStrike" dirty="0">
                          <a:solidFill>
                            <a:srgbClr val="000000"/>
                          </a:solidFill>
                          <a:effectLst/>
                          <a:latin typeface="+mn-lt"/>
                        </a:rPr>
                        <a:t>    Net Change Subtotal</a:t>
                      </a:r>
                    </a:p>
                  </a:txBody>
                  <a:tcPr marL="6724" marR="6724" marT="672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000" b="1" i="0" u="none" strike="noStrike" dirty="0">
                          <a:solidFill>
                            <a:srgbClr val="000000"/>
                          </a:solidFill>
                          <a:effectLst/>
                          <a:latin typeface="Franklin Gothic Book" panose="020B0503020102020204" pitchFamily="34" charset="0"/>
                        </a:rPr>
                        <a:t>                (194,505)</a:t>
                      </a:r>
                    </a:p>
                  </a:txBody>
                  <a:tcPr marL="9525" marR="182880" marT="9525"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fontAlgn="ctr"/>
                      <a:r>
                        <a:rPr lang="en-US" sz="1000" b="1" i="0" u="none" strike="noStrike" dirty="0">
                          <a:solidFill>
                            <a:srgbClr val="000000"/>
                          </a:solidFill>
                          <a:effectLst/>
                          <a:latin typeface="Franklin Gothic Book" panose="020B0503020102020204" pitchFamily="34" charset="0"/>
                        </a:rPr>
                        <a:t>    (4,510,822)</a:t>
                      </a:r>
                    </a:p>
                  </a:txBody>
                  <a:tcPr marL="9525" marR="182880" marT="9525"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fontAlgn="ctr"/>
                      <a:r>
                        <a:rPr lang="en-US" sz="1000" b="1" i="0" u="none" strike="noStrike" dirty="0">
                          <a:solidFill>
                            <a:srgbClr val="000000"/>
                          </a:solidFill>
                          <a:effectLst/>
                          <a:latin typeface="Franklin Gothic Book" panose="020B0503020102020204" pitchFamily="34" charset="0"/>
                        </a:rPr>
                        <a:t>(4,316,317) </a:t>
                      </a:r>
                    </a:p>
                  </a:txBody>
                  <a:tcPr marL="9525" marR="182880" marT="9525"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ctr"/>
                      <a:endParaRPr lang="en-US" sz="1000" b="1" i="0" u="none" strike="noStrike" dirty="0">
                        <a:solidFill>
                          <a:srgbClr val="000000"/>
                        </a:solidFill>
                        <a:effectLst/>
                        <a:latin typeface="+mn-lt"/>
                      </a:endParaRPr>
                    </a:p>
                  </a:txBody>
                  <a:tcPr marL="3050" marR="182880" marT="30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24"/>
                  </a:ext>
                </a:extLst>
              </a:tr>
              <a:tr h="210312">
                <a:tc>
                  <a:txBody>
                    <a:bodyPr/>
                    <a:lstStyle/>
                    <a:p>
                      <a:pPr algn="r" fontAlgn="ctr"/>
                      <a:endParaRPr lang="en-US" sz="1100" b="1" i="0" u="none" strike="noStrike" dirty="0">
                        <a:solidFill>
                          <a:srgbClr val="000000"/>
                        </a:solidFill>
                        <a:effectLst/>
                        <a:latin typeface="+mn-lt"/>
                      </a:endParaRPr>
                    </a:p>
                  </a:txBody>
                  <a:tcPr marL="5293" marR="80682" marT="529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00" b="0" i="0" u="none" strike="noStrike" dirty="0">
                          <a:solidFill>
                            <a:srgbClr val="000000"/>
                          </a:solidFill>
                          <a:effectLst/>
                          <a:latin typeface="+mn-lt"/>
                        </a:rPr>
                        <a:t>Other Strategic Transfers from/(to) Reserves</a:t>
                      </a:r>
                    </a:p>
                  </a:txBody>
                  <a:tcPr marL="6724" marR="6724" marT="672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000" u="none" strike="noStrike" dirty="0">
                          <a:effectLst/>
                          <a:latin typeface="+mn-lt"/>
                        </a:rPr>
                        <a:t>              6,116,261 </a:t>
                      </a:r>
                      <a:endParaRPr lang="en-US" sz="1000" b="0" i="0" u="none" strike="noStrike" dirty="0">
                        <a:solidFill>
                          <a:srgbClr val="000000"/>
                        </a:solidFill>
                        <a:effectLst/>
                        <a:latin typeface="+mn-lt"/>
                      </a:endParaRPr>
                    </a:p>
                  </a:txBody>
                  <a:tcPr marL="3050" marR="182880" marT="30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000" b="0" i="0" u="none" strike="noStrike" dirty="0">
                          <a:solidFill>
                            <a:srgbClr val="000000"/>
                          </a:solidFill>
                          <a:effectLst/>
                          <a:latin typeface="Franklin Gothic Book" panose="020B0503020102020204" pitchFamily="34" charset="0"/>
                        </a:rPr>
                        <a:t>              1,651,616 </a:t>
                      </a:r>
                    </a:p>
                  </a:txBody>
                  <a:tcPr marL="9525" marR="18288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000" b="0" i="0" u="none" strike="noStrike" dirty="0">
                          <a:solidFill>
                            <a:srgbClr val="000000"/>
                          </a:solidFill>
                          <a:effectLst/>
                          <a:latin typeface="Franklin Gothic Book" panose="020B0503020102020204" pitchFamily="34" charset="0"/>
                        </a:rPr>
                        <a:t>          (4,464,645)</a:t>
                      </a:r>
                    </a:p>
                  </a:txBody>
                  <a:tcPr marL="9525" marR="18288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1000" b="0" i="0" u="none" strike="noStrike" dirty="0">
                        <a:solidFill>
                          <a:srgbClr val="000000"/>
                        </a:solidFill>
                        <a:effectLst/>
                        <a:latin typeface="+mn-lt"/>
                      </a:endParaRPr>
                    </a:p>
                  </a:txBody>
                  <a:tcPr marL="3050" marR="182880" marT="30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25"/>
                  </a:ext>
                </a:extLst>
              </a:tr>
              <a:tr h="193638">
                <a:tc>
                  <a:txBody>
                    <a:bodyPr/>
                    <a:lstStyle/>
                    <a:p>
                      <a:pPr algn="r" fontAlgn="ctr"/>
                      <a:endParaRPr lang="en-US" sz="1100" b="1" i="0" u="none" strike="noStrike" dirty="0">
                        <a:solidFill>
                          <a:srgbClr val="000000"/>
                        </a:solidFill>
                        <a:effectLst/>
                        <a:latin typeface="+mn-lt"/>
                      </a:endParaRPr>
                    </a:p>
                  </a:txBody>
                  <a:tcPr marL="5293" marR="80682" marT="529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00" b="1" i="0" u="none" strike="noStrike" dirty="0">
                          <a:solidFill>
                            <a:schemeClr val="bg1"/>
                          </a:solidFill>
                          <a:effectLst/>
                          <a:latin typeface="+mn-lt"/>
                        </a:rPr>
                        <a:t>Net Change in Cash &amp; Reserve Transfers</a:t>
                      </a:r>
                    </a:p>
                  </a:txBody>
                  <a:tcPr marL="6724" marR="6724" marT="6724"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688F"/>
                    </a:solidFill>
                  </a:tcPr>
                </a:tc>
                <a:tc>
                  <a:txBody>
                    <a:bodyPr/>
                    <a:lstStyle/>
                    <a:p>
                      <a:pPr algn="r" fontAlgn="ctr"/>
                      <a:r>
                        <a:rPr lang="en-US" sz="1000" b="1" u="none" strike="noStrike" dirty="0">
                          <a:solidFill>
                            <a:schemeClr val="bg1"/>
                          </a:solidFill>
                          <a:effectLst/>
                          <a:latin typeface="+mn-lt"/>
                        </a:rPr>
                        <a:t> </a:t>
                      </a:r>
                      <a:r>
                        <a:rPr lang="en-US" sz="1000" b="1" u="none" strike="noStrike">
                          <a:solidFill>
                            <a:schemeClr val="bg1"/>
                          </a:solidFill>
                          <a:effectLst/>
                          <a:latin typeface="+mn-lt"/>
                        </a:rPr>
                        <a:t>$        </a:t>
                      </a:r>
                      <a:r>
                        <a:rPr lang="en-US" sz="1000" b="1" u="none" strike="noStrike" dirty="0">
                          <a:solidFill>
                            <a:schemeClr val="bg1"/>
                          </a:solidFill>
                          <a:effectLst/>
                          <a:latin typeface="+mn-lt"/>
                        </a:rPr>
                        <a:t>5,921,756</a:t>
                      </a:r>
                      <a:endParaRPr lang="en-US" sz="1000" b="1" i="0" u="none" strike="noStrike" dirty="0">
                        <a:solidFill>
                          <a:schemeClr val="bg1"/>
                        </a:solidFill>
                        <a:effectLst/>
                        <a:latin typeface="+mn-lt"/>
                      </a:endParaRPr>
                    </a:p>
                  </a:txBody>
                  <a:tcPr marL="3050" marR="182880" marT="305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688F"/>
                    </a:solidFill>
                  </a:tcPr>
                </a:tc>
                <a:tc>
                  <a:txBody>
                    <a:bodyPr/>
                    <a:lstStyle/>
                    <a:p>
                      <a:pPr algn="r" fontAlgn="ctr"/>
                      <a:r>
                        <a:rPr lang="en-US" sz="1000" b="1" i="0" u="none" strike="noStrike" dirty="0">
                          <a:solidFill>
                            <a:schemeClr val="bg1"/>
                          </a:solidFill>
                          <a:effectLst/>
                          <a:latin typeface="Franklin Gothic Book" panose="020B0503020102020204" pitchFamily="34" charset="0"/>
                        </a:rPr>
                        <a:t> $      (2,859,206)</a:t>
                      </a:r>
                    </a:p>
                  </a:txBody>
                  <a:tcPr marL="9525" marR="18288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688F"/>
                    </a:solidFill>
                  </a:tcPr>
                </a:tc>
                <a:tc>
                  <a:txBody>
                    <a:bodyPr/>
                    <a:lstStyle/>
                    <a:p>
                      <a:pPr algn="r" fontAlgn="ctr"/>
                      <a:r>
                        <a:rPr lang="en-US" sz="1000" b="1" i="0" u="none" strike="noStrike" dirty="0">
                          <a:solidFill>
                            <a:schemeClr val="bg1"/>
                          </a:solidFill>
                          <a:effectLst/>
                          <a:latin typeface="Franklin Gothic Book" panose="020B0503020102020204" pitchFamily="34" charset="0"/>
                        </a:rPr>
                        <a:t> $     (8,780,962)</a:t>
                      </a:r>
                    </a:p>
                  </a:txBody>
                  <a:tcPr marL="9525" marR="18288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688F"/>
                    </a:solidFill>
                  </a:tcPr>
                </a:tc>
                <a:tc>
                  <a:txBody>
                    <a:bodyPr/>
                    <a:lstStyle/>
                    <a:p>
                      <a:pPr algn="l" fontAlgn="b"/>
                      <a:endParaRPr lang="en-US" sz="1000" b="1" i="0" u="none" strike="noStrike" dirty="0">
                        <a:solidFill>
                          <a:schemeClr val="bg1"/>
                        </a:solidFill>
                        <a:effectLst/>
                        <a:latin typeface="+mn-lt"/>
                      </a:endParaRPr>
                    </a:p>
                  </a:txBody>
                  <a:tcPr marL="3050" marR="182880" marT="305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688F"/>
                    </a:solidFill>
                  </a:tcPr>
                </a:tc>
                <a:extLst>
                  <a:ext uri="{0D108BD9-81ED-4DB2-BD59-A6C34878D82A}">
                    <a16:rowId xmlns:a16="http://schemas.microsoft.com/office/drawing/2014/main" val="10026"/>
                  </a:ext>
                </a:extLst>
              </a:tr>
              <a:tr h="101466">
                <a:tc>
                  <a:txBody>
                    <a:bodyPr/>
                    <a:lstStyle/>
                    <a:p>
                      <a:pPr algn="r" fontAlgn="ctr"/>
                      <a:endParaRPr lang="en-US" sz="1100" b="1" i="0" u="none" strike="noStrike" dirty="0">
                        <a:solidFill>
                          <a:srgbClr val="000000"/>
                        </a:solidFill>
                        <a:effectLst/>
                        <a:latin typeface="+mn-lt"/>
                      </a:endParaRPr>
                    </a:p>
                  </a:txBody>
                  <a:tcPr marL="5293" marR="80682" marT="529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00" b="1" i="0" u="none" strike="noStrike" dirty="0">
                          <a:solidFill>
                            <a:schemeClr val="bg1"/>
                          </a:solidFill>
                          <a:effectLst/>
                          <a:latin typeface="+mn-lt"/>
                        </a:rPr>
                        <a:t>Net Change after CARES</a:t>
                      </a:r>
                    </a:p>
                  </a:txBody>
                  <a:tcPr marL="6724" marR="6724" marT="6724"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688F"/>
                    </a:solidFill>
                  </a:tcPr>
                </a:tc>
                <a:tc>
                  <a:txBody>
                    <a:bodyPr/>
                    <a:lstStyle/>
                    <a:p>
                      <a:pPr algn="r" fontAlgn="ctr"/>
                      <a:endParaRPr lang="en-US" sz="1000" b="1" i="0" u="none" strike="noStrike" dirty="0">
                        <a:solidFill>
                          <a:schemeClr val="bg1"/>
                        </a:solidFill>
                        <a:effectLst/>
                        <a:latin typeface="+mn-lt"/>
                      </a:endParaRPr>
                    </a:p>
                  </a:txBody>
                  <a:tcPr marL="3050" marR="182880" marT="305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688F"/>
                    </a:solidFill>
                  </a:tcPr>
                </a:tc>
                <a:tc>
                  <a:txBody>
                    <a:bodyPr/>
                    <a:lstStyle/>
                    <a:p>
                      <a:pPr algn="r" fontAlgn="ctr"/>
                      <a:r>
                        <a:rPr lang="en-US" sz="1000" b="1" i="0" u="none" strike="noStrike" dirty="0">
                          <a:solidFill>
                            <a:srgbClr val="FF0000"/>
                          </a:solidFill>
                          <a:effectLst/>
                          <a:latin typeface="Franklin Gothic Book" panose="020B0503020102020204" pitchFamily="34" charset="0"/>
                        </a:rPr>
                        <a:t> </a:t>
                      </a:r>
                      <a:r>
                        <a:rPr lang="en-US" sz="1000" b="1" i="0" u="none" strike="noStrike" dirty="0">
                          <a:solidFill>
                            <a:schemeClr val="bg1"/>
                          </a:solidFill>
                          <a:effectLst/>
                          <a:latin typeface="Franklin Gothic Book" panose="020B0503020102020204" pitchFamily="34" charset="0"/>
                        </a:rPr>
                        <a:t>$     0</a:t>
                      </a:r>
                    </a:p>
                  </a:txBody>
                  <a:tcPr marL="9525" marR="18288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688F"/>
                    </a:solidFill>
                  </a:tcPr>
                </a:tc>
                <a:tc>
                  <a:txBody>
                    <a:bodyPr/>
                    <a:lstStyle/>
                    <a:p>
                      <a:pPr algn="r" fontAlgn="ctr"/>
                      <a:endParaRPr lang="en-US" sz="1000" b="1" i="0" u="none" strike="noStrike" dirty="0">
                        <a:solidFill>
                          <a:schemeClr val="bg1"/>
                        </a:solidFill>
                        <a:effectLst/>
                        <a:latin typeface="+mn-lt"/>
                      </a:endParaRPr>
                    </a:p>
                  </a:txBody>
                  <a:tcPr marL="3050" marR="182880" marT="305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688F"/>
                    </a:solidFill>
                  </a:tcPr>
                </a:tc>
                <a:tc>
                  <a:txBody>
                    <a:bodyPr/>
                    <a:lstStyle/>
                    <a:p>
                      <a:pPr algn="l" fontAlgn="b"/>
                      <a:endParaRPr lang="en-US" sz="1000" b="1" i="0" u="none" strike="noStrike" dirty="0">
                        <a:solidFill>
                          <a:schemeClr val="bg1"/>
                        </a:solidFill>
                        <a:effectLst/>
                        <a:latin typeface="+mn-lt"/>
                      </a:endParaRPr>
                    </a:p>
                  </a:txBody>
                  <a:tcPr marL="3050" marR="182880" marT="305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688F"/>
                    </a:solidFill>
                  </a:tcPr>
                </a:tc>
                <a:extLst>
                  <a:ext uri="{0D108BD9-81ED-4DB2-BD59-A6C34878D82A}">
                    <a16:rowId xmlns:a16="http://schemas.microsoft.com/office/drawing/2014/main" val="1526888935"/>
                  </a:ext>
                </a:extLst>
              </a:tr>
            </a:tbl>
          </a:graphicData>
        </a:graphic>
      </p:graphicFrame>
      <p:graphicFrame>
        <p:nvGraphicFramePr>
          <p:cNvPr id="9" name="Chart 8" descr="UMS FY22 revenue: State appropriation 43%, Net tuition &amp; fee revenue 49%, Sales, services, other 8%"/>
          <p:cNvGraphicFramePr/>
          <p:nvPr>
            <p:extLst>
              <p:ext uri="{D42A27DB-BD31-4B8C-83A1-F6EECF244321}">
                <p14:modId xmlns:p14="http://schemas.microsoft.com/office/powerpoint/2010/main" val="1553142915"/>
              </p:ext>
            </p:extLst>
          </p:nvPr>
        </p:nvGraphicFramePr>
        <p:xfrm>
          <a:off x="123721" y="952434"/>
          <a:ext cx="2250621" cy="294903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descr="UMS FY22 Expense: Compensation 72%, non-compensation 28%"/>
          <p:cNvGraphicFramePr/>
          <p:nvPr>
            <p:extLst>
              <p:ext uri="{D42A27DB-BD31-4B8C-83A1-F6EECF244321}">
                <p14:modId xmlns:p14="http://schemas.microsoft.com/office/powerpoint/2010/main" val="1301747789"/>
              </p:ext>
            </p:extLst>
          </p:nvPr>
        </p:nvGraphicFramePr>
        <p:xfrm>
          <a:off x="203477" y="4077114"/>
          <a:ext cx="2170865" cy="2412587"/>
        </p:xfrm>
        <a:graphic>
          <a:graphicData uri="http://schemas.openxmlformats.org/drawingml/2006/chart">
            <c:chart xmlns:c="http://schemas.openxmlformats.org/drawingml/2006/chart" xmlns:r="http://schemas.openxmlformats.org/officeDocument/2006/relationships" r:id="rId3"/>
          </a:graphicData>
        </a:graphic>
      </p:graphicFrame>
      <p:cxnSp>
        <p:nvCxnSpPr>
          <p:cNvPr id="13" name="Straight Connector 12">
            <a:extLst>
              <a:ext uri="{C183D7F6-B498-43B3-948B-1728B52AA6E4}">
                <adec:decorative xmlns:adec="http://schemas.microsoft.com/office/drawing/2017/decorative" val="1"/>
              </a:ext>
            </a:extLst>
          </p:cNvPr>
          <p:cNvCxnSpPr>
            <a:cxnSpLocks/>
          </p:cNvCxnSpPr>
          <p:nvPr/>
        </p:nvCxnSpPr>
        <p:spPr>
          <a:xfrm>
            <a:off x="133350" y="3901471"/>
            <a:ext cx="223157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04878" y="1441378"/>
            <a:ext cx="1290742" cy="461665"/>
          </a:xfrm>
          <a:prstGeom prst="rect">
            <a:avLst/>
          </a:prstGeom>
          <a:noFill/>
        </p:spPr>
        <p:txBody>
          <a:bodyPr wrap="square" rtlCol="0">
            <a:spAutoFit/>
          </a:bodyPr>
          <a:lstStyle/>
          <a:p>
            <a:r>
              <a:rPr lang="en-US" sz="1200" dirty="0"/>
              <a:t>Sales/Services/Other</a:t>
            </a:r>
          </a:p>
        </p:txBody>
      </p:sp>
      <p:sp>
        <p:nvSpPr>
          <p:cNvPr id="21" name="TextBox 20"/>
          <p:cNvSpPr txBox="1"/>
          <p:nvPr/>
        </p:nvSpPr>
        <p:spPr>
          <a:xfrm>
            <a:off x="102719" y="2730525"/>
            <a:ext cx="1290742" cy="461665"/>
          </a:xfrm>
          <a:prstGeom prst="rect">
            <a:avLst/>
          </a:prstGeom>
          <a:noFill/>
        </p:spPr>
        <p:txBody>
          <a:bodyPr wrap="square" rtlCol="0">
            <a:spAutoFit/>
          </a:bodyPr>
          <a:lstStyle/>
          <a:p>
            <a:pPr algn="ctr"/>
            <a:r>
              <a:rPr lang="en-US" sz="1200" b="1" dirty="0">
                <a:solidFill>
                  <a:schemeClr val="bg1"/>
                </a:solidFill>
              </a:rPr>
              <a:t>State Appropriation</a:t>
            </a:r>
          </a:p>
        </p:txBody>
      </p:sp>
      <p:sp>
        <p:nvSpPr>
          <p:cNvPr id="25" name="TextBox 24"/>
          <p:cNvSpPr txBox="1"/>
          <p:nvPr/>
        </p:nvSpPr>
        <p:spPr>
          <a:xfrm>
            <a:off x="1119184" y="2790472"/>
            <a:ext cx="1246100" cy="461665"/>
          </a:xfrm>
          <a:prstGeom prst="rect">
            <a:avLst/>
          </a:prstGeom>
          <a:noFill/>
        </p:spPr>
        <p:txBody>
          <a:bodyPr wrap="square" rtlCol="0">
            <a:spAutoFit/>
          </a:bodyPr>
          <a:lstStyle/>
          <a:p>
            <a:pPr algn="ctr"/>
            <a:r>
              <a:rPr lang="en-US" sz="1200" b="1" dirty="0">
                <a:solidFill>
                  <a:schemeClr val="bg1"/>
                </a:solidFill>
              </a:rPr>
              <a:t>Net Tuition &amp; Fee Revenue</a:t>
            </a:r>
          </a:p>
        </p:txBody>
      </p:sp>
      <p:sp>
        <p:nvSpPr>
          <p:cNvPr id="27" name="TextBox 26"/>
          <p:cNvSpPr txBox="1"/>
          <p:nvPr/>
        </p:nvSpPr>
        <p:spPr>
          <a:xfrm>
            <a:off x="449366" y="5597740"/>
            <a:ext cx="1290742" cy="276999"/>
          </a:xfrm>
          <a:prstGeom prst="rect">
            <a:avLst/>
          </a:prstGeom>
          <a:noFill/>
        </p:spPr>
        <p:txBody>
          <a:bodyPr wrap="square" rtlCol="0">
            <a:spAutoFit/>
          </a:bodyPr>
          <a:lstStyle/>
          <a:p>
            <a:pPr algn="ctr"/>
            <a:r>
              <a:rPr lang="en-US" sz="1200" b="1" dirty="0">
                <a:solidFill>
                  <a:schemeClr val="bg1"/>
                </a:solidFill>
              </a:rPr>
              <a:t>Compensation</a:t>
            </a:r>
          </a:p>
        </p:txBody>
      </p:sp>
      <p:sp>
        <p:nvSpPr>
          <p:cNvPr id="28" name="TextBox 27"/>
          <p:cNvSpPr txBox="1"/>
          <p:nvPr/>
        </p:nvSpPr>
        <p:spPr>
          <a:xfrm>
            <a:off x="175850" y="4773374"/>
            <a:ext cx="1290742" cy="461665"/>
          </a:xfrm>
          <a:prstGeom prst="rect">
            <a:avLst/>
          </a:prstGeom>
          <a:noFill/>
        </p:spPr>
        <p:txBody>
          <a:bodyPr wrap="square" rtlCol="0">
            <a:spAutoFit/>
          </a:bodyPr>
          <a:lstStyle/>
          <a:p>
            <a:pPr algn="ctr"/>
            <a:r>
              <a:rPr lang="en-US" sz="1200" b="1" dirty="0">
                <a:solidFill>
                  <a:schemeClr val="bg1"/>
                </a:solidFill>
              </a:rPr>
              <a:t>Non-Compensation</a:t>
            </a:r>
          </a:p>
        </p:txBody>
      </p:sp>
      <p:sp>
        <p:nvSpPr>
          <p:cNvPr id="3" name="Slide Number Placeholder 2"/>
          <p:cNvSpPr>
            <a:spLocks noGrp="1"/>
          </p:cNvSpPr>
          <p:nvPr>
            <p:ph type="sldNum" sz="quarter" idx="12"/>
          </p:nvPr>
        </p:nvSpPr>
        <p:spPr/>
        <p:txBody>
          <a:bodyPr/>
          <a:lstStyle/>
          <a:p>
            <a:fld id="{F5CF3575-0547-4F27-9A0F-3C3208F032F2}" type="slidenum">
              <a:rPr lang="en-US" smtClean="0"/>
              <a:t>25</a:t>
            </a:fld>
            <a:endParaRPr lang="en-US"/>
          </a:p>
        </p:txBody>
      </p:sp>
    </p:spTree>
    <p:extLst>
      <p:ext uri="{BB962C8B-B14F-4D97-AF65-F5344CB8AC3E}">
        <p14:creationId xmlns:p14="http://schemas.microsoft.com/office/powerpoint/2010/main" val="3896070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647" dirty="0"/>
              <a:t>FY22 Proposed Budget: Auxiliary</a:t>
            </a:r>
          </a:p>
        </p:txBody>
      </p:sp>
      <p:graphicFrame>
        <p:nvGraphicFramePr>
          <p:cNvPr id="4" name="Table 3"/>
          <p:cNvGraphicFramePr>
            <a:graphicFrameLocks noGrp="1"/>
          </p:cNvGraphicFramePr>
          <p:nvPr>
            <p:extLst>
              <p:ext uri="{D42A27DB-BD31-4B8C-83A1-F6EECF244321}">
                <p14:modId xmlns:p14="http://schemas.microsoft.com/office/powerpoint/2010/main" val="473864425"/>
              </p:ext>
            </p:extLst>
          </p:nvPr>
        </p:nvGraphicFramePr>
        <p:xfrm>
          <a:off x="2829086" y="379776"/>
          <a:ext cx="9023508" cy="6239061"/>
        </p:xfrm>
        <a:graphic>
          <a:graphicData uri="http://schemas.openxmlformats.org/drawingml/2006/table">
            <a:tbl>
              <a:tblPr firstRow="1">
                <a:tableStyleId>{5C22544A-7EE6-4342-B048-85BDC9FD1C3A}</a:tableStyleId>
              </a:tblPr>
              <a:tblGrid>
                <a:gridCol w="1054381">
                  <a:extLst>
                    <a:ext uri="{9D8B030D-6E8A-4147-A177-3AD203B41FA5}">
                      <a16:colId xmlns:a16="http://schemas.microsoft.com/office/drawing/2014/main" val="20000"/>
                    </a:ext>
                  </a:extLst>
                </a:gridCol>
                <a:gridCol w="3055050">
                  <a:extLst>
                    <a:ext uri="{9D8B030D-6E8A-4147-A177-3AD203B41FA5}">
                      <a16:colId xmlns:a16="http://schemas.microsoft.com/office/drawing/2014/main" val="20001"/>
                    </a:ext>
                  </a:extLst>
                </a:gridCol>
                <a:gridCol w="1449761">
                  <a:extLst>
                    <a:ext uri="{9D8B030D-6E8A-4147-A177-3AD203B41FA5}">
                      <a16:colId xmlns:a16="http://schemas.microsoft.com/office/drawing/2014/main" val="20002"/>
                    </a:ext>
                  </a:extLst>
                </a:gridCol>
                <a:gridCol w="1449761">
                  <a:extLst>
                    <a:ext uri="{9D8B030D-6E8A-4147-A177-3AD203B41FA5}">
                      <a16:colId xmlns:a16="http://schemas.microsoft.com/office/drawing/2014/main" val="20003"/>
                    </a:ext>
                  </a:extLst>
                </a:gridCol>
                <a:gridCol w="1185258">
                  <a:extLst>
                    <a:ext uri="{9D8B030D-6E8A-4147-A177-3AD203B41FA5}">
                      <a16:colId xmlns:a16="http://schemas.microsoft.com/office/drawing/2014/main" val="20004"/>
                    </a:ext>
                  </a:extLst>
                </a:gridCol>
                <a:gridCol w="829297">
                  <a:extLst>
                    <a:ext uri="{9D8B030D-6E8A-4147-A177-3AD203B41FA5}">
                      <a16:colId xmlns:a16="http://schemas.microsoft.com/office/drawing/2014/main" val="20005"/>
                    </a:ext>
                  </a:extLst>
                </a:gridCol>
              </a:tblGrid>
              <a:tr h="533205">
                <a:tc>
                  <a:txBody>
                    <a:bodyPr/>
                    <a:lstStyle/>
                    <a:p>
                      <a:pPr algn="r" fontAlgn="ctr"/>
                      <a:endParaRPr lang="en-US" sz="1100" b="1" i="0" u="none" strike="noStrike" dirty="0">
                        <a:solidFill>
                          <a:srgbClr val="000000"/>
                        </a:solidFill>
                        <a:effectLst/>
                        <a:latin typeface="+mn-lt"/>
                      </a:endParaRPr>
                    </a:p>
                  </a:txBody>
                  <a:tcPr marL="6172" marR="94080" marT="617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1200" b="0" i="0" u="none" strike="noStrike" dirty="0">
                        <a:solidFill>
                          <a:srgbClr val="000000"/>
                        </a:solidFill>
                        <a:effectLst/>
                        <a:latin typeface="+mn-lt"/>
                      </a:endParaRPr>
                    </a:p>
                  </a:txBody>
                  <a:tcPr marL="6172" marR="6172" marT="617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100" b="1" i="0" u="none" strike="noStrike" dirty="0">
                          <a:solidFill>
                            <a:schemeClr val="bg1"/>
                          </a:solidFill>
                          <a:effectLst/>
                          <a:latin typeface="+mn-lt"/>
                        </a:rPr>
                        <a:t>FY21</a:t>
                      </a:r>
                      <a:br>
                        <a:rPr lang="en-US" sz="1100" b="1" i="0" u="none" strike="noStrike" dirty="0">
                          <a:solidFill>
                            <a:schemeClr val="bg1"/>
                          </a:solidFill>
                          <a:effectLst/>
                          <a:latin typeface="+mn-lt"/>
                        </a:rPr>
                      </a:br>
                      <a:r>
                        <a:rPr lang="en-US" sz="1100" b="1" i="0" u="none" strike="noStrike" dirty="0">
                          <a:solidFill>
                            <a:schemeClr val="bg1"/>
                          </a:solidFill>
                          <a:effectLst/>
                          <a:latin typeface="+mn-lt"/>
                        </a:rPr>
                        <a:t>Base</a:t>
                      </a:r>
                    </a:p>
                  </a:txBody>
                  <a:tcPr marL="6172" marR="94080" marT="6172"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688F"/>
                    </a:solidFill>
                  </a:tcPr>
                </a:tc>
                <a:tc>
                  <a:txBody>
                    <a:bodyPr/>
                    <a:lstStyle/>
                    <a:p>
                      <a:pPr algn="ctr" fontAlgn="ctr"/>
                      <a:r>
                        <a:rPr lang="en-US" sz="1100" b="1" i="0" u="none" strike="noStrike" dirty="0">
                          <a:solidFill>
                            <a:schemeClr val="tx1"/>
                          </a:solidFill>
                          <a:effectLst/>
                          <a:latin typeface="+mn-lt"/>
                        </a:rPr>
                        <a:t>FY22 </a:t>
                      </a:r>
                      <a:br>
                        <a:rPr lang="en-US" sz="1100" b="1" i="0" u="none" strike="noStrike" dirty="0">
                          <a:solidFill>
                            <a:schemeClr val="tx1"/>
                          </a:solidFill>
                          <a:effectLst/>
                          <a:latin typeface="+mn-lt"/>
                        </a:rPr>
                      </a:br>
                      <a:r>
                        <a:rPr lang="en-US" sz="1100" b="1" i="0" u="none" strike="noStrike" dirty="0">
                          <a:solidFill>
                            <a:schemeClr val="tx1"/>
                          </a:solidFill>
                          <a:effectLst/>
                          <a:latin typeface="+mn-lt"/>
                        </a:rPr>
                        <a:t>Base</a:t>
                      </a:r>
                    </a:p>
                  </a:txBody>
                  <a:tcPr marL="6172" marR="94080" marT="6172"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100" b="1" i="0" u="none" strike="noStrike" dirty="0">
                          <a:solidFill>
                            <a:srgbClr val="000000"/>
                          </a:solidFill>
                          <a:effectLst/>
                          <a:latin typeface="+mn-lt"/>
                        </a:rPr>
                        <a:t>$</a:t>
                      </a:r>
                      <a:br>
                        <a:rPr lang="en-US" sz="1100" b="1" i="0" u="none" strike="noStrike" dirty="0">
                          <a:solidFill>
                            <a:srgbClr val="000000"/>
                          </a:solidFill>
                          <a:effectLst/>
                          <a:latin typeface="+mn-lt"/>
                        </a:rPr>
                      </a:br>
                      <a:r>
                        <a:rPr lang="en-US" sz="1100" b="1" i="0" u="none" strike="noStrike" dirty="0">
                          <a:solidFill>
                            <a:srgbClr val="000000"/>
                          </a:solidFill>
                          <a:effectLst/>
                          <a:latin typeface="+mn-lt"/>
                        </a:rPr>
                        <a:t>Change</a:t>
                      </a:r>
                    </a:p>
                  </a:txBody>
                  <a:tcPr marL="6172" marR="94080" marT="617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100" b="1" i="0" u="none" strike="noStrike" dirty="0">
                          <a:solidFill>
                            <a:srgbClr val="000000"/>
                          </a:solidFill>
                          <a:effectLst/>
                          <a:latin typeface="+mn-lt"/>
                        </a:rPr>
                        <a:t>%</a:t>
                      </a:r>
                      <a:br>
                        <a:rPr lang="en-US" sz="1100" b="1" i="0" u="none" strike="noStrike" dirty="0">
                          <a:solidFill>
                            <a:srgbClr val="000000"/>
                          </a:solidFill>
                          <a:effectLst/>
                          <a:latin typeface="+mn-lt"/>
                        </a:rPr>
                      </a:br>
                      <a:r>
                        <a:rPr lang="en-US" sz="1100" b="1" i="0" u="none" strike="noStrike" dirty="0">
                          <a:solidFill>
                            <a:srgbClr val="000000"/>
                          </a:solidFill>
                          <a:effectLst/>
                          <a:latin typeface="+mn-lt"/>
                        </a:rPr>
                        <a:t>Change</a:t>
                      </a:r>
                    </a:p>
                  </a:txBody>
                  <a:tcPr marL="6172" marR="6172" marT="617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19456">
                <a:tc>
                  <a:txBody>
                    <a:bodyPr/>
                    <a:lstStyle/>
                    <a:p>
                      <a:pPr algn="r" fontAlgn="ctr"/>
                      <a:r>
                        <a:rPr lang="en-US" sz="1100" b="1" i="0" u="none" strike="noStrike" dirty="0">
                          <a:solidFill>
                            <a:srgbClr val="000000"/>
                          </a:solidFill>
                          <a:effectLst/>
                          <a:latin typeface="+mn-lt"/>
                        </a:rPr>
                        <a:t>Revenue:</a:t>
                      </a:r>
                    </a:p>
                  </a:txBody>
                  <a:tcPr marL="6172" marR="94080" marT="617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effectLst/>
                          <a:latin typeface="+mn-lt"/>
                        </a:rPr>
                        <a:t>Tuition &amp; Fees</a:t>
                      </a:r>
                      <a:endParaRPr lang="en-US" sz="1050" b="0" i="0" u="none" strike="noStrike" dirty="0">
                        <a:solidFill>
                          <a:srgbClr val="000000"/>
                        </a:solidFill>
                        <a:effectLst/>
                        <a:latin typeface="+mn-lt"/>
                      </a:endParaRPr>
                    </a:p>
                  </a:txBody>
                  <a:tcPr marL="6172" marR="6172" marT="617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100" b="0" i="0" u="none" strike="noStrike" dirty="0">
                          <a:solidFill>
                            <a:srgbClr val="000000"/>
                          </a:solidFill>
                          <a:effectLst/>
                          <a:latin typeface="Franklin Gothic Book" panose="020B0503020102020204" pitchFamily="34" charset="0"/>
                        </a:rPr>
                        <a:t> $        173,175 </a:t>
                      </a:r>
                    </a:p>
                  </a:txBody>
                  <a:tcPr marL="9525" marR="18288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100" b="0" i="0" u="none" strike="noStrike" dirty="0">
                          <a:solidFill>
                            <a:srgbClr val="000000"/>
                          </a:solidFill>
                          <a:effectLst/>
                          <a:latin typeface="Franklin Gothic Book" panose="020B0503020102020204" pitchFamily="34" charset="0"/>
                        </a:rPr>
                        <a:t> $        873,175 </a:t>
                      </a:r>
                    </a:p>
                  </a:txBody>
                  <a:tcPr marL="9525" marR="18288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100" b="0" i="0" u="none" strike="noStrike">
                          <a:solidFill>
                            <a:srgbClr val="000000"/>
                          </a:solidFill>
                          <a:effectLst/>
                          <a:latin typeface="Franklin Gothic Book" panose="020B0503020102020204" pitchFamily="34" charset="0"/>
                        </a:rPr>
                        <a:t> $        700,000 </a:t>
                      </a:r>
                    </a:p>
                  </a:txBody>
                  <a:tcPr marL="9525" marR="18288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100" b="0" i="0" u="none" strike="noStrike">
                          <a:solidFill>
                            <a:srgbClr val="000000"/>
                          </a:solidFill>
                          <a:effectLst/>
                          <a:latin typeface="Franklin Gothic Book" panose="020B0503020102020204" pitchFamily="34" charset="0"/>
                        </a:rPr>
                        <a:t>404.2%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19456">
                <a:tc>
                  <a:txBody>
                    <a:bodyPr/>
                    <a:lstStyle/>
                    <a:p>
                      <a:pPr algn="r" fontAlgn="ctr"/>
                      <a:endParaRPr lang="en-US" sz="1100" b="1" i="0" u="none" strike="noStrike" dirty="0">
                        <a:solidFill>
                          <a:srgbClr val="000000"/>
                        </a:solidFill>
                        <a:effectLst/>
                        <a:latin typeface="+mn-lt"/>
                      </a:endParaRPr>
                    </a:p>
                  </a:txBody>
                  <a:tcPr marL="6172" marR="94080" marT="617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effectLst/>
                          <a:latin typeface="+mn-lt"/>
                        </a:rPr>
                        <a:t>Dining</a:t>
                      </a:r>
                      <a:endParaRPr lang="en-US" sz="1050" b="0" i="0" u="none" strike="noStrike" dirty="0">
                        <a:solidFill>
                          <a:srgbClr val="000000"/>
                        </a:solidFill>
                        <a:effectLst/>
                        <a:latin typeface="+mn-lt"/>
                      </a:endParaRPr>
                    </a:p>
                  </a:txBody>
                  <a:tcPr marL="6172" marR="6172" marT="617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100" b="0" i="0" u="none" strike="noStrike" dirty="0">
                          <a:solidFill>
                            <a:srgbClr val="000000"/>
                          </a:solidFill>
                          <a:effectLst/>
                          <a:latin typeface="Franklin Gothic Book" panose="020B0503020102020204" pitchFamily="34" charset="0"/>
                        </a:rPr>
                        <a:t>      22,303,302 </a:t>
                      </a:r>
                    </a:p>
                  </a:txBody>
                  <a:tcPr marL="9525" marR="18288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100" b="0" i="0" u="none" strike="noStrike" dirty="0">
                          <a:solidFill>
                            <a:srgbClr val="000000"/>
                          </a:solidFill>
                          <a:effectLst/>
                          <a:latin typeface="Franklin Gothic Book" panose="020B0503020102020204" pitchFamily="34" charset="0"/>
                        </a:rPr>
                        <a:t>      28,925,528 </a:t>
                      </a:r>
                    </a:p>
                  </a:txBody>
                  <a:tcPr marL="9525" marR="18288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100" b="0" i="0" u="none" strike="noStrike" dirty="0">
                          <a:solidFill>
                            <a:srgbClr val="000000"/>
                          </a:solidFill>
                          <a:effectLst/>
                          <a:latin typeface="Franklin Gothic Book" panose="020B0503020102020204" pitchFamily="34" charset="0"/>
                        </a:rPr>
                        <a:t>        6,622,226 </a:t>
                      </a:r>
                    </a:p>
                  </a:txBody>
                  <a:tcPr marL="9525" marR="18288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100" b="0" i="0" u="none" strike="noStrike" dirty="0">
                          <a:solidFill>
                            <a:srgbClr val="000000"/>
                          </a:solidFill>
                          <a:effectLst/>
                          <a:latin typeface="Franklin Gothic Book" panose="020B0503020102020204" pitchFamily="34" charset="0"/>
                        </a:rPr>
                        <a:t>29.7%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19456">
                <a:tc>
                  <a:txBody>
                    <a:bodyPr/>
                    <a:lstStyle/>
                    <a:p>
                      <a:pPr algn="r" fontAlgn="ctr"/>
                      <a:endParaRPr lang="en-US" sz="1100" b="1" i="0" u="none" strike="noStrike" dirty="0">
                        <a:solidFill>
                          <a:srgbClr val="000000"/>
                        </a:solidFill>
                        <a:effectLst/>
                        <a:latin typeface="+mn-lt"/>
                      </a:endParaRPr>
                    </a:p>
                  </a:txBody>
                  <a:tcPr marL="6172" marR="94080" marT="617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b="0" i="0" u="none" strike="noStrike" dirty="0">
                          <a:solidFill>
                            <a:srgbClr val="000000"/>
                          </a:solidFill>
                          <a:effectLst/>
                          <a:latin typeface="+mn-lt"/>
                        </a:rPr>
                        <a:t>Residence</a:t>
                      </a:r>
                    </a:p>
                  </a:txBody>
                  <a:tcPr marL="6172" marR="6172" marT="617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100" b="0" i="0" u="none" strike="noStrike" dirty="0">
                          <a:solidFill>
                            <a:srgbClr val="000000"/>
                          </a:solidFill>
                          <a:effectLst/>
                          <a:latin typeface="Franklin Gothic Book" panose="020B0503020102020204" pitchFamily="34" charset="0"/>
                        </a:rPr>
                        <a:t>      25,922,961 </a:t>
                      </a:r>
                    </a:p>
                  </a:txBody>
                  <a:tcPr marL="9525" marR="18288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100" b="0" i="0" u="none" strike="noStrike" dirty="0">
                          <a:solidFill>
                            <a:srgbClr val="000000"/>
                          </a:solidFill>
                          <a:effectLst/>
                          <a:latin typeface="Franklin Gothic Book" panose="020B0503020102020204" pitchFamily="34" charset="0"/>
                        </a:rPr>
                        <a:t>      33,159,977 </a:t>
                      </a:r>
                    </a:p>
                  </a:txBody>
                  <a:tcPr marL="9525" marR="18288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100" b="0" i="0" u="none" strike="noStrike" dirty="0">
                          <a:solidFill>
                            <a:srgbClr val="000000"/>
                          </a:solidFill>
                          <a:effectLst/>
                          <a:latin typeface="Franklin Gothic Book" panose="020B0503020102020204" pitchFamily="34" charset="0"/>
                        </a:rPr>
                        <a:t>        7,237,016 </a:t>
                      </a:r>
                    </a:p>
                  </a:txBody>
                  <a:tcPr marL="9525" marR="18288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100" b="0" i="0" u="none" strike="noStrike" dirty="0">
                          <a:solidFill>
                            <a:srgbClr val="000000"/>
                          </a:solidFill>
                          <a:effectLst/>
                          <a:latin typeface="Franklin Gothic Book" panose="020B0503020102020204" pitchFamily="34" charset="0"/>
                        </a:rPr>
                        <a:t>27.9%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47195541"/>
                  </a:ext>
                </a:extLst>
              </a:tr>
              <a:tr h="219456">
                <a:tc>
                  <a:txBody>
                    <a:bodyPr/>
                    <a:lstStyle/>
                    <a:p>
                      <a:pPr algn="r" fontAlgn="ctr"/>
                      <a:endParaRPr lang="en-US" sz="1100" b="1" i="0" u="none" strike="noStrike" dirty="0">
                        <a:solidFill>
                          <a:srgbClr val="000000"/>
                        </a:solidFill>
                        <a:effectLst/>
                        <a:latin typeface="+mn-lt"/>
                      </a:endParaRPr>
                    </a:p>
                  </a:txBody>
                  <a:tcPr marL="6172" marR="94080" marT="617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effectLst/>
                          <a:latin typeface="+mn-lt"/>
                        </a:rPr>
                        <a:t>Tuition Waivers/Scholarships</a:t>
                      </a:r>
                      <a:endParaRPr lang="en-US" sz="1050" b="0" i="0" u="none" strike="noStrike" dirty="0">
                        <a:solidFill>
                          <a:srgbClr val="000000"/>
                        </a:solidFill>
                        <a:effectLst/>
                        <a:latin typeface="+mn-lt"/>
                      </a:endParaRPr>
                    </a:p>
                  </a:txBody>
                  <a:tcPr marL="6172" marR="6172" marT="617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100" b="0" i="0" u="none" strike="noStrike" dirty="0">
                          <a:solidFill>
                            <a:srgbClr val="000000"/>
                          </a:solidFill>
                          <a:effectLst/>
                          <a:latin typeface="Franklin Gothic Book" panose="020B0503020102020204" pitchFamily="34" charset="0"/>
                        </a:rPr>
                        <a:t>       (2,482,475)</a:t>
                      </a:r>
                    </a:p>
                  </a:txBody>
                  <a:tcPr marL="9525" marR="18288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100" b="0" i="0" u="none" strike="noStrike" dirty="0">
                          <a:solidFill>
                            <a:srgbClr val="000000"/>
                          </a:solidFill>
                          <a:effectLst/>
                          <a:latin typeface="Franklin Gothic Book" panose="020B0503020102020204" pitchFamily="34" charset="0"/>
                        </a:rPr>
                        <a:t>       (2,461,735)</a:t>
                      </a:r>
                    </a:p>
                  </a:txBody>
                  <a:tcPr marL="9525" marR="18288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100" b="0" i="0" u="none" strike="noStrike" dirty="0">
                          <a:solidFill>
                            <a:srgbClr val="000000"/>
                          </a:solidFill>
                          <a:effectLst/>
                          <a:latin typeface="Franklin Gothic Book" panose="020B0503020102020204" pitchFamily="34" charset="0"/>
                        </a:rPr>
                        <a:t>             20,740</a:t>
                      </a:r>
                    </a:p>
                  </a:txBody>
                  <a:tcPr marL="9525" marR="18288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100" b="0" i="0" u="none" strike="noStrike" dirty="0">
                          <a:solidFill>
                            <a:srgbClr val="000000"/>
                          </a:solidFill>
                          <a:effectLst/>
                          <a:latin typeface="Franklin Gothic Book" panose="020B0503020102020204" pitchFamily="34" charset="0"/>
                        </a:rPr>
                        <a:t>-0.8%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19456">
                <a:tc>
                  <a:txBody>
                    <a:bodyPr/>
                    <a:lstStyle/>
                    <a:p>
                      <a:pPr algn="r" fontAlgn="ctr"/>
                      <a:endParaRPr lang="en-US" sz="1100" b="1" i="0" u="none" strike="noStrike" dirty="0">
                        <a:solidFill>
                          <a:srgbClr val="000000"/>
                        </a:solidFill>
                        <a:effectLst/>
                        <a:latin typeface="+mn-lt"/>
                      </a:endParaRPr>
                    </a:p>
                  </a:txBody>
                  <a:tcPr marL="6172" marR="94080" marT="617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effectLst/>
                          <a:latin typeface="+mn-lt"/>
                        </a:rPr>
                        <a:t>Sales/Services/Other</a:t>
                      </a:r>
                      <a:endParaRPr lang="en-US" sz="1050" b="0" i="0" u="none" strike="noStrike" dirty="0">
                        <a:solidFill>
                          <a:srgbClr val="000000"/>
                        </a:solidFill>
                        <a:effectLst/>
                        <a:latin typeface="+mn-lt"/>
                      </a:endParaRPr>
                    </a:p>
                  </a:txBody>
                  <a:tcPr marL="6172" marR="6172" marT="617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100" b="0" i="0" u="none" strike="noStrike">
                          <a:solidFill>
                            <a:srgbClr val="000000"/>
                          </a:solidFill>
                          <a:effectLst/>
                          <a:latin typeface="Franklin Gothic Book" panose="020B0503020102020204" pitchFamily="34" charset="0"/>
                        </a:rPr>
                        <a:t>      13,664,146 </a:t>
                      </a:r>
                    </a:p>
                  </a:txBody>
                  <a:tcPr marL="9525" marR="18288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100" b="0" i="0" u="none" strike="noStrike" dirty="0">
                          <a:solidFill>
                            <a:srgbClr val="000000"/>
                          </a:solidFill>
                          <a:effectLst/>
                          <a:latin typeface="Franklin Gothic Book" panose="020B0503020102020204" pitchFamily="34" charset="0"/>
                        </a:rPr>
                        <a:t>      10,503,376 </a:t>
                      </a:r>
                    </a:p>
                  </a:txBody>
                  <a:tcPr marL="9525" marR="18288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100" b="0" i="0" u="none" strike="noStrike" dirty="0">
                          <a:solidFill>
                            <a:srgbClr val="000000"/>
                          </a:solidFill>
                          <a:effectLst/>
                          <a:latin typeface="Franklin Gothic Book" panose="020B0503020102020204" pitchFamily="34" charset="0"/>
                        </a:rPr>
                        <a:t>     (3,160,770)</a:t>
                      </a:r>
                    </a:p>
                  </a:txBody>
                  <a:tcPr marL="9525" marR="18288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100" b="0" i="0" u="none" strike="noStrike" dirty="0">
                          <a:solidFill>
                            <a:srgbClr val="000000"/>
                          </a:solidFill>
                          <a:effectLst/>
                          <a:latin typeface="Franklin Gothic Book" panose="020B0503020102020204" pitchFamily="34" charset="0"/>
                        </a:rPr>
                        <a:t>-23.1%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19456">
                <a:tc>
                  <a:txBody>
                    <a:bodyPr/>
                    <a:lstStyle/>
                    <a:p>
                      <a:pPr algn="r" fontAlgn="ctr"/>
                      <a:endParaRPr lang="en-US" sz="1100" b="1" i="0" u="none" strike="noStrike" dirty="0">
                        <a:solidFill>
                          <a:schemeClr val="bg1"/>
                        </a:solidFill>
                        <a:effectLst/>
                        <a:latin typeface="+mn-lt"/>
                      </a:endParaRPr>
                    </a:p>
                  </a:txBody>
                  <a:tcPr marL="6172" marR="94080" marT="617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b="1" u="none" strike="noStrike" dirty="0">
                          <a:solidFill>
                            <a:schemeClr val="bg1"/>
                          </a:solidFill>
                          <a:effectLst/>
                          <a:latin typeface="+mn-lt"/>
                        </a:rPr>
                        <a:t>Total Revenue</a:t>
                      </a:r>
                      <a:endParaRPr lang="en-US" sz="1050" b="1" i="0" u="none" strike="noStrike" dirty="0">
                        <a:solidFill>
                          <a:schemeClr val="bg1"/>
                        </a:solidFill>
                        <a:effectLst/>
                        <a:latin typeface="+mn-lt"/>
                      </a:endParaRPr>
                    </a:p>
                  </a:txBody>
                  <a:tcPr marL="6172" marR="6172" marT="6172"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688F"/>
                    </a:solidFill>
                  </a:tcPr>
                </a:tc>
                <a:tc>
                  <a:txBody>
                    <a:bodyPr/>
                    <a:lstStyle/>
                    <a:p>
                      <a:pPr algn="r" fontAlgn="ctr"/>
                      <a:r>
                        <a:rPr lang="en-US" sz="1100" b="0" i="0" u="none" strike="noStrike" dirty="0">
                          <a:solidFill>
                            <a:schemeClr val="bg1"/>
                          </a:solidFill>
                          <a:effectLst/>
                          <a:latin typeface="Franklin Gothic Book" panose="020B0503020102020204" pitchFamily="34" charset="0"/>
                        </a:rPr>
                        <a:t>      59,581,109 </a:t>
                      </a:r>
                    </a:p>
                  </a:txBody>
                  <a:tcPr marL="9525" marR="18288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688F"/>
                    </a:solidFill>
                  </a:tcPr>
                </a:tc>
                <a:tc>
                  <a:txBody>
                    <a:bodyPr/>
                    <a:lstStyle/>
                    <a:p>
                      <a:pPr algn="r" fontAlgn="ctr"/>
                      <a:r>
                        <a:rPr lang="en-US" sz="1100" b="0" i="0" u="none" strike="noStrike" dirty="0">
                          <a:solidFill>
                            <a:schemeClr val="bg1"/>
                          </a:solidFill>
                          <a:effectLst/>
                          <a:latin typeface="Franklin Gothic Book" panose="020B0503020102020204" pitchFamily="34" charset="0"/>
                        </a:rPr>
                        <a:t>      71,000,321 </a:t>
                      </a:r>
                    </a:p>
                  </a:txBody>
                  <a:tcPr marL="9525" marR="18288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688F"/>
                    </a:solidFill>
                  </a:tcPr>
                </a:tc>
                <a:tc>
                  <a:txBody>
                    <a:bodyPr/>
                    <a:lstStyle/>
                    <a:p>
                      <a:pPr algn="r" fontAlgn="ctr"/>
                      <a:r>
                        <a:rPr lang="en-US" sz="1100" b="0" i="0" u="none" strike="noStrike" dirty="0">
                          <a:solidFill>
                            <a:schemeClr val="bg1"/>
                          </a:solidFill>
                          <a:effectLst/>
                          <a:latin typeface="Franklin Gothic Book" panose="020B0503020102020204" pitchFamily="34" charset="0"/>
                        </a:rPr>
                        <a:t>      11,419,212 </a:t>
                      </a:r>
                    </a:p>
                  </a:txBody>
                  <a:tcPr marL="9525" marR="18288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688F"/>
                    </a:solidFill>
                  </a:tcPr>
                </a:tc>
                <a:tc>
                  <a:txBody>
                    <a:bodyPr/>
                    <a:lstStyle/>
                    <a:p>
                      <a:pPr algn="r" fontAlgn="ctr"/>
                      <a:r>
                        <a:rPr lang="en-US" sz="1100" b="0" i="0" u="none" strike="noStrike" dirty="0">
                          <a:solidFill>
                            <a:schemeClr val="bg1"/>
                          </a:solidFill>
                          <a:effectLst/>
                          <a:latin typeface="Franklin Gothic Book" panose="020B0503020102020204" pitchFamily="34" charset="0"/>
                        </a:rPr>
                        <a:t>19.2%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688F"/>
                    </a:solidFill>
                  </a:tcPr>
                </a:tc>
                <a:extLst>
                  <a:ext uri="{0D108BD9-81ED-4DB2-BD59-A6C34878D82A}">
                    <a16:rowId xmlns:a16="http://schemas.microsoft.com/office/drawing/2014/main" val="10005"/>
                  </a:ext>
                </a:extLst>
              </a:tr>
              <a:tr h="219456">
                <a:tc>
                  <a:txBody>
                    <a:bodyPr/>
                    <a:lstStyle/>
                    <a:p>
                      <a:pPr algn="r" fontAlgn="ctr"/>
                      <a:r>
                        <a:rPr lang="en-US" sz="1100" b="1" i="0" u="none" strike="noStrike" dirty="0">
                          <a:solidFill>
                            <a:srgbClr val="000000"/>
                          </a:solidFill>
                          <a:effectLst/>
                          <a:latin typeface="+mn-lt"/>
                        </a:rPr>
                        <a:t>Expense:</a:t>
                      </a:r>
                    </a:p>
                  </a:txBody>
                  <a:tcPr marL="6172" marR="94080" marT="617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effectLst/>
                          <a:latin typeface="+mn-lt"/>
                        </a:rPr>
                        <a:t>Personnel Expense </a:t>
                      </a:r>
                      <a:endParaRPr lang="en-US" sz="1050" b="0" i="0" u="none" strike="noStrike" dirty="0">
                        <a:solidFill>
                          <a:srgbClr val="000000"/>
                        </a:solidFill>
                        <a:effectLst/>
                        <a:latin typeface="+mn-lt"/>
                      </a:endParaRPr>
                    </a:p>
                  </a:txBody>
                  <a:tcPr marL="6172" marR="6172" marT="617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100" b="0" i="0" u="none" strike="noStrike">
                          <a:solidFill>
                            <a:srgbClr val="000000"/>
                          </a:solidFill>
                          <a:effectLst/>
                          <a:latin typeface="Franklin Gothic Book" panose="020B0503020102020204" pitchFamily="34" charset="0"/>
                        </a:rPr>
                        <a:t>      23,214,007 </a:t>
                      </a:r>
                    </a:p>
                  </a:txBody>
                  <a:tcPr marL="9525" marR="18288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100" b="0" i="0" u="none" strike="noStrike" dirty="0">
                          <a:solidFill>
                            <a:srgbClr val="000000"/>
                          </a:solidFill>
                          <a:effectLst/>
                          <a:latin typeface="Franklin Gothic Book" panose="020B0503020102020204" pitchFamily="34" charset="0"/>
                        </a:rPr>
                        <a:t>      23,698,937 </a:t>
                      </a:r>
                    </a:p>
                  </a:txBody>
                  <a:tcPr marL="9525" marR="18288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100" b="0" i="0" u="none" strike="noStrike" dirty="0">
                          <a:solidFill>
                            <a:srgbClr val="000000"/>
                          </a:solidFill>
                          <a:effectLst/>
                          <a:latin typeface="Franklin Gothic Book" panose="020B0503020102020204" pitchFamily="34" charset="0"/>
                        </a:rPr>
                        <a:t>            484,930 </a:t>
                      </a:r>
                    </a:p>
                  </a:txBody>
                  <a:tcPr marL="9525" marR="18288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100" b="0" i="0" u="none" strike="noStrike" dirty="0">
                          <a:solidFill>
                            <a:srgbClr val="000000"/>
                          </a:solidFill>
                          <a:effectLst/>
                          <a:latin typeface="Franklin Gothic Book" panose="020B0503020102020204" pitchFamily="34" charset="0"/>
                        </a:rPr>
                        <a:t>2.1%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19456">
                <a:tc>
                  <a:txBody>
                    <a:bodyPr/>
                    <a:lstStyle/>
                    <a:p>
                      <a:pPr algn="r" fontAlgn="ctr"/>
                      <a:endParaRPr lang="en-US" sz="1100" b="1" i="0" u="none" strike="noStrike" dirty="0">
                        <a:solidFill>
                          <a:srgbClr val="000000"/>
                        </a:solidFill>
                        <a:effectLst/>
                        <a:latin typeface="+mn-lt"/>
                      </a:endParaRPr>
                    </a:p>
                  </a:txBody>
                  <a:tcPr marL="6172" marR="94080" marT="617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effectLst/>
                          <a:latin typeface="+mn-lt"/>
                        </a:rPr>
                        <a:t>Fuel &amp; Electricity</a:t>
                      </a:r>
                      <a:endParaRPr lang="en-US" sz="1050" b="0" i="0" u="none" strike="noStrike" dirty="0">
                        <a:solidFill>
                          <a:srgbClr val="000000"/>
                        </a:solidFill>
                        <a:effectLst/>
                        <a:latin typeface="+mn-lt"/>
                      </a:endParaRPr>
                    </a:p>
                  </a:txBody>
                  <a:tcPr marL="6172" marR="6172" marT="617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100" b="0" i="0" u="none" strike="noStrike">
                          <a:solidFill>
                            <a:srgbClr val="000000"/>
                          </a:solidFill>
                          <a:effectLst/>
                          <a:latin typeface="Franklin Gothic Book" panose="020B0503020102020204" pitchFamily="34" charset="0"/>
                        </a:rPr>
                        <a:t>        5,500,894 </a:t>
                      </a:r>
                    </a:p>
                  </a:txBody>
                  <a:tcPr marL="9525" marR="18288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100" b="0" i="0" u="none" strike="noStrike" dirty="0">
                          <a:solidFill>
                            <a:srgbClr val="000000"/>
                          </a:solidFill>
                          <a:effectLst/>
                          <a:latin typeface="Franklin Gothic Book" panose="020B0503020102020204" pitchFamily="34" charset="0"/>
                        </a:rPr>
                        <a:t>        5,628,025 </a:t>
                      </a:r>
                    </a:p>
                  </a:txBody>
                  <a:tcPr marL="9525" marR="18288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100" b="0" i="0" u="none" strike="noStrike" dirty="0">
                          <a:solidFill>
                            <a:srgbClr val="000000"/>
                          </a:solidFill>
                          <a:effectLst/>
                          <a:latin typeface="Franklin Gothic Book" panose="020B0503020102020204" pitchFamily="34" charset="0"/>
                        </a:rPr>
                        <a:t>             127,131</a:t>
                      </a:r>
                    </a:p>
                  </a:txBody>
                  <a:tcPr marL="9525" marR="18288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100" b="0" i="0" u="none" strike="noStrike" dirty="0">
                          <a:solidFill>
                            <a:srgbClr val="000000"/>
                          </a:solidFill>
                          <a:effectLst/>
                          <a:latin typeface="Franklin Gothic Book" panose="020B0503020102020204" pitchFamily="34" charset="0"/>
                        </a:rPr>
                        <a:t>2.3%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19456">
                <a:tc>
                  <a:txBody>
                    <a:bodyPr/>
                    <a:lstStyle/>
                    <a:p>
                      <a:pPr algn="r" fontAlgn="ctr"/>
                      <a:endParaRPr lang="en-US" sz="1100" b="1" i="0" u="none" strike="noStrike" dirty="0">
                        <a:solidFill>
                          <a:srgbClr val="000000"/>
                        </a:solidFill>
                        <a:effectLst/>
                        <a:latin typeface="+mn-lt"/>
                      </a:endParaRPr>
                    </a:p>
                  </a:txBody>
                  <a:tcPr marL="6172" marR="94080" marT="617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effectLst/>
                          <a:latin typeface="+mn-lt"/>
                        </a:rPr>
                        <a:t>Supplies &amp; Services</a:t>
                      </a:r>
                      <a:endParaRPr lang="en-US" sz="1050" b="0" i="0" u="none" strike="noStrike" dirty="0">
                        <a:solidFill>
                          <a:srgbClr val="000000"/>
                        </a:solidFill>
                        <a:effectLst/>
                        <a:latin typeface="+mn-lt"/>
                      </a:endParaRPr>
                    </a:p>
                  </a:txBody>
                  <a:tcPr marL="6172" marR="6172" marT="617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100" b="0" i="0" u="none" strike="noStrike">
                          <a:solidFill>
                            <a:srgbClr val="000000"/>
                          </a:solidFill>
                          <a:effectLst/>
                          <a:latin typeface="Franklin Gothic Book" panose="020B0503020102020204" pitchFamily="34" charset="0"/>
                        </a:rPr>
                        <a:t>      18,092,382 </a:t>
                      </a:r>
                    </a:p>
                  </a:txBody>
                  <a:tcPr marL="9525" marR="18288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100" b="0" i="0" u="none" strike="noStrike" dirty="0">
                          <a:solidFill>
                            <a:srgbClr val="000000"/>
                          </a:solidFill>
                          <a:effectLst/>
                          <a:latin typeface="Franklin Gothic Book" panose="020B0503020102020204" pitchFamily="34" charset="0"/>
                        </a:rPr>
                        <a:t>      20,545,284</a:t>
                      </a:r>
                    </a:p>
                  </a:txBody>
                  <a:tcPr marL="9525" marR="18288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100" b="0" i="0" u="none" strike="noStrike" dirty="0">
                          <a:solidFill>
                            <a:srgbClr val="000000"/>
                          </a:solidFill>
                          <a:effectLst/>
                          <a:latin typeface="Franklin Gothic Book" panose="020B0503020102020204" pitchFamily="34" charset="0"/>
                        </a:rPr>
                        <a:t>        2,452,902 </a:t>
                      </a:r>
                    </a:p>
                  </a:txBody>
                  <a:tcPr marL="9525" marR="18288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100" b="0" i="0" u="none" strike="noStrike" dirty="0">
                          <a:solidFill>
                            <a:srgbClr val="000000"/>
                          </a:solidFill>
                          <a:effectLst/>
                          <a:latin typeface="Franklin Gothic Book" panose="020B0503020102020204" pitchFamily="34" charset="0"/>
                        </a:rPr>
                        <a:t>13.6%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19456">
                <a:tc>
                  <a:txBody>
                    <a:bodyPr/>
                    <a:lstStyle/>
                    <a:p>
                      <a:pPr algn="r" fontAlgn="ctr"/>
                      <a:endParaRPr lang="en-US" sz="1100" b="1" i="0" u="none" strike="noStrike" dirty="0">
                        <a:solidFill>
                          <a:srgbClr val="000000"/>
                        </a:solidFill>
                        <a:effectLst/>
                        <a:latin typeface="+mn-lt"/>
                      </a:endParaRPr>
                    </a:p>
                  </a:txBody>
                  <a:tcPr marL="6172" marR="94080" marT="617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effectLst/>
                          <a:latin typeface="+mn-lt"/>
                        </a:rPr>
                        <a:t>Travel</a:t>
                      </a:r>
                      <a:endParaRPr lang="en-US" sz="1050" b="0" i="0" u="none" strike="noStrike" dirty="0">
                        <a:solidFill>
                          <a:srgbClr val="000000"/>
                        </a:solidFill>
                        <a:effectLst/>
                        <a:latin typeface="+mn-lt"/>
                      </a:endParaRPr>
                    </a:p>
                  </a:txBody>
                  <a:tcPr marL="6172" marR="6172" marT="617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100" b="0" i="0" u="none" strike="noStrike">
                          <a:solidFill>
                            <a:srgbClr val="000000"/>
                          </a:solidFill>
                          <a:effectLst/>
                          <a:latin typeface="Franklin Gothic Book" panose="020B0503020102020204" pitchFamily="34" charset="0"/>
                        </a:rPr>
                        <a:t>              84,211 </a:t>
                      </a:r>
                    </a:p>
                  </a:txBody>
                  <a:tcPr marL="9525" marR="18288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100" b="0" i="0" u="none" strike="noStrike" dirty="0">
                          <a:solidFill>
                            <a:srgbClr val="000000"/>
                          </a:solidFill>
                          <a:effectLst/>
                          <a:latin typeface="Franklin Gothic Book" panose="020B0503020102020204" pitchFamily="34" charset="0"/>
                        </a:rPr>
                        <a:t>              76,359 </a:t>
                      </a:r>
                    </a:p>
                  </a:txBody>
                  <a:tcPr marL="9525" marR="18288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100" b="0" i="0" u="none" strike="noStrike" dirty="0">
                          <a:solidFill>
                            <a:srgbClr val="000000"/>
                          </a:solidFill>
                          <a:effectLst/>
                          <a:latin typeface="Franklin Gothic Book" panose="020B0503020102020204" pitchFamily="34" charset="0"/>
                        </a:rPr>
                        <a:t>             (7,852)</a:t>
                      </a:r>
                    </a:p>
                  </a:txBody>
                  <a:tcPr marL="9525" marR="18288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100" b="0" i="0" u="none" strike="noStrike" dirty="0">
                          <a:solidFill>
                            <a:srgbClr val="000000"/>
                          </a:solidFill>
                          <a:effectLst/>
                          <a:latin typeface="Franklin Gothic Book" panose="020B0503020102020204" pitchFamily="34" charset="0"/>
                        </a:rPr>
                        <a:t>-9.3%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19456">
                <a:tc>
                  <a:txBody>
                    <a:bodyPr/>
                    <a:lstStyle/>
                    <a:p>
                      <a:pPr algn="r" fontAlgn="ctr"/>
                      <a:endParaRPr lang="en-US" sz="1100" b="1" i="0" u="none" strike="noStrike" dirty="0">
                        <a:solidFill>
                          <a:srgbClr val="000000"/>
                        </a:solidFill>
                        <a:effectLst/>
                        <a:latin typeface="+mn-lt"/>
                      </a:endParaRPr>
                    </a:p>
                  </a:txBody>
                  <a:tcPr marL="6172" marR="94080" marT="617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effectLst/>
                          <a:latin typeface="+mn-lt"/>
                        </a:rPr>
                        <a:t>Memberships, Contributions &amp; Sponsorships</a:t>
                      </a:r>
                      <a:endParaRPr lang="en-US" sz="1050" b="0" i="0" u="none" strike="noStrike" dirty="0">
                        <a:solidFill>
                          <a:srgbClr val="000000"/>
                        </a:solidFill>
                        <a:effectLst/>
                        <a:latin typeface="+mn-lt"/>
                      </a:endParaRPr>
                    </a:p>
                  </a:txBody>
                  <a:tcPr marL="6172" marR="6172" marT="617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100" b="0" i="0" u="none" strike="noStrike">
                          <a:solidFill>
                            <a:srgbClr val="000000"/>
                          </a:solidFill>
                          <a:effectLst/>
                          <a:latin typeface="Franklin Gothic Book" panose="020B0503020102020204" pitchFamily="34" charset="0"/>
                        </a:rPr>
                        <a:t>              18,957 </a:t>
                      </a:r>
                    </a:p>
                  </a:txBody>
                  <a:tcPr marL="9525" marR="18288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100" b="0" i="0" u="none" strike="noStrike" dirty="0">
                          <a:solidFill>
                            <a:srgbClr val="000000"/>
                          </a:solidFill>
                          <a:effectLst/>
                          <a:latin typeface="Franklin Gothic Book" panose="020B0503020102020204" pitchFamily="34" charset="0"/>
                        </a:rPr>
                        <a:t>              18,876 </a:t>
                      </a:r>
                    </a:p>
                  </a:txBody>
                  <a:tcPr marL="9525" marR="18288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100" b="0" i="0" u="none" strike="noStrike" dirty="0">
                          <a:solidFill>
                            <a:srgbClr val="000000"/>
                          </a:solidFill>
                          <a:effectLst/>
                          <a:latin typeface="Franklin Gothic Book" panose="020B0503020102020204" pitchFamily="34" charset="0"/>
                        </a:rPr>
                        <a:t>                  (81)</a:t>
                      </a:r>
                    </a:p>
                  </a:txBody>
                  <a:tcPr marL="9525" marR="18288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100" b="0" i="0" u="none" strike="noStrike" dirty="0">
                          <a:solidFill>
                            <a:srgbClr val="000000"/>
                          </a:solidFill>
                          <a:effectLst/>
                          <a:latin typeface="Franklin Gothic Book" panose="020B0503020102020204" pitchFamily="34" charset="0"/>
                        </a:rPr>
                        <a:t>-0.4%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19456">
                <a:tc>
                  <a:txBody>
                    <a:bodyPr/>
                    <a:lstStyle/>
                    <a:p>
                      <a:pPr algn="r" fontAlgn="ctr"/>
                      <a:endParaRPr lang="en-US" sz="1100" b="1" i="0" u="none" strike="noStrike" dirty="0">
                        <a:solidFill>
                          <a:srgbClr val="000000"/>
                        </a:solidFill>
                        <a:effectLst/>
                        <a:latin typeface="+mn-lt"/>
                      </a:endParaRPr>
                    </a:p>
                  </a:txBody>
                  <a:tcPr marL="6172" marR="94080" marT="617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effectLst/>
                          <a:latin typeface="+mn-lt"/>
                        </a:rPr>
                        <a:t>Maintenance &amp; Alterations</a:t>
                      </a:r>
                      <a:endParaRPr lang="en-US" sz="1050" b="0" i="0" u="none" strike="noStrike" dirty="0">
                        <a:solidFill>
                          <a:srgbClr val="000000"/>
                        </a:solidFill>
                        <a:effectLst/>
                        <a:latin typeface="+mn-lt"/>
                      </a:endParaRPr>
                    </a:p>
                  </a:txBody>
                  <a:tcPr marL="6172" marR="6172" marT="617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100" b="0" i="0" u="none" strike="noStrike">
                          <a:solidFill>
                            <a:srgbClr val="000000"/>
                          </a:solidFill>
                          <a:effectLst/>
                          <a:latin typeface="Franklin Gothic Book" panose="020B0503020102020204" pitchFamily="34" charset="0"/>
                        </a:rPr>
                        <a:t>        4,005,603 </a:t>
                      </a:r>
                    </a:p>
                  </a:txBody>
                  <a:tcPr marL="9525" marR="18288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100" b="0" i="0" u="none" strike="noStrike" dirty="0">
                          <a:solidFill>
                            <a:srgbClr val="000000"/>
                          </a:solidFill>
                          <a:effectLst/>
                          <a:latin typeface="Franklin Gothic Book" panose="020B0503020102020204" pitchFamily="34" charset="0"/>
                        </a:rPr>
                        <a:t>        4,058,898</a:t>
                      </a:r>
                    </a:p>
                  </a:txBody>
                  <a:tcPr marL="9525" marR="18288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100" b="0" i="0" u="none" strike="noStrike" dirty="0">
                          <a:solidFill>
                            <a:srgbClr val="000000"/>
                          </a:solidFill>
                          <a:effectLst/>
                          <a:latin typeface="Franklin Gothic Book" panose="020B0503020102020204" pitchFamily="34" charset="0"/>
                        </a:rPr>
                        <a:t>              53,295</a:t>
                      </a:r>
                    </a:p>
                  </a:txBody>
                  <a:tcPr marL="9525" marR="18288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100" b="0" i="0" u="none" strike="noStrike" dirty="0">
                          <a:solidFill>
                            <a:srgbClr val="000000"/>
                          </a:solidFill>
                          <a:effectLst/>
                          <a:latin typeface="Franklin Gothic Book" panose="020B0503020102020204" pitchFamily="34" charset="0"/>
                        </a:rPr>
                        <a:t>1.3%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19456">
                <a:tc>
                  <a:txBody>
                    <a:bodyPr/>
                    <a:lstStyle/>
                    <a:p>
                      <a:pPr algn="r" fontAlgn="ctr"/>
                      <a:endParaRPr lang="en-US" sz="1100" b="1" i="0" u="none" strike="noStrike" dirty="0">
                        <a:solidFill>
                          <a:srgbClr val="000000"/>
                        </a:solidFill>
                        <a:effectLst/>
                        <a:latin typeface="+mn-lt"/>
                      </a:endParaRPr>
                    </a:p>
                  </a:txBody>
                  <a:tcPr marL="6172" marR="94080" marT="617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effectLst/>
                          <a:latin typeface="+mn-lt"/>
                        </a:rPr>
                        <a:t>Interest Expense</a:t>
                      </a:r>
                      <a:endParaRPr lang="en-US" sz="1050" b="0" i="0" u="none" strike="noStrike" dirty="0">
                        <a:solidFill>
                          <a:srgbClr val="000000"/>
                        </a:solidFill>
                        <a:effectLst/>
                        <a:latin typeface="+mn-lt"/>
                      </a:endParaRPr>
                    </a:p>
                  </a:txBody>
                  <a:tcPr marL="6172" marR="6172" marT="617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100" b="0" i="0" u="none" strike="noStrike">
                          <a:solidFill>
                            <a:srgbClr val="000000"/>
                          </a:solidFill>
                          <a:effectLst/>
                          <a:latin typeface="Franklin Gothic Book" panose="020B0503020102020204" pitchFamily="34" charset="0"/>
                        </a:rPr>
                        <a:t>        3,194,793 </a:t>
                      </a:r>
                    </a:p>
                  </a:txBody>
                  <a:tcPr marL="9525" marR="18288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100" b="0" i="0" u="none" strike="noStrike" dirty="0">
                          <a:solidFill>
                            <a:srgbClr val="000000"/>
                          </a:solidFill>
                          <a:effectLst/>
                          <a:latin typeface="Franklin Gothic Book" panose="020B0503020102020204" pitchFamily="34" charset="0"/>
                        </a:rPr>
                        <a:t>        2,994,438 </a:t>
                      </a:r>
                    </a:p>
                  </a:txBody>
                  <a:tcPr marL="9525" marR="18288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100" b="0" i="0" u="none" strike="noStrike" dirty="0">
                          <a:solidFill>
                            <a:srgbClr val="000000"/>
                          </a:solidFill>
                          <a:effectLst/>
                          <a:latin typeface="Franklin Gothic Book" panose="020B0503020102020204" pitchFamily="34" charset="0"/>
                        </a:rPr>
                        <a:t>          (200,355)</a:t>
                      </a:r>
                    </a:p>
                  </a:txBody>
                  <a:tcPr marL="9525" marR="18288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100" b="0" i="0" u="none" strike="noStrike">
                          <a:solidFill>
                            <a:srgbClr val="000000"/>
                          </a:solidFill>
                          <a:effectLst/>
                          <a:latin typeface="Franklin Gothic Book" panose="020B0503020102020204" pitchFamily="34" charset="0"/>
                        </a:rPr>
                        <a:t>-6.3%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19456">
                <a:tc>
                  <a:txBody>
                    <a:bodyPr/>
                    <a:lstStyle/>
                    <a:p>
                      <a:pPr algn="r" fontAlgn="ctr"/>
                      <a:endParaRPr lang="en-US" sz="1100" b="1" i="0" u="none" strike="noStrike" dirty="0">
                        <a:solidFill>
                          <a:srgbClr val="000000"/>
                        </a:solidFill>
                        <a:effectLst/>
                        <a:latin typeface="+mn-lt"/>
                      </a:endParaRPr>
                    </a:p>
                  </a:txBody>
                  <a:tcPr marL="6172" marR="94080" marT="617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effectLst/>
                          <a:latin typeface="+mn-lt"/>
                        </a:rPr>
                        <a:t>Depreciation</a:t>
                      </a:r>
                      <a:endParaRPr lang="en-US" sz="1050" b="0" i="0" u="none" strike="noStrike" dirty="0">
                        <a:solidFill>
                          <a:srgbClr val="000000"/>
                        </a:solidFill>
                        <a:effectLst/>
                        <a:latin typeface="+mn-lt"/>
                      </a:endParaRPr>
                    </a:p>
                  </a:txBody>
                  <a:tcPr marL="6172" marR="6172" marT="617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100" b="0" i="0" u="none" strike="noStrike">
                          <a:solidFill>
                            <a:srgbClr val="000000"/>
                          </a:solidFill>
                          <a:effectLst/>
                          <a:latin typeface="Franklin Gothic Book" panose="020B0503020102020204" pitchFamily="34" charset="0"/>
                        </a:rPr>
                        <a:t>        6,434,198 </a:t>
                      </a:r>
                    </a:p>
                  </a:txBody>
                  <a:tcPr marL="9525" marR="18288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100" b="0" i="0" u="none" strike="noStrike">
                          <a:solidFill>
                            <a:srgbClr val="000000"/>
                          </a:solidFill>
                          <a:effectLst/>
                          <a:latin typeface="Franklin Gothic Book" panose="020B0503020102020204" pitchFamily="34" charset="0"/>
                        </a:rPr>
                        <a:t>        6,655,351 </a:t>
                      </a:r>
                    </a:p>
                  </a:txBody>
                  <a:tcPr marL="9525" marR="18288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100" b="0" i="0" u="none" strike="noStrike" dirty="0">
                          <a:solidFill>
                            <a:srgbClr val="000000"/>
                          </a:solidFill>
                          <a:effectLst/>
                          <a:latin typeface="Franklin Gothic Book" panose="020B0503020102020204" pitchFamily="34" charset="0"/>
                        </a:rPr>
                        <a:t>            221,153 </a:t>
                      </a:r>
                    </a:p>
                  </a:txBody>
                  <a:tcPr marL="9525" marR="18288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100" b="0" i="0" u="none" strike="noStrike" dirty="0">
                          <a:solidFill>
                            <a:srgbClr val="000000"/>
                          </a:solidFill>
                          <a:effectLst/>
                          <a:latin typeface="Franklin Gothic Book" panose="020B0503020102020204" pitchFamily="34" charset="0"/>
                        </a:rPr>
                        <a:t>3.4%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219456">
                <a:tc>
                  <a:txBody>
                    <a:bodyPr/>
                    <a:lstStyle/>
                    <a:p>
                      <a:pPr algn="r" fontAlgn="ctr"/>
                      <a:endParaRPr lang="en-US" sz="1100" b="1" i="0" u="none" strike="noStrike" dirty="0">
                        <a:solidFill>
                          <a:srgbClr val="000000"/>
                        </a:solidFill>
                        <a:effectLst/>
                        <a:latin typeface="+mn-lt"/>
                      </a:endParaRPr>
                    </a:p>
                  </a:txBody>
                  <a:tcPr marL="6172" marR="94080" marT="617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b="0" i="0" u="none" strike="noStrike" dirty="0">
                          <a:solidFill>
                            <a:srgbClr val="000000"/>
                          </a:solidFill>
                          <a:effectLst/>
                          <a:latin typeface="+mn-lt"/>
                        </a:rPr>
                        <a:t>Other Expenses &amp; Transfers</a:t>
                      </a:r>
                    </a:p>
                  </a:txBody>
                  <a:tcPr marL="6172" marR="6172" marT="617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100" b="0" i="0" u="none" strike="noStrike">
                          <a:solidFill>
                            <a:srgbClr val="000000"/>
                          </a:solidFill>
                          <a:effectLst/>
                          <a:latin typeface="Franklin Gothic Book" panose="020B0503020102020204" pitchFamily="34" charset="0"/>
                        </a:rPr>
                        <a:t>      11,174,430 </a:t>
                      </a:r>
                    </a:p>
                  </a:txBody>
                  <a:tcPr marL="9525" marR="18288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100" b="0" i="0" u="none" strike="noStrike" dirty="0">
                          <a:solidFill>
                            <a:srgbClr val="000000"/>
                          </a:solidFill>
                          <a:effectLst/>
                          <a:latin typeface="Franklin Gothic Book" panose="020B0503020102020204" pitchFamily="34" charset="0"/>
                        </a:rPr>
                        <a:t>      8,314,913 </a:t>
                      </a:r>
                    </a:p>
                  </a:txBody>
                  <a:tcPr marL="9525" marR="18288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100" b="0" i="0" u="none" strike="noStrike" dirty="0">
                          <a:solidFill>
                            <a:srgbClr val="000000"/>
                          </a:solidFill>
                          <a:effectLst/>
                          <a:latin typeface="Franklin Gothic Book" panose="020B0503020102020204" pitchFamily="34" charset="0"/>
                        </a:rPr>
                        <a:t> (2,859,517) </a:t>
                      </a:r>
                    </a:p>
                  </a:txBody>
                  <a:tcPr marL="9525" marR="18288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100" b="0" i="0" u="none" strike="noStrike" dirty="0">
                          <a:solidFill>
                            <a:srgbClr val="000000"/>
                          </a:solidFill>
                          <a:effectLst/>
                          <a:latin typeface="Franklin Gothic Book" panose="020B0503020102020204" pitchFamily="34" charset="0"/>
                        </a:rPr>
                        <a:t>-25.7%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19456">
                <a:tc>
                  <a:txBody>
                    <a:bodyPr/>
                    <a:lstStyle/>
                    <a:p>
                      <a:pPr algn="r" fontAlgn="ctr"/>
                      <a:endParaRPr lang="en-US" sz="1100" b="1" i="0" u="none" strike="noStrike">
                        <a:solidFill>
                          <a:schemeClr val="bg1"/>
                        </a:solidFill>
                        <a:effectLst/>
                        <a:latin typeface="+mn-lt"/>
                      </a:endParaRPr>
                    </a:p>
                  </a:txBody>
                  <a:tcPr marL="6172" marR="94080" marT="617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b="1" u="none" strike="noStrike" dirty="0">
                          <a:solidFill>
                            <a:schemeClr val="bg1"/>
                          </a:solidFill>
                          <a:effectLst/>
                          <a:latin typeface="+mn-lt"/>
                        </a:rPr>
                        <a:t>Total Operating Expenses &amp; Transfers</a:t>
                      </a:r>
                      <a:endParaRPr lang="en-US" sz="1050" b="1" i="0" u="none" strike="noStrike" dirty="0">
                        <a:solidFill>
                          <a:schemeClr val="bg1"/>
                        </a:solidFill>
                        <a:effectLst/>
                        <a:latin typeface="+mn-lt"/>
                      </a:endParaRPr>
                    </a:p>
                  </a:txBody>
                  <a:tcPr marL="6172" marR="6172" marT="6172"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688F"/>
                    </a:solidFill>
                  </a:tcPr>
                </a:tc>
                <a:tc>
                  <a:txBody>
                    <a:bodyPr/>
                    <a:lstStyle/>
                    <a:p>
                      <a:pPr algn="r" fontAlgn="ctr"/>
                      <a:r>
                        <a:rPr lang="en-US" sz="1100" b="0" i="0" u="none" strike="noStrike" dirty="0">
                          <a:solidFill>
                            <a:schemeClr val="bg1"/>
                          </a:solidFill>
                          <a:effectLst/>
                          <a:latin typeface="Franklin Gothic Book" panose="020B0503020102020204" pitchFamily="34" charset="0"/>
                        </a:rPr>
                        <a:t>      71,719,475 </a:t>
                      </a:r>
                    </a:p>
                  </a:txBody>
                  <a:tcPr marL="9525" marR="18288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688F"/>
                    </a:solidFill>
                  </a:tcPr>
                </a:tc>
                <a:tc>
                  <a:txBody>
                    <a:bodyPr/>
                    <a:lstStyle/>
                    <a:p>
                      <a:pPr algn="r" fontAlgn="ctr"/>
                      <a:r>
                        <a:rPr lang="en-US" sz="1100" b="0" i="0" u="none" strike="noStrike" dirty="0">
                          <a:solidFill>
                            <a:schemeClr val="bg1"/>
                          </a:solidFill>
                          <a:effectLst/>
                          <a:latin typeface="Franklin Gothic Book" panose="020B0503020102020204" pitchFamily="34" charset="0"/>
                        </a:rPr>
                        <a:t>      71,991,081</a:t>
                      </a:r>
                    </a:p>
                  </a:txBody>
                  <a:tcPr marL="9525" marR="18288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688F"/>
                    </a:solidFill>
                  </a:tcPr>
                </a:tc>
                <a:tc>
                  <a:txBody>
                    <a:bodyPr/>
                    <a:lstStyle/>
                    <a:p>
                      <a:pPr algn="r" fontAlgn="ctr"/>
                      <a:r>
                        <a:rPr lang="en-US" sz="1100" b="0" i="0" u="none" strike="noStrike" dirty="0">
                          <a:solidFill>
                            <a:schemeClr val="bg1"/>
                          </a:solidFill>
                          <a:effectLst/>
                          <a:latin typeface="Franklin Gothic Book" panose="020B0503020102020204" pitchFamily="34" charset="0"/>
                        </a:rPr>
                        <a:t>271,606</a:t>
                      </a:r>
                    </a:p>
                  </a:txBody>
                  <a:tcPr marL="9525" marR="18288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688F"/>
                    </a:solidFill>
                  </a:tcPr>
                </a:tc>
                <a:tc>
                  <a:txBody>
                    <a:bodyPr/>
                    <a:lstStyle/>
                    <a:p>
                      <a:pPr algn="r" fontAlgn="ctr"/>
                      <a:r>
                        <a:rPr lang="en-US" sz="1100" b="0" i="0" u="none" strike="noStrike" dirty="0">
                          <a:solidFill>
                            <a:schemeClr val="bg1"/>
                          </a:solidFill>
                          <a:effectLst/>
                          <a:latin typeface="Franklin Gothic Book" panose="020B0503020102020204" pitchFamily="34" charset="0"/>
                        </a:rPr>
                        <a:t>0.4%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688F"/>
                    </a:solidFill>
                  </a:tcPr>
                </a:tc>
                <a:extLst>
                  <a:ext uri="{0D108BD9-81ED-4DB2-BD59-A6C34878D82A}">
                    <a16:rowId xmlns:a16="http://schemas.microsoft.com/office/drawing/2014/main" val="10015"/>
                  </a:ext>
                </a:extLst>
              </a:tr>
              <a:tr h="219456">
                <a:tc>
                  <a:txBody>
                    <a:bodyPr/>
                    <a:lstStyle/>
                    <a:p>
                      <a:pPr algn="r" fontAlgn="ctr"/>
                      <a:endParaRPr lang="en-US" sz="1100" b="1" i="0" u="none" strike="noStrike" dirty="0">
                        <a:solidFill>
                          <a:srgbClr val="000000"/>
                        </a:solidFill>
                        <a:effectLst/>
                        <a:latin typeface="+mn-lt"/>
                      </a:endParaRPr>
                    </a:p>
                  </a:txBody>
                  <a:tcPr marL="6172" marR="94080" marT="617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b="1" u="none" strike="noStrike" dirty="0">
                          <a:solidFill>
                            <a:schemeClr val="bg1"/>
                          </a:solidFill>
                          <a:effectLst/>
                          <a:latin typeface="+mn-lt"/>
                        </a:rPr>
                        <a:t>Operating Increase (Decrease)</a:t>
                      </a:r>
                      <a:endParaRPr lang="en-US" sz="1050" b="1" i="0" u="none" strike="noStrike" dirty="0">
                        <a:solidFill>
                          <a:schemeClr val="bg1"/>
                        </a:solidFill>
                        <a:effectLst/>
                        <a:latin typeface="+mn-lt"/>
                      </a:endParaRPr>
                    </a:p>
                  </a:txBody>
                  <a:tcPr marL="6172" marR="6172" marT="6172"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75000"/>
                        <a:lumOff val="25000"/>
                      </a:schemeClr>
                    </a:solidFill>
                  </a:tcPr>
                </a:tc>
                <a:tc>
                  <a:txBody>
                    <a:bodyPr/>
                    <a:lstStyle/>
                    <a:p>
                      <a:pPr algn="r" fontAlgn="ctr"/>
                      <a:r>
                        <a:rPr lang="en-US" sz="1100" b="0" i="0" u="none" strike="noStrike">
                          <a:solidFill>
                            <a:schemeClr val="bg1"/>
                          </a:solidFill>
                          <a:effectLst/>
                          <a:latin typeface="Franklin Gothic Book" panose="020B0503020102020204" pitchFamily="34" charset="0"/>
                        </a:rPr>
                        <a:t> $  (12,138,366)</a:t>
                      </a:r>
                    </a:p>
                  </a:txBody>
                  <a:tcPr marL="9525" marR="18288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75000"/>
                        <a:lumOff val="25000"/>
                      </a:schemeClr>
                    </a:solidFill>
                  </a:tcPr>
                </a:tc>
                <a:tc>
                  <a:txBody>
                    <a:bodyPr/>
                    <a:lstStyle/>
                    <a:p>
                      <a:pPr algn="r" fontAlgn="ctr"/>
                      <a:r>
                        <a:rPr lang="en-US" sz="1100" b="0" i="0" u="none" strike="noStrike" dirty="0">
                          <a:solidFill>
                            <a:schemeClr val="bg1"/>
                          </a:solidFill>
                          <a:effectLst/>
                          <a:latin typeface="Franklin Gothic Book" panose="020B0503020102020204" pitchFamily="34" charset="0"/>
                        </a:rPr>
                        <a:t> $       (990,760)</a:t>
                      </a:r>
                    </a:p>
                  </a:txBody>
                  <a:tcPr marL="9525" marR="18288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75000"/>
                        <a:lumOff val="25000"/>
                      </a:schemeClr>
                    </a:solidFill>
                  </a:tcPr>
                </a:tc>
                <a:tc>
                  <a:txBody>
                    <a:bodyPr/>
                    <a:lstStyle/>
                    <a:p>
                      <a:pPr algn="r" fontAlgn="ctr"/>
                      <a:r>
                        <a:rPr lang="en-US" sz="1100" b="0" i="0" u="none" strike="noStrike" dirty="0">
                          <a:solidFill>
                            <a:schemeClr val="bg1"/>
                          </a:solidFill>
                          <a:effectLst/>
                          <a:latin typeface="Franklin Gothic Book" panose="020B0503020102020204" pitchFamily="34" charset="0"/>
                        </a:rPr>
                        <a:t> $   11,147,606 </a:t>
                      </a:r>
                    </a:p>
                  </a:txBody>
                  <a:tcPr marL="9525" marR="18288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75000"/>
                        <a:lumOff val="25000"/>
                      </a:schemeClr>
                    </a:solidFill>
                  </a:tcPr>
                </a:tc>
                <a:tc>
                  <a:txBody>
                    <a:bodyPr/>
                    <a:lstStyle/>
                    <a:p>
                      <a:pPr algn="r" fontAlgn="ctr"/>
                      <a:r>
                        <a:rPr lang="en-US" sz="1100" b="0" i="0" u="none" strike="noStrike" dirty="0">
                          <a:solidFill>
                            <a:schemeClr val="bg1"/>
                          </a:solidFill>
                          <a:effectLst/>
                          <a:latin typeface="Franklin Gothic Book" panose="020B0503020102020204" pitchFamily="34" charset="0"/>
                        </a:rPr>
                        <a:t>-91.8%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10016"/>
                  </a:ext>
                </a:extLst>
              </a:tr>
              <a:tr h="219456">
                <a:tc>
                  <a:txBody>
                    <a:bodyPr/>
                    <a:lstStyle/>
                    <a:p>
                      <a:pPr algn="r" fontAlgn="ctr"/>
                      <a:r>
                        <a:rPr lang="en-US" sz="1100" b="1" i="0" u="none" strike="noStrike" dirty="0">
                          <a:solidFill>
                            <a:srgbClr val="000000"/>
                          </a:solidFill>
                          <a:effectLst/>
                          <a:latin typeface="+mn-lt"/>
                        </a:rPr>
                        <a:t>Modified</a:t>
                      </a:r>
                    </a:p>
                  </a:txBody>
                  <a:tcPr marL="6172" marR="94080" marT="617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effectLst/>
                          <a:latin typeface="+mn-lt"/>
                        </a:rPr>
                        <a:t>Add back Depreciation</a:t>
                      </a:r>
                      <a:endParaRPr lang="en-US" sz="1050" b="0" i="0" u="none" strike="noStrike" dirty="0">
                        <a:solidFill>
                          <a:srgbClr val="000000"/>
                        </a:solidFill>
                        <a:effectLst/>
                        <a:latin typeface="+mn-lt"/>
                      </a:endParaRPr>
                    </a:p>
                  </a:txBody>
                  <a:tcPr marL="6172" marR="6172" marT="6172"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100" b="0" i="0" u="none" strike="noStrike">
                          <a:solidFill>
                            <a:srgbClr val="000000"/>
                          </a:solidFill>
                          <a:effectLst/>
                          <a:latin typeface="Franklin Gothic Book" panose="020B0503020102020204" pitchFamily="34" charset="0"/>
                        </a:rPr>
                        <a:t>        6,434,198 </a:t>
                      </a:r>
                    </a:p>
                  </a:txBody>
                  <a:tcPr marL="9525" marR="18288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100" b="0" i="0" u="none" strike="noStrike">
                          <a:solidFill>
                            <a:srgbClr val="000000"/>
                          </a:solidFill>
                          <a:effectLst/>
                          <a:latin typeface="Franklin Gothic Book" panose="020B0503020102020204" pitchFamily="34" charset="0"/>
                        </a:rPr>
                        <a:t>        6,655,351 </a:t>
                      </a:r>
                    </a:p>
                  </a:txBody>
                  <a:tcPr marL="9525" marR="18288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100" b="0" i="0" u="none" strike="noStrike" dirty="0">
                          <a:solidFill>
                            <a:srgbClr val="000000"/>
                          </a:solidFill>
                          <a:effectLst/>
                          <a:latin typeface="Franklin Gothic Book" panose="020B0503020102020204" pitchFamily="34" charset="0"/>
                        </a:rPr>
                        <a:t>            221,153 </a:t>
                      </a:r>
                    </a:p>
                  </a:txBody>
                  <a:tcPr marL="9525" marR="18288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100" b="0" i="0" u="none" strike="noStrike" dirty="0">
                          <a:solidFill>
                            <a:srgbClr val="000000"/>
                          </a:solidFill>
                          <a:effectLst/>
                          <a:latin typeface="Franklin Gothic Book" panose="020B0503020102020204" pitchFamily="34" charset="0"/>
                        </a:rPr>
                        <a:t>3.4%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7"/>
                  </a:ext>
                </a:extLst>
              </a:tr>
              <a:tr h="219456">
                <a:tc>
                  <a:txBody>
                    <a:bodyPr/>
                    <a:lstStyle/>
                    <a:p>
                      <a:pPr algn="r" fontAlgn="ctr"/>
                      <a:r>
                        <a:rPr lang="en-US" sz="1100" b="1" i="0" u="none" strike="noStrike" dirty="0">
                          <a:solidFill>
                            <a:srgbClr val="000000"/>
                          </a:solidFill>
                          <a:effectLst/>
                          <a:latin typeface="+mn-lt"/>
                        </a:rPr>
                        <a:t>Cash Flow:</a:t>
                      </a:r>
                    </a:p>
                  </a:txBody>
                  <a:tcPr marL="6172" marR="94080" marT="617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effectLst/>
                          <a:latin typeface="+mn-lt"/>
                        </a:rPr>
                        <a:t>Less Capital Expenditures</a:t>
                      </a:r>
                      <a:endParaRPr lang="en-US" sz="1050" b="0" i="0" u="none" strike="noStrike" dirty="0">
                        <a:solidFill>
                          <a:srgbClr val="000000"/>
                        </a:solidFill>
                        <a:effectLst/>
                        <a:latin typeface="+mn-lt"/>
                      </a:endParaRPr>
                    </a:p>
                  </a:txBody>
                  <a:tcPr marL="6172" marR="6172" marT="617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100" b="0" i="0" u="none" strike="noStrike">
                          <a:solidFill>
                            <a:srgbClr val="000000"/>
                          </a:solidFill>
                          <a:effectLst/>
                          <a:latin typeface="Franklin Gothic Book" panose="020B0503020102020204" pitchFamily="34" charset="0"/>
                        </a:rPr>
                        <a:t>           (944,587)</a:t>
                      </a:r>
                    </a:p>
                  </a:txBody>
                  <a:tcPr marL="9525" marR="18288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100" b="0" i="0" u="none" strike="noStrike" dirty="0">
                          <a:solidFill>
                            <a:srgbClr val="000000"/>
                          </a:solidFill>
                          <a:effectLst/>
                          <a:latin typeface="Franklin Gothic Book" panose="020B0503020102020204" pitchFamily="34" charset="0"/>
                        </a:rPr>
                        <a:t>           (2,443,804)</a:t>
                      </a:r>
                    </a:p>
                  </a:txBody>
                  <a:tcPr marL="9525" marR="18288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100" b="0" i="0" u="none" strike="noStrike" dirty="0">
                          <a:solidFill>
                            <a:srgbClr val="000000"/>
                          </a:solidFill>
                          <a:effectLst/>
                          <a:latin typeface="Franklin Gothic Book" panose="020B0503020102020204" pitchFamily="34" charset="0"/>
                        </a:rPr>
                        <a:t> (1,499,217)</a:t>
                      </a:r>
                    </a:p>
                  </a:txBody>
                  <a:tcPr marL="9525" marR="18288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100" b="0" i="0" u="none" strike="noStrike" dirty="0">
                          <a:solidFill>
                            <a:srgbClr val="000000"/>
                          </a:solidFill>
                          <a:effectLst/>
                          <a:latin typeface="Franklin Gothic Book" panose="020B0503020102020204" pitchFamily="34" charset="0"/>
                        </a:rPr>
                        <a:t>158.7%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8"/>
                  </a:ext>
                </a:extLst>
              </a:tr>
              <a:tr h="219456">
                <a:tc>
                  <a:txBody>
                    <a:bodyPr/>
                    <a:lstStyle/>
                    <a:p>
                      <a:pPr algn="r" fontAlgn="ctr"/>
                      <a:endParaRPr lang="en-US" sz="1100" b="1" i="0" u="none" strike="noStrike" dirty="0">
                        <a:solidFill>
                          <a:srgbClr val="000000"/>
                        </a:solidFill>
                        <a:effectLst/>
                        <a:latin typeface="+mn-lt"/>
                      </a:endParaRPr>
                    </a:p>
                  </a:txBody>
                  <a:tcPr marL="6172" marR="94080" marT="617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effectLst/>
                          <a:latin typeface="+mn-lt"/>
                        </a:rPr>
                        <a:t>Less Capital Reserve Funding</a:t>
                      </a:r>
                      <a:endParaRPr lang="en-US" sz="1050" b="0" i="0" u="none" strike="noStrike" dirty="0">
                        <a:solidFill>
                          <a:srgbClr val="000000"/>
                        </a:solidFill>
                        <a:effectLst/>
                        <a:latin typeface="+mn-lt"/>
                      </a:endParaRPr>
                    </a:p>
                  </a:txBody>
                  <a:tcPr marL="6172" marR="6172" marT="617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100" b="0" i="0" u="none" strike="noStrike" dirty="0">
                          <a:solidFill>
                            <a:srgbClr val="000000"/>
                          </a:solidFill>
                          <a:effectLst/>
                          <a:latin typeface="Franklin Gothic Book" panose="020B0503020102020204" pitchFamily="34" charset="0"/>
                        </a:rPr>
                        <a:t>                         - </a:t>
                      </a:r>
                    </a:p>
                  </a:txBody>
                  <a:tcPr marL="9525" marR="18288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100" b="0" i="0" u="none" strike="noStrike" dirty="0">
                          <a:solidFill>
                            <a:srgbClr val="000000"/>
                          </a:solidFill>
                          <a:effectLst/>
                          <a:latin typeface="Franklin Gothic Book" panose="020B0503020102020204" pitchFamily="34" charset="0"/>
                        </a:rPr>
                        <a:t>(110,808)</a:t>
                      </a:r>
                    </a:p>
                  </a:txBody>
                  <a:tcPr marL="9525" marR="18288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100" b="0" i="0" u="none" strike="noStrike" dirty="0">
                          <a:solidFill>
                            <a:srgbClr val="000000"/>
                          </a:solidFill>
                          <a:effectLst/>
                          <a:latin typeface="Franklin Gothic Book" panose="020B0503020102020204" pitchFamily="34" charset="0"/>
                        </a:rPr>
                        <a:t>(110,808) </a:t>
                      </a:r>
                    </a:p>
                  </a:txBody>
                  <a:tcPr marL="9525" marR="18288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100" b="0" i="0" u="none" strike="noStrike" dirty="0">
                          <a:solidFill>
                            <a:srgbClr val="000000"/>
                          </a:solidFill>
                          <a:effectLst/>
                          <a:latin typeface="Franklin Gothic Book" panose="020B0503020102020204" pitchFamily="34" charset="0"/>
                        </a:rPr>
                        <a:t>           -%</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9"/>
                  </a:ext>
                </a:extLst>
              </a:tr>
              <a:tr h="219456">
                <a:tc>
                  <a:txBody>
                    <a:bodyPr/>
                    <a:lstStyle/>
                    <a:p>
                      <a:pPr algn="r" fontAlgn="ctr"/>
                      <a:endParaRPr lang="en-US" sz="1100" b="1" i="0" u="none" strike="noStrike" dirty="0">
                        <a:solidFill>
                          <a:srgbClr val="000000"/>
                        </a:solidFill>
                        <a:effectLst/>
                        <a:latin typeface="+mn-lt"/>
                      </a:endParaRPr>
                    </a:p>
                  </a:txBody>
                  <a:tcPr marL="6172" marR="94080" marT="617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effectLst/>
                          <a:latin typeface="+mn-lt"/>
                        </a:rPr>
                        <a:t>Less Debt Service Principal</a:t>
                      </a:r>
                      <a:endParaRPr lang="en-US" sz="1050" b="0" i="0" u="none" strike="noStrike" dirty="0">
                        <a:solidFill>
                          <a:srgbClr val="000000"/>
                        </a:solidFill>
                        <a:effectLst/>
                        <a:latin typeface="+mn-lt"/>
                      </a:endParaRPr>
                    </a:p>
                  </a:txBody>
                  <a:tcPr marL="6172" marR="6172" marT="617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100" b="0" i="0" u="none" strike="noStrike">
                          <a:solidFill>
                            <a:srgbClr val="000000"/>
                          </a:solidFill>
                          <a:effectLst/>
                          <a:latin typeface="Franklin Gothic Book" panose="020B0503020102020204" pitchFamily="34" charset="0"/>
                        </a:rPr>
                        <a:t>       (5,210,461)</a:t>
                      </a:r>
                    </a:p>
                  </a:txBody>
                  <a:tcPr marL="9525" marR="182880" marT="9525"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sz="1100" b="0" i="0" u="none" strike="noStrike">
                          <a:solidFill>
                            <a:srgbClr val="000000"/>
                          </a:solidFill>
                          <a:effectLst/>
                          <a:latin typeface="Franklin Gothic Book" panose="020B0503020102020204" pitchFamily="34" charset="0"/>
                        </a:rPr>
                        <a:t>       (5,214,144)</a:t>
                      </a:r>
                    </a:p>
                  </a:txBody>
                  <a:tcPr marL="9525" marR="182880" marT="9525"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sz="1100" b="0" i="0" u="none" strike="noStrike" dirty="0">
                          <a:solidFill>
                            <a:srgbClr val="000000"/>
                          </a:solidFill>
                          <a:effectLst/>
                          <a:latin typeface="Franklin Gothic Book" panose="020B0503020102020204" pitchFamily="34" charset="0"/>
                        </a:rPr>
                        <a:t>               (3,683)</a:t>
                      </a:r>
                    </a:p>
                  </a:txBody>
                  <a:tcPr marL="9525" marR="182880" marT="9525"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sz="1100" b="0" i="0" u="none" strike="noStrike" dirty="0">
                          <a:solidFill>
                            <a:srgbClr val="000000"/>
                          </a:solidFill>
                          <a:effectLst/>
                          <a:latin typeface="Franklin Gothic Book" panose="020B0503020102020204" pitchFamily="34" charset="0"/>
                        </a:rPr>
                        <a:t>0.1%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20"/>
                  </a:ext>
                </a:extLst>
              </a:tr>
              <a:tr h="219456">
                <a:tc>
                  <a:txBody>
                    <a:bodyPr/>
                    <a:lstStyle/>
                    <a:p>
                      <a:pPr algn="r" fontAlgn="ctr"/>
                      <a:endParaRPr lang="en-US" sz="1100" b="1" i="0" u="none" strike="noStrike">
                        <a:solidFill>
                          <a:srgbClr val="000000"/>
                        </a:solidFill>
                        <a:effectLst/>
                        <a:latin typeface="+mn-lt"/>
                      </a:endParaRPr>
                    </a:p>
                  </a:txBody>
                  <a:tcPr marL="6172" marR="94080" marT="617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b="1" u="none" strike="noStrike" dirty="0">
                          <a:effectLst/>
                          <a:latin typeface="+mn-lt"/>
                        </a:rPr>
                        <a:t>Net Change Before Other </a:t>
                      </a:r>
                      <a:r>
                        <a:rPr lang="en-US" sz="1050" b="1" u="none" strike="noStrike" dirty="0" err="1">
                          <a:effectLst/>
                          <a:latin typeface="+mn-lt"/>
                        </a:rPr>
                        <a:t>Adj</a:t>
                      </a:r>
                      <a:r>
                        <a:rPr lang="en-US" sz="1050" b="1" u="none" strike="noStrike" dirty="0">
                          <a:effectLst/>
                          <a:latin typeface="+mn-lt"/>
                        </a:rPr>
                        <a:t> &amp; Transfers</a:t>
                      </a:r>
                      <a:endParaRPr lang="en-US" sz="1050" b="1" i="0" u="none" strike="noStrike" dirty="0">
                        <a:solidFill>
                          <a:srgbClr val="000000"/>
                        </a:solidFill>
                        <a:effectLst/>
                        <a:latin typeface="+mn-lt"/>
                      </a:endParaRPr>
                    </a:p>
                  </a:txBody>
                  <a:tcPr marL="6172" marR="6172" marT="617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100" b="1" i="0" u="none" strike="noStrike">
                          <a:solidFill>
                            <a:srgbClr val="000000"/>
                          </a:solidFill>
                          <a:effectLst/>
                          <a:latin typeface="Franklin Gothic Book" panose="020B0503020102020204" pitchFamily="34" charset="0"/>
                        </a:rPr>
                        <a:t>  (11,859,216)</a:t>
                      </a:r>
                    </a:p>
                  </a:txBody>
                  <a:tcPr marL="9525" marR="182880" marT="9525"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fontAlgn="ctr"/>
                      <a:r>
                        <a:rPr lang="en-US" sz="1100" b="1" i="0" u="none" strike="noStrike" dirty="0">
                          <a:solidFill>
                            <a:srgbClr val="000000"/>
                          </a:solidFill>
                          <a:effectLst/>
                          <a:latin typeface="Franklin Gothic Book" panose="020B0503020102020204" pitchFamily="34" charset="0"/>
                        </a:rPr>
                        <a:t>    (2,104,165)</a:t>
                      </a:r>
                    </a:p>
                  </a:txBody>
                  <a:tcPr marL="9525" marR="182880" marT="9525"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fontAlgn="ctr"/>
                      <a:r>
                        <a:rPr lang="en-US" sz="1100" b="1" i="0" u="none" strike="noStrike" dirty="0">
                          <a:solidFill>
                            <a:srgbClr val="000000"/>
                          </a:solidFill>
                          <a:effectLst/>
                          <a:latin typeface="Franklin Gothic Book" panose="020B0503020102020204" pitchFamily="34" charset="0"/>
                        </a:rPr>
                        <a:t>   9,755,051 </a:t>
                      </a:r>
                    </a:p>
                  </a:txBody>
                  <a:tcPr marL="9525" marR="182880" marT="9525"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ctr"/>
                      <a:endParaRPr lang="en-US" sz="1100" b="0" i="0" u="none" strike="noStrike" dirty="0">
                        <a:solidFill>
                          <a:srgbClr val="000000"/>
                        </a:solidFill>
                        <a:effectLst/>
                        <a:latin typeface="Franklin Gothic Book" panose="020B05030201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21"/>
                  </a:ext>
                </a:extLst>
              </a:tr>
              <a:tr h="219456">
                <a:tc>
                  <a:txBody>
                    <a:bodyPr/>
                    <a:lstStyle/>
                    <a:p>
                      <a:pPr algn="r" fontAlgn="ctr"/>
                      <a:endParaRPr lang="en-US" sz="1100" b="1" i="0" u="none" strike="noStrike" dirty="0">
                        <a:solidFill>
                          <a:srgbClr val="000000"/>
                        </a:solidFill>
                        <a:effectLst/>
                        <a:latin typeface="+mn-lt"/>
                      </a:endParaRPr>
                    </a:p>
                  </a:txBody>
                  <a:tcPr marL="6172" marR="94080" marT="617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b="0" i="0" u="none" strike="noStrike" dirty="0">
                          <a:solidFill>
                            <a:srgbClr val="000000"/>
                          </a:solidFill>
                          <a:effectLst/>
                          <a:latin typeface="+mn-lt"/>
                        </a:rPr>
                        <a:t>Transfer from/to Budget Stabilization</a:t>
                      </a:r>
                    </a:p>
                  </a:txBody>
                  <a:tcPr marL="6172" marR="6172" marT="617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100" b="0" i="0" u="none" strike="noStrike">
                          <a:solidFill>
                            <a:srgbClr val="000000"/>
                          </a:solidFill>
                          <a:effectLst/>
                          <a:latin typeface="Franklin Gothic Book" panose="020B0503020102020204" pitchFamily="34" charset="0"/>
                        </a:rPr>
                        <a:t>            643,635 </a:t>
                      </a:r>
                    </a:p>
                  </a:txBody>
                  <a:tcPr marL="9525" marR="18288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100" b="0" i="0" u="none" strike="noStrike">
                          <a:solidFill>
                            <a:srgbClr val="000000"/>
                          </a:solidFill>
                          <a:effectLst/>
                          <a:latin typeface="Franklin Gothic Book" panose="020B0503020102020204" pitchFamily="34" charset="0"/>
                        </a:rPr>
                        <a:t>                         - </a:t>
                      </a:r>
                    </a:p>
                  </a:txBody>
                  <a:tcPr marL="9525" marR="18288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100" b="0" i="0" u="none" strike="noStrike" dirty="0">
                          <a:solidFill>
                            <a:srgbClr val="000000"/>
                          </a:solidFill>
                          <a:effectLst/>
                          <a:latin typeface="Franklin Gothic Book" panose="020B0503020102020204" pitchFamily="34" charset="0"/>
                        </a:rPr>
                        <a:t>         (643,635)</a:t>
                      </a:r>
                    </a:p>
                  </a:txBody>
                  <a:tcPr marL="9525" marR="18288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endParaRPr lang="en-US" sz="1050" b="0" i="0" u="none" strike="noStrike" dirty="0">
                        <a:solidFill>
                          <a:srgbClr val="000000"/>
                        </a:solidFill>
                        <a:effectLst/>
                        <a:latin typeface="+mn-lt"/>
                      </a:endParaRPr>
                    </a:p>
                  </a:txBody>
                  <a:tcPr marL="7841" marR="188159" marT="784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29267343"/>
                  </a:ext>
                </a:extLst>
              </a:tr>
              <a:tr h="219456">
                <a:tc>
                  <a:txBody>
                    <a:bodyPr/>
                    <a:lstStyle/>
                    <a:p>
                      <a:pPr algn="r" fontAlgn="ctr"/>
                      <a:endParaRPr lang="en-US" sz="1100" b="1" i="0" u="none" strike="noStrike" dirty="0">
                        <a:solidFill>
                          <a:srgbClr val="000000"/>
                        </a:solidFill>
                        <a:effectLst/>
                        <a:latin typeface="+mn-lt"/>
                      </a:endParaRPr>
                    </a:p>
                  </a:txBody>
                  <a:tcPr marL="6172" marR="94080" marT="617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u="none" strike="noStrike" dirty="0">
                          <a:effectLst/>
                          <a:latin typeface="+mn-lt"/>
                        </a:rPr>
                        <a:t>Other Strategic Transfers from/(to) Reserves</a:t>
                      </a:r>
                      <a:endParaRPr lang="en-US" sz="1050" b="0" i="0" u="none" strike="noStrike" dirty="0">
                        <a:solidFill>
                          <a:srgbClr val="000000"/>
                        </a:solidFill>
                        <a:effectLst/>
                        <a:latin typeface="+mn-lt"/>
                      </a:endParaRPr>
                    </a:p>
                  </a:txBody>
                  <a:tcPr marL="6172" marR="6172" marT="617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100" b="0" i="0" u="none" strike="noStrike">
                          <a:solidFill>
                            <a:srgbClr val="000000"/>
                          </a:solidFill>
                          <a:effectLst/>
                          <a:latin typeface="Franklin Gothic Book" panose="020B0503020102020204" pitchFamily="34" charset="0"/>
                        </a:rPr>
                        <a:t>        5,362,282 </a:t>
                      </a:r>
                    </a:p>
                  </a:txBody>
                  <a:tcPr marL="9525" marR="18288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100" b="0" i="0" u="none" strike="noStrike">
                          <a:solidFill>
                            <a:srgbClr val="000000"/>
                          </a:solidFill>
                          <a:effectLst/>
                          <a:latin typeface="Franklin Gothic Book" panose="020B0503020102020204" pitchFamily="34" charset="0"/>
                        </a:rPr>
                        <a:t>                         - </a:t>
                      </a:r>
                    </a:p>
                  </a:txBody>
                  <a:tcPr marL="9525" marR="18288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100" b="0" i="0" u="none" strike="noStrike" dirty="0">
                          <a:solidFill>
                            <a:srgbClr val="000000"/>
                          </a:solidFill>
                          <a:effectLst/>
                          <a:latin typeface="Franklin Gothic Book" panose="020B0503020102020204" pitchFamily="34" charset="0"/>
                        </a:rPr>
                        <a:t>       (5,362,282)</a:t>
                      </a:r>
                    </a:p>
                  </a:txBody>
                  <a:tcPr marL="9525" marR="18288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endParaRPr lang="en-US" sz="1050" b="0" i="0" u="none" strike="noStrike" dirty="0">
                        <a:solidFill>
                          <a:srgbClr val="000000"/>
                        </a:solidFill>
                        <a:effectLst/>
                        <a:latin typeface="+mn-lt"/>
                      </a:endParaRPr>
                    </a:p>
                  </a:txBody>
                  <a:tcPr marL="7841" marR="188159" marT="784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22"/>
                  </a:ext>
                </a:extLst>
              </a:tr>
              <a:tr h="219456">
                <a:tc>
                  <a:txBody>
                    <a:bodyPr/>
                    <a:lstStyle/>
                    <a:p>
                      <a:pPr algn="r" fontAlgn="ctr"/>
                      <a:endParaRPr lang="en-US" sz="1100" b="1" i="0" u="none" strike="noStrike" dirty="0">
                        <a:solidFill>
                          <a:schemeClr val="bg1"/>
                        </a:solidFill>
                        <a:effectLst/>
                        <a:latin typeface="+mn-lt"/>
                      </a:endParaRPr>
                    </a:p>
                  </a:txBody>
                  <a:tcPr marL="6172" marR="94080" marT="617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b="1" u="none" strike="noStrike" dirty="0">
                          <a:solidFill>
                            <a:schemeClr val="bg1"/>
                          </a:solidFill>
                          <a:effectLst/>
                          <a:latin typeface="+mn-lt"/>
                        </a:rPr>
                        <a:t>Net Change in Cash &amp; Reserve Transfers</a:t>
                      </a:r>
                      <a:endParaRPr lang="en-US" sz="1050" b="1" i="0" u="none" strike="noStrike" dirty="0">
                        <a:solidFill>
                          <a:schemeClr val="bg1"/>
                        </a:solidFill>
                        <a:effectLst/>
                        <a:latin typeface="+mn-lt"/>
                      </a:endParaRPr>
                    </a:p>
                  </a:txBody>
                  <a:tcPr marL="6172" marR="6172" marT="6172"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688F"/>
                    </a:solidFill>
                  </a:tcPr>
                </a:tc>
                <a:tc>
                  <a:txBody>
                    <a:bodyPr/>
                    <a:lstStyle/>
                    <a:p>
                      <a:pPr algn="r" fontAlgn="ctr"/>
                      <a:r>
                        <a:rPr lang="en-US" sz="1100" b="1" i="0" u="none" strike="noStrike" dirty="0">
                          <a:solidFill>
                            <a:schemeClr val="bg1"/>
                          </a:solidFill>
                          <a:effectLst/>
                          <a:latin typeface="Franklin Gothic Book" panose="020B0503020102020204" pitchFamily="34" charset="0"/>
                        </a:rPr>
                        <a:t> $ (5,853,299)</a:t>
                      </a:r>
                    </a:p>
                  </a:txBody>
                  <a:tcPr marL="9525" marR="18288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688F"/>
                    </a:solidFill>
                  </a:tcPr>
                </a:tc>
                <a:tc>
                  <a:txBody>
                    <a:bodyPr/>
                    <a:lstStyle/>
                    <a:p>
                      <a:pPr algn="r" fontAlgn="ctr"/>
                      <a:r>
                        <a:rPr lang="en-US" sz="1100" b="1" i="0" u="none" strike="noStrike" dirty="0">
                          <a:solidFill>
                            <a:schemeClr val="bg1"/>
                          </a:solidFill>
                          <a:effectLst/>
                          <a:latin typeface="Franklin Gothic Book" panose="020B0503020102020204" pitchFamily="34" charset="0"/>
                        </a:rPr>
                        <a:t> $ (2,104,165)</a:t>
                      </a:r>
                    </a:p>
                  </a:txBody>
                  <a:tcPr marL="9525" marR="18288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688F"/>
                    </a:solidFill>
                  </a:tcPr>
                </a:tc>
                <a:tc>
                  <a:txBody>
                    <a:bodyPr/>
                    <a:lstStyle/>
                    <a:p>
                      <a:pPr algn="r" fontAlgn="ctr"/>
                      <a:r>
                        <a:rPr lang="en-US" sz="1100" b="1" i="0" u="none" strike="noStrike" dirty="0">
                          <a:solidFill>
                            <a:schemeClr val="bg1"/>
                          </a:solidFill>
                          <a:effectLst/>
                          <a:latin typeface="Franklin Gothic Book" panose="020B0503020102020204" pitchFamily="34" charset="0"/>
                        </a:rPr>
                        <a:t> $  3,749,134 </a:t>
                      </a:r>
                    </a:p>
                  </a:txBody>
                  <a:tcPr marL="9525" marR="18288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688F"/>
                    </a:solidFill>
                  </a:tcPr>
                </a:tc>
                <a:tc>
                  <a:txBody>
                    <a:bodyPr/>
                    <a:lstStyle/>
                    <a:p>
                      <a:pPr algn="l" fontAlgn="ctr"/>
                      <a:r>
                        <a:rPr lang="en-US" sz="1100" b="1" i="0" u="none" strike="noStrike" dirty="0">
                          <a:solidFill>
                            <a:srgbClr val="000000"/>
                          </a:solidFill>
                          <a:effectLst/>
                          <a:latin typeface="Franklin Gothic Book" panose="020B0503020102020204" pitchFamily="34" charset="0"/>
                        </a:rPr>
                        <a:t> </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688F"/>
                    </a:solidFill>
                  </a:tcPr>
                </a:tc>
                <a:extLst>
                  <a:ext uri="{0D108BD9-81ED-4DB2-BD59-A6C34878D82A}">
                    <a16:rowId xmlns:a16="http://schemas.microsoft.com/office/drawing/2014/main" val="10023"/>
                  </a:ext>
                </a:extLst>
              </a:tr>
              <a:tr h="219456">
                <a:tc>
                  <a:txBody>
                    <a:bodyPr/>
                    <a:lstStyle/>
                    <a:p>
                      <a:pPr algn="r" fontAlgn="ctr"/>
                      <a:endParaRPr lang="en-US" sz="1100" b="1" i="0" u="none" strike="noStrike" dirty="0">
                        <a:solidFill>
                          <a:schemeClr val="bg1"/>
                        </a:solidFill>
                        <a:effectLst/>
                        <a:latin typeface="+mn-lt"/>
                      </a:endParaRPr>
                    </a:p>
                  </a:txBody>
                  <a:tcPr marL="6172" marR="94080" marT="617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b="1" i="0" u="none" strike="noStrike" dirty="0">
                          <a:solidFill>
                            <a:schemeClr val="bg1"/>
                          </a:solidFill>
                          <a:effectLst/>
                          <a:latin typeface="+mn-lt"/>
                        </a:rPr>
                        <a:t>Net Change after CARES</a:t>
                      </a:r>
                    </a:p>
                  </a:txBody>
                  <a:tcPr marL="6172" marR="6172" marT="6172"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688F"/>
                    </a:solidFill>
                  </a:tcPr>
                </a:tc>
                <a:tc>
                  <a:txBody>
                    <a:bodyPr/>
                    <a:lstStyle/>
                    <a:p>
                      <a:pPr algn="r" fontAlgn="ctr"/>
                      <a:endParaRPr lang="en-US" sz="1100" b="1" i="0" u="none" strike="noStrike">
                        <a:solidFill>
                          <a:schemeClr val="bg1"/>
                        </a:solidFill>
                        <a:effectLst/>
                        <a:latin typeface="Franklin Gothic Book" panose="020B0503020102020204" pitchFamily="34" charset="0"/>
                      </a:endParaRPr>
                    </a:p>
                  </a:txBody>
                  <a:tcPr marL="9525" marR="18288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688F"/>
                    </a:solidFill>
                  </a:tcPr>
                </a:tc>
                <a:tc>
                  <a:txBody>
                    <a:bodyPr/>
                    <a:lstStyle/>
                    <a:p>
                      <a:pPr algn="ctr" fontAlgn="ctr"/>
                      <a:r>
                        <a:rPr lang="en-US" sz="1100" b="1" i="0" u="none" strike="noStrike" dirty="0">
                          <a:solidFill>
                            <a:schemeClr val="bg1"/>
                          </a:solidFill>
                          <a:effectLst/>
                          <a:latin typeface="Franklin Gothic Book" panose="020B0503020102020204" pitchFamily="34" charset="0"/>
                        </a:rPr>
                        <a:t>               $ 0      </a:t>
                      </a:r>
                    </a:p>
                  </a:txBody>
                  <a:tcPr marL="9525" marR="18288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688F"/>
                    </a:solidFill>
                  </a:tcPr>
                </a:tc>
                <a:tc>
                  <a:txBody>
                    <a:bodyPr/>
                    <a:lstStyle/>
                    <a:p>
                      <a:pPr algn="r" fontAlgn="ctr"/>
                      <a:endParaRPr lang="en-US" sz="1100" b="1" i="0" u="none" strike="noStrike" dirty="0">
                        <a:solidFill>
                          <a:schemeClr val="bg1"/>
                        </a:solidFill>
                        <a:effectLst/>
                        <a:latin typeface="Franklin Gothic Book" panose="020B0503020102020204" pitchFamily="34" charset="0"/>
                      </a:endParaRPr>
                    </a:p>
                  </a:txBody>
                  <a:tcPr marL="9525" marR="18288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688F"/>
                    </a:solidFill>
                  </a:tcPr>
                </a:tc>
                <a:tc>
                  <a:txBody>
                    <a:bodyPr/>
                    <a:lstStyle/>
                    <a:p>
                      <a:pPr algn="l" fontAlgn="ctr"/>
                      <a:endParaRPr lang="en-US" sz="1100" b="1" i="0" u="none" strike="noStrike" dirty="0">
                        <a:solidFill>
                          <a:srgbClr val="000000"/>
                        </a:solidFill>
                        <a:effectLst/>
                        <a:latin typeface="Franklin Gothic Book" panose="020B05030201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688F"/>
                    </a:solidFill>
                  </a:tcPr>
                </a:tc>
                <a:extLst>
                  <a:ext uri="{0D108BD9-81ED-4DB2-BD59-A6C34878D82A}">
                    <a16:rowId xmlns:a16="http://schemas.microsoft.com/office/drawing/2014/main" val="4228450765"/>
                  </a:ext>
                </a:extLst>
              </a:tr>
            </a:tbl>
          </a:graphicData>
        </a:graphic>
      </p:graphicFrame>
      <p:sp>
        <p:nvSpPr>
          <p:cNvPr id="3" name="Slide Number Placeholder 2"/>
          <p:cNvSpPr>
            <a:spLocks noGrp="1"/>
          </p:cNvSpPr>
          <p:nvPr>
            <p:ph type="sldNum" sz="quarter" idx="12"/>
          </p:nvPr>
        </p:nvSpPr>
        <p:spPr/>
        <p:txBody>
          <a:bodyPr/>
          <a:lstStyle/>
          <a:p>
            <a:fld id="{F5CF3575-0547-4F27-9A0F-3C3208F032F2}" type="slidenum">
              <a:rPr lang="en-US" smtClean="0"/>
              <a:t>26</a:t>
            </a:fld>
            <a:endParaRPr lang="en-US"/>
          </a:p>
        </p:txBody>
      </p:sp>
      <p:graphicFrame>
        <p:nvGraphicFramePr>
          <p:cNvPr id="16" name="Chart 15" descr="UMS FY22 Auxiliary: Dining and residence revenue 85%, Sales, services, other 15%"/>
          <p:cNvGraphicFramePr/>
          <p:nvPr>
            <p:extLst>
              <p:ext uri="{D42A27DB-BD31-4B8C-83A1-F6EECF244321}">
                <p14:modId xmlns:p14="http://schemas.microsoft.com/office/powerpoint/2010/main" val="1910217731"/>
              </p:ext>
            </p:extLst>
          </p:nvPr>
        </p:nvGraphicFramePr>
        <p:xfrm>
          <a:off x="189315" y="998862"/>
          <a:ext cx="2091485" cy="27405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Chart 16" descr="UMS FY22 Auxiliary Expense: Compensation 33%, Non-compensation 67%"/>
          <p:cNvGraphicFramePr/>
          <p:nvPr>
            <p:extLst>
              <p:ext uri="{D42A27DB-BD31-4B8C-83A1-F6EECF244321}">
                <p14:modId xmlns:p14="http://schemas.microsoft.com/office/powerpoint/2010/main" val="972052252"/>
              </p:ext>
            </p:extLst>
          </p:nvPr>
        </p:nvGraphicFramePr>
        <p:xfrm>
          <a:off x="243757" y="4077422"/>
          <a:ext cx="2132692" cy="2370163"/>
        </p:xfrm>
        <a:graphic>
          <a:graphicData uri="http://schemas.openxmlformats.org/drawingml/2006/chart">
            <c:chart xmlns:c="http://schemas.openxmlformats.org/drawingml/2006/chart" xmlns:r="http://schemas.openxmlformats.org/officeDocument/2006/relationships" r:id="rId3"/>
          </a:graphicData>
        </a:graphic>
      </p:graphicFrame>
      <p:cxnSp>
        <p:nvCxnSpPr>
          <p:cNvPr id="18" name="Straight Connector 17">
            <a:extLst>
              <a:ext uri="{C183D7F6-B498-43B3-948B-1728B52AA6E4}">
                <adec:decorative xmlns:adec="http://schemas.microsoft.com/office/drawing/2017/decorative" val="1"/>
              </a:ext>
            </a:extLst>
          </p:cNvPr>
          <p:cNvCxnSpPr>
            <a:cxnSpLocks/>
          </p:cNvCxnSpPr>
          <p:nvPr/>
        </p:nvCxnSpPr>
        <p:spPr>
          <a:xfrm>
            <a:off x="339406" y="3901471"/>
            <a:ext cx="194139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99833" y="1479281"/>
            <a:ext cx="1290743" cy="461665"/>
          </a:xfrm>
          <a:prstGeom prst="rect">
            <a:avLst/>
          </a:prstGeom>
          <a:noFill/>
        </p:spPr>
        <p:txBody>
          <a:bodyPr wrap="square" rtlCol="0">
            <a:spAutoFit/>
          </a:bodyPr>
          <a:lstStyle/>
          <a:p>
            <a:r>
              <a:rPr lang="en-US" sz="1200" dirty="0"/>
              <a:t>Sales/Services/Other</a:t>
            </a:r>
          </a:p>
        </p:txBody>
      </p:sp>
      <p:sp>
        <p:nvSpPr>
          <p:cNvPr id="20" name="TextBox 19"/>
          <p:cNvSpPr txBox="1"/>
          <p:nvPr/>
        </p:nvSpPr>
        <p:spPr>
          <a:xfrm>
            <a:off x="605656" y="2777449"/>
            <a:ext cx="1290742" cy="646331"/>
          </a:xfrm>
          <a:prstGeom prst="rect">
            <a:avLst/>
          </a:prstGeom>
          <a:noFill/>
        </p:spPr>
        <p:txBody>
          <a:bodyPr wrap="square" rtlCol="0">
            <a:spAutoFit/>
          </a:bodyPr>
          <a:lstStyle/>
          <a:p>
            <a:pPr algn="ctr"/>
            <a:r>
              <a:rPr lang="en-US" sz="1200" b="1" dirty="0">
                <a:solidFill>
                  <a:schemeClr val="bg1"/>
                </a:solidFill>
              </a:rPr>
              <a:t>Dining &amp; Residence Revenue</a:t>
            </a:r>
          </a:p>
        </p:txBody>
      </p:sp>
      <p:sp>
        <p:nvSpPr>
          <p:cNvPr id="22" name="TextBox 21"/>
          <p:cNvSpPr txBox="1"/>
          <p:nvPr/>
        </p:nvSpPr>
        <p:spPr>
          <a:xfrm>
            <a:off x="1129571" y="4948344"/>
            <a:ext cx="1290742" cy="261610"/>
          </a:xfrm>
          <a:prstGeom prst="rect">
            <a:avLst/>
          </a:prstGeom>
          <a:noFill/>
        </p:spPr>
        <p:txBody>
          <a:bodyPr wrap="square" rtlCol="0">
            <a:spAutoFit/>
          </a:bodyPr>
          <a:lstStyle/>
          <a:p>
            <a:pPr algn="ctr"/>
            <a:r>
              <a:rPr lang="en-US" sz="1100" b="1" dirty="0">
                <a:solidFill>
                  <a:schemeClr val="bg1"/>
                </a:solidFill>
              </a:rPr>
              <a:t>Compensation</a:t>
            </a:r>
          </a:p>
        </p:txBody>
      </p:sp>
      <p:sp>
        <p:nvSpPr>
          <p:cNvPr id="23" name="TextBox 22"/>
          <p:cNvSpPr txBox="1"/>
          <p:nvPr/>
        </p:nvSpPr>
        <p:spPr>
          <a:xfrm>
            <a:off x="666460" y="5331346"/>
            <a:ext cx="1290742" cy="461665"/>
          </a:xfrm>
          <a:prstGeom prst="rect">
            <a:avLst/>
          </a:prstGeom>
          <a:noFill/>
        </p:spPr>
        <p:txBody>
          <a:bodyPr wrap="square" rtlCol="0">
            <a:spAutoFit/>
          </a:bodyPr>
          <a:lstStyle/>
          <a:p>
            <a:pPr algn="ctr"/>
            <a:r>
              <a:rPr lang="en-US" sz="1200" b="1" dirty="0">
                <a:solidFill>
                  <a:schemeClr val="bg1"/>
                </a:solidFill>
              </a:rPr>
              <a:t>Non-Compensation</a:t>
            </a:r>
          </a:p>
        </p:txBody>
      </p:sp>
    </p:spTree>
    <p:extLst>
      <p:ext uri="{BB962C8B-B14F-4D97-AF65-F5344CB8AC3E}">
        <p14:creationId xmlns:p14="http://schemas.microsoft.com/office/powerpoint/2010/main" val="900915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71" dirty="0"/>
              <a:t>FY22 Proposed Budget: E&amp;G and Auxiliary </a:t>
            </a:r>
          </a:p>
        </p:txBody>
      </p:sp>
      <p:graphicFrame>
        <p:nvGraphicFramePr>
          <p:cNvPr id="4" name="Table 3"/>
          <p:cNvGraphicFramePr>
            <a:graphicFrameLocks noGrp="1"/>
          </p:cNvGraphicFramePr>
          <p:nvPr>
            <p:extLst>
              <p:ext uri="{D42A27DB-BD31-4B8C-83A1-F6EECF244321}">
                <p14:modId xmlns:p14="http://schemas.microsoft.com/office/powerpoint/2010/main" val="3466010834"/>
              </p:ext>
            </p:extLst>
          </p:nvPr>
        </p:nvGraphicFramePr>
        <p:xfrm>
          <a:off x="2557224" y="634972"/>
          <a:ext cx="9144720" cy="6223028"/>
        </p:xfrm>
        <a:graphic>
          <a:graphicData uri="http://schemas.openxmlformats.org/drawingml/2006/table">
            <a:tbl>
              <a:tblPr firstRow="1">
                <a:tableStyleId>{5C22544A-7EE6-4342-B048-85BDC9FD1C3A}</a:tableStyleId>
              </a:tblPr>
              <a:tblGrid>
                <a:gridCol w="1091969">
                  <a:extLst>
                    <a:ext uri="{9D8B030D-6E8A-4147-A177-3AD203B41FA5}">
                      <a16:colId xmlns:a16="http://schemas.microsoft.com/office/drawing/2014/main" val="20000"/>
                    </a:ext>
                  </a:extLst>
                </a:gridCol>
                <a:gridCol w="3361620">
                  <a:extLst>
                    <a:ext uri="{9D8B030D-6E8A-4147-A177-3AD203B41FA5}">
                      <a16:colId xmlns:a16="http://schemas.microsoft.com/office/drawing/2014/main" val="20001"/>
                    </a:ext>
                  </a:extLst>
                </a:gridCol>
                <a:gridCol w="1403540">
                  <a:extLst>
                    <a:ext uri="{9D8B030D-6E8A-4147-A177-3AD203B41FA5}">
                      <a16:colId xmlns:a16="http://schemas.microsoft.com/office/drawing/2014/main" val="20002"/>
                    </a:ext>
                  </a:extLst>
                </a:gridCol>
                <a:gridCol w="1426344">
                  <a:extLst>
                    <a:ext uri="{9D8B030D-6E8A-4147-A177-3AD203B41FA5}">
                      <a16:colId xmlns:a16="http://schemas.microsoft.com/office/drawing/2014/main" val="20003"/>
                    </a:ext>
                  </a:extLst>
                </a:gridCol>
                <a:gridCol w="1287695">
                  <a:extLst>
                    <a:ext uri="{9D8B030D-6E8A-4147-A177-3AD203B41FA5}">
                      <a16:colId xmlns:a16="http://schemas.microsoft.com/office/drawing/2014/main" val="20004"/>
                    </a:ext>
                  </a:extLst>
                </a:gridCol>
                <a:gridCol w="573552">
                  <a:extLst>
                    <a:ext uri="{9D8B030D-6E8A-4147-A177-3AD203B41FA5}">
                      <a16:colId xmlns:a16="http://schemas.microsoft.com/office/drawing/2014/main" val="20005"/>
                    </a:ext>
                  </a:extLst>
                </a:gridCol>
              </a:tblGrid>
              <a:tr h="422254">
                <a:tc>
                  <a:txBody>
                    <a:bodyPr/>
                    <a:lstStyle/>
                    <a:p>
                      <a:pPr algn="r" fontAlgn="ctr"/>
                      <a:endParaRPr lang="en-US" sz="1100" b="1" i="0" u="none" strike="noStrike" dirty="0">
                        <a:solidFill>
                          <a:srgbClr val="000000"/>
                        </a:solidFill>
                        <a:effectLst/>
                        <a:latin typeface="+mn-lt"/>
                      </a:endParaRPr>
                    </a:p>
                  </a:txBody>
                  <a:tcPr marL="5293" marR="80682" marT="529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1000" b="0" i="0" u="none" strike="noStrike" dirty="0">
                        <a:solidFill>
                          <a:srgbClr val="000000"/>
                        </a:solidFill>
                        <a:effectLst/>
                        <a:latin typeface="+mn-lt"/>
                      </a:endParaRPr>
                    </a:p>
                  </a:txBody>
                  <a:tcPr marL="5293" marR="5293" marT="529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100" b="1" i="0" u="none" strike="noStrike" dirty="0">
                          <a:solidFill>
                            <a:schemeClr val="bg1"/>
                          </a:solidFill>
                          <a:effectLst/>
                          <a:latin typeface="+mn-lt"/>
                        </a:rPr>
                        <a:t>FY21</a:t>
                      </a:r>
                      <a:br>
                        <a:rPr lang="en-US" sz="1100" b="1" i="0" u="none" strike="noStrike" dirty="0">
                          <a:solidFill>
                            <a:schemeClr val="bg1"/>
                          </a:solidFill>
                          <a:effectLst/>
                          <a:latin typeface="+mn-lt"/>
                        </a:rPr>
                      </a:br>
                      <a:r>
                        <a:rPr lang="en-US" sz="1100" b="1" i="0" u="none" strike="noStrike" dirty="0">
                          <a:solidFill>
                            <a:schemeClr val="bg1"/>
                          </a:solidFill>
                          <a:effectLst/>
                          <a:latin typeface="+mn-lt"/>
                        </a:rPr>
                        <a:t>Base</a:t>
                      </a:r>
                    </a:p>
                  </a:txBody>
                  <a:tcPr marL="5293" marR="80682" marT="5293"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688F"/>
                    </a:solidFill>
                  </a:tcPr>
                </a:tc>
                <a:tc>
                  <a:txBody>
                    <a:bodyPr/>
                    <a:lstStyle/>
                    <a:p>
                      <a:pPr algn="ctr" fontAlgn="ctr"/>
                      <a:r>
                        <a:rPr lang="en-US" sz="1100" b="1" i="0" u="none" strike="noStrike" dirty="0">
                          <a:solidFill>
                            <a:schemeClr val="tx1"/>
                          </a:solidFill>
                          <a:effectLst/>
                          <a:latin typeface="+mn-lt"/>
                        </a:rPr>
                        <a:t>FY22</a:t>
                      </a:r>
                    </a:p>
                    <a:p>
                      <a:pPr algn="ctr" fontAlgn="ctr"/>
                      <a:r>
                        <a:rPr lang="en-US" sz="1100" b="1" i="0" u="none" strike="noStrike" dirty="0">
                          <a:solidFill>
                            <a:schemeClr val="tx1"/>
                          </a:solidFill>
                          <a:effectLst/>
                          <a:latin typeface="+mn-lt"/>
                        </a:rPr>
                        <a:t>Base</a:t>
                      </a:r>
                    </a:p>
                  </a:txBody>
                  <a:tcPr marL="5293" marR="80682" marT="5293"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400" b="1" i="0" u="none" strike="noStrike" dirty="0">
                          <a:solidFill>
                            <a:srgbClr val="000000"/>
                          </a:solidFill>
                          <a:effectLst/>
                          <a:latin typeface="+mn-lt"/>
                        </a:rPr>
                        <a:t>$</a:t>
                      </a:r>
                      <a:br>
                        <a:rPr lang="en-US" sz="1400" b="1" i="0" u="none" strike="noStrike" dirty="0">
                          <a:solidFill>
                            <a:srgbClr val="000000"/>
                          </a:solidFill>
                          <a:effectLst/>
                          <a:latin typeface="+mn-lt"/>
                        </a:rPr>
                      </a:br>
                      <a:r>
                        <a:rPr lang="en-US" sz="1100" b="1" i="0" u="none" strike="noStrike" dirty="0">
                          <a:solidFill>
                            <a:srgbClr val="000000"/>
                          </a:solidFill>
                          <a:effectLst/>
                          <a:latin typeface="+mn-lt"/>
                        </a:rPr>
                        <a:t>Change</a:t>
                      </a:r>
                    </a:p>
                  </a:txBody>
                  <a:tcPr marL="5293" marR="80682" marT="529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400" b="1" i="0" u="none" strike="noStrike" dirty="0">
                          <a:solidFill>
                            <a:srgbClr val="000000"/>
                          </a:solidFill>
                          <a:effectLst/>
                          <a:latin typeface="+mn-lt"/>
                        </a:rPr>
                        <a:t>%</a:t>
                      </a:r>
                      <a:br>
                        <a:rPr lang="en-US" sz="1400" b="1" i="0" u="none" strike="noStrike" dirty="0">
                          <a:solidFill>
                            <a:srgbClr val="000000"/>
                          </a:solidFill>
                          <a:effectLst/>
                          <a:latin typeface="+mn-lt"/>
                        </a:rPr>
                      </a:br>
                      <a:r>
                        <a:rPr lang="en-US" sz="1100" b="1" i="0" u="none" strike="noStrike" dirty="0">
                          <a:solidFill>
                            <a:srgbClr val="000000"/>
                          </a:solidFill>
                          <a:effectLst/>
                          <a:latin typeface="+mn-lt"/>
                        </a:rPr>
                        <a:t>Change</a:t>
                      </a:r>
                    </a:p>
                  </a:txBody>
                  <a:tcPr marL="5293" marR="80682" marT="529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01168">
                <a:tc>
                  <a:txBody>
                    <a:bodyPr/>
                    <a:lstStyle/>
                    <a:p>
                      <a:pPr algn="r" fontAlgn="ctr"/>
                      <a:r>
                        <a:rPr lang="en-US" sz="1100" b="1" i="0" u="none" strike="noStrike" dirty="0">
                          <a:solidFill>
                            <a:srgbClr val="000000"/>
                          </a:solidFill>
                          <a:effectLst/>
                          <a:latin typeface="+mn-lt"/>
                        </a:rPr>
                        <a:t>Revenue:</a:t>
                      </a:r>
                    </a:p>
                  </a:txBody>
                  <a:tcPr marL="5293" marR="80682" marT="529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b="0" i="0" u="none" strike="noStrike" dirty="0">
                          <a:solidFill>
                            <a:srgbClr val="000000"/>
                          </a:solidFill>
                          <a:effectLst/>
                          <a:latin typeface="+mn-lt"/>
                        </a:rPr>
                        <a:t>Tuition &amp; Fee</a:t>
                      </a:r>
                    </a:p>
                  </a:txBody>
                  <a:tcPr marL="6724" marR="6724" marT="672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100" b="0" i="0" u="none" strike="noStrike" dirty="0">
                          <a:solidFill>
                            <a:srgbClr val="000000"/>
                          </a:solidFill>
                          <a:effectLst/>
                          <a:latin typeface="Franklin Gothic Book" panose="020B0503020102020204" pitchFamily="34" charset="0"/>
                        </a:rPr>
                        <a:t> $ 321,552,342 </a:t>
                      </a:r>
                    </a:p>
                  </a:txBody>
                  <a:tcPr marL="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100" b="0" i="0" u="none" strike="noStrike" dirty="0">
                          <a:solidFill>
                            <a:srgbClr val="000000"/>
                          </a:solidFill>
                          <a:effectLst/>
                          <a:latin typeface="Franklin Gothic Book" panose="020B0503020102020204" pitchFamily="34" charset="0"/>
                        </a:rPr>
                        <a:t> $   328,865,861 </a:t>
                      </a:r>
                    </a:p>
                  </a:txBody>
                  <a:tcPr marL="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100" b="0" i="0" u="none" strike="noStrike" dirty="0">
                          <a:solidFill>
                            <a:srgbClr val="000000"/>
                          </a:solidFill>
                          <a:effectLst/>
                          <a:latin typeface="Franklin Gothic Book" panose="020B0503020102020204" pitchFamily="34" charset="0"/>
                        </a:rPr>
                        <a:t> $   7,313,519 </a:t>
                      </a:r>
                    </a:p>
                  </a:txBody>
                  <a:tcPr marL="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100" b="0" i="0" u="none" strike="noStrike" dirty="0">
                          <a:solidFill>
                            <a:srgbClr val="000000"/>
                          </a:solidFill>
                          <a:effectLst/>
                          <a:latin typeface="Franklin Gothic Book" panose="020B0503020102020204" pitchFamily="34" charset="0"/>
                        </a:rPr>
                        <a:t>2.3%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1168">
                <a:tc>
                  <a:txBody>
                    <a:bodyPr/>
                    <a:lstStyle/>
                    <a:p>
                      <a:pPr algn="r" fontAlgn="ctr"/>
                      <a:endParaRPr lang="en-US" sz="1100" b="1" i="0" u="none" strike="noStrike" dirty="0">
                        <a:solidFill>
                          <a:srgbClr val="000000"/>
                        </a:solidFill>
                        <a:effectLst/>
                        <a:latin typeface="+mn-lt"/>
                      </a:endParaRPr>
                    </a:p>
                  </a:txBody>
                  <a:tcPr marL="5293" marR="80682" marT="529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b="0" i="0" u="none" strike="noStrike" dirty="0">
                          <a:solidFill>
                            <a:srgbClr val="000000"/>
                          </a:solidFill>
                          <a:effectLst/>
                          <a:latin typeface="+mn-lt"/>
                        </a:rPr>
                        <a:t>Dining</a:t>
                      </a:r>
                    </a:p>
                  </a:txBody>
                  <a:tcPr marL="6724" marR="6724" marT="672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100" b="0" i="0" u="none" strike="noStrike" dirty="0">
                          <a:solidFill>
                            <a:srgbClr val="000000"/>
                          </a:solidFill>
                          <a:effectLst/>
                          <a:latin typeface="Franklin Gothic Book" panose="020B0503020102020204" pitchFamily="34" charset="0"/>
                        </a:rPr>
                        <a:t>      22,303,302 </a:t>
                      </a:r>
                    </a:p>
                  </a:txBody>
                  <a:tcPr marL="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100" b="0" i="0" u="none" strike="noStrike" dirty="0">
                          <a:solidFill>
                            <a:srgbClr val="000000"/>
                          </a:solidFill>
                          <a:effectLst/>
                          <a:latin typeface="Franklin Gothic Book" panose="020B0503020102020204" pitchFamily="34" charset="0"/>
                        </a:rPr>
                        <a:t>        28,925,528 </a:t>
                      </a:r>
                    </a:p>
                  </a:txBody>
                  <a:tcPr marL="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100" b="0" i="0" u="none" strike="noStrike" dirty="0">
                          <a:solidFill>
                            <a:srgbClr val="000000"/>
                          </a:solidFill>
                          <a:effectLst/>
                          <a:latin typeface="Franklin Gothic Book" panose="020B0503020102020204" pitchFamily="34" charset="0"/>
                        </a:rPr>
                        <a:t>             6,622,226 </a:t>
                      </a:r>
                    </a:p>
                  </a:txBody>
                  <a:tcPr marL="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100" b="0" i="0" u="none" strike="noStrike" dirty="0">
                          <a:solidFill>
                            <a:srgbClr val="000000"/>
                          </a:solidFill>
                          <a:effectLst/>
                          <a:latin typeface="Franklin Gothic Book" panose="020B0503020102020204" pitchFamily="34" charset="0"/>
                        </a:rPr>
                        <a:t>29.7%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1168">
                <a:tc>
                  <a:txBody>
                    <a:bodyPr/>
                    <a:lstStyle/>
                    <a:p>
                      <a:pPr algn="r" fontAlgn="ctr"/>
                      <a:endParaRPr lang="en-US" sz="1100" b="1" i="0" u="none" strike="noStrike" dirty="0">
                        <a:solidFill>
                          <a:srgbClr val="000000"/>
                        </a:solidFill>
                        <a:effectLst/>
                        <a:latin typeface="+mn-lt"/>
                      </a:endParaRPr>
                    </a:p>
                  </a:txBody>
                  <a:tcPr marL="5293" marR="80682" marT="529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b="0" i="0" u="none" strike="noStrike" dirty="0">
                          <a:solidFill>
                            <a:srgbClr val="000000"/>
                          </a:solidFill>
                          <a:effectLst/>
                          <a:latin typeface="+mn-lt"/>
                        </a:rPr>
                        <a:t>Residence</a:t>
                      </a:r>
                    </a:p>
                  </a:txBody>
                  <a:tcPr marL="6724" marR="6724" marT="672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100" b="0" i="0" u="none" strike="noStrike" dirty="0">
                          <a:solidFill>
                            <a:srgbClr val="000000"/>
                          </a:solidFill>
                          <a:effectLst/>
                          <a:latin typeface="Franklin Gothic Book" panose="020B0503020102020204" pitchFamily="34" charset="0"/>
                        </a:rPr>
                        <a:t>      25,922,961 </a:t>
                      </a:r>
                    </a:p>
                  </a:txBody>
                  <a:tcPr marL="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100" b="0" i="0" u="none" strike="noStrike" dirty="0">
                          <a:solidFill>
                            <a:srgbClr val="000000"/>
                          </a:solidFill>
                          <a:effectLst/>
                          <a:latin typeface="Franklin Gothic Book" panose="020B0503020102020204" pitchFamily="34" charset="0"/>
                        </a:rPr>
                        <a:t>        33,159,977 </a:t>
                      </a:r>
                    </a:p>
                  </a:txBody>
                  <a:tcPr marL="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100" b="0" i="0" u="none" strike="noStrike" dirty="0">
                          <a:solidFill>
                            <a:srgbClr val="000000"/>
                          </a:solidFill>
                          <a:effectLst/>
                          <a:latin typeface="Franklin Gothic Book" panose="020B0503020102020204" pitchFamily="34" charset="0"/>
                        </a:rPr>
                        <a:t>             7,237,016 </a:t>
                      </a:r>
                    </a:p>
                  </a:txBody>
                  <a:tcPr marL="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100" b="0" i="0" u="none" strike="noStrike" dirty="0">
                          <a:solidFill>
                            <a:srgbClr val="000000"/>
                          </a:solidFill>
                          <a:effectLst/>
                          <a:latin typeface="Franklin Gothic Book" panose="020B0503020102020204" pitchFamily="34" charset="0"/>
                        </a:rPr>
                        <a:t>27.9%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34474544"/>
                  </a:ext>
                </a:extLst>
              </a:tr>
              <a:tr h="201168">
                <a:tc>
                  <a:txBody>
                    <a:bodyPr/>
                    <a:lstStyle/>
                    <a:p>
                      <a:pPr algn="r" fontAlgn="ctr"/>
                      <a:endParaRPr lang="en-US" sz="1100" b="1" i="0" u="none" strike="noStrike" dirty="0">
                        <a:solidFill>
                          <a:srgbClr val="000000"/>
                        </a:solidFill>
                        <a:effectLst/>
                        <a:latin typeface="+mn-lt"/>
                      </a:endParaRPr>
                    </a:p>
                  </a:txBody>
                  <a:tcPr marL="5293" marR="80682" marT="529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b="0" i="0" u="none" strike="noStrike" dirty="0">
                          <a:solidFill>
                            <a:srgbClr val="000000"/>
                          </a:solidFill>
                          <a:effectLst/>
                          <a:latin typeface="+mn-lt"/>
                        </a:rPr>
                        <a:t>Tuition Waivers/Scholarships</a:t>
                      </a:r>
                    </a:p>
                  </a:txBody>
                  <a:tcPr marL="6724" marR="6724" marT="672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100" b="0" i="0" u="none" strike="noStrike" dirty="0">
                          <a:solidFill>
                            <a:srgbClr val="000000"/>
                          </a:solidFill>
                          <a:effectLst/>
                          <a:latin typeface="Franklin Gothic Book" panose="020B0503020102020204" pitchFamily="34" charset="0"/>
                        </a:rPr>
                        <a:t>     (95,082,063)</a:t>
                      </a:r>
                    </a:p>
                  </a:txBody>
                  <a:tcPr marL="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100" b="0" i="0" u="none" strike="noStrike" dirty="0">
                          <a:solidFill>
                            <a:srgbClr val="000000"/>
                          </a:solidFill>
                          <a:effectLst/>
                          <a:latin typeface="Franklin Gothic Book" panose="020B0503020102020204" pitchFamily="34" charset="0"/>
                        </a:rPr>
                        <a:t>       (93,122,411)</a:t>
                      </a:r>
                    </a:p>
                  </a:txBody>
                  <a:tcPr marL="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100" b="0" i="0" u="none" strike="noStrike" dirty="0">
                          <a:solidFill>
                            <a:srgbClr val="000000"/>
                          </a:solidFill>
                          <a:effectLst/>
                          <a:latin typeface="Franklin Gothic Book" panose="020B0503020102020204" pitchFamily="34" charset="0"/>
                        </a:rPr>
                        <a:t>             1,959,652 </a:t>
                      </a:r>
                    </a:p>
                  </a:txBody>
                  <a:tcPr marL="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100" b="0" i="0" u="none" strike="noStrike" dirty="0">
                          <a:solidFill>
                            <a:srgbClr val="000000"/>
                          </a:solidFill>
                          <a:effectLst/>
                          <a:latin typeface="Franklin Gothic Book" panose="020B0503020102020204" pitchFamily="34" charset="0"/>
                        </a:rPr>
                        <a:t>-2.1%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01168">
                <a:tc>
                  <a:txBody>
                    <a:bodyPr/>
                    <a:lstStyle/>
                    <a:p>
                      <a:pPr algn="r" fontAlgn="ctr"/>
                      <a:endParaRPr lang="en-US" sz="1100" b="1" i="0" u="none" strike="noStrike" dirty="0">
                        <a:solidFill>
                          <a:srgbClr val="000000"/>
                        </a:solidFill>
                        <a:effectLst/>
                        <a:latin typeface="+mn-lt"/>
                      </a:endParaRPr>
                    </a:p>
                  </a:txBody>
                  <a:tcPr marL="5293" marR="80682" marT="529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b="0" i="0" u="none" strike="noStrike" dirty="0">
                          <a:solidFill>
                            <a:srgbClr val="000000"/>
                          </a:solidFill>
                          <a:effectLst/>
                          <a:latin typeface="+mn-lt"/>
                        </a:rPr>
                        <a:t>State Appropriation</a:t>
                      </a:r>
                    </a:p>
                  </a:txBody>
                  <a:tcPr marL="6724" marR="6724" marT="672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100" b="0" i="0" u="none" strike="noStrike" dirty="0">
                          <a:solidFill>
                            <a:srgbClr val="000000"/>
                          </a:solidFill>
                          <a:effectLst/>
                          <a:latin typeface="Franklin Gothic Book" panose="020B0503020102020204" pitchFamily="34" charset="0"/>
                        </a:rPr>
                        <a:t>    195,862,398 </a:t>
                      </a:r>
                    </a:p>
                  </a:txBody>
                  <a:tcPr marL="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100" b="0" i="0" u="none" strike="noStrike" dirty="0">
                          <a:solidFill>
                            <a:srgbClr val="000000"/>
                          </a:solidFill>
                          <a:effectLst/>
                          <a:latin typeface="Franklin Gothic Book" panose="020B0503020102020204" pitchFamily="34" charset="0"/>
                        </a:rPr>
                        <a:t>      205,804,730 </a:t>
                      </a:r>
                    </a:p>
                  </a:txBody>
                  <a:tcPr marL="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100" b="0" i="0" u="none" strike="noStrike" dirty="0">
                          <a:solidFill>
                            <a:srgbClr val="000000"/>
                          </a:solidFill>
                          <a:effectLst/>
                          <a:latin typeface="Franklin Gothic Book" panose="020B0503020102020204" pitchFamily="34" charset="0"/>
                        </a:rPr>
                        <a:t>             9,942,332 </a:t>
                      </a:r>
                    </a:p>
                  </a:txBody>
                  <a:tcPr marL="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100" b="0" i="0" u="none" strike="noStrike" dirty="0">
                          <a:solidFill>
                            <a:srgbClr val="000000"/>
                          </a:solidFill>
                          <a:effectLst/>
                          <a:latin typeface="Franklin Gothic Book" panose="020B0503020102020204" pitchFamily="34" charset="0"/>
                        </a:rPr>
                        <a:t>5.1%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01168">
                <a:tc>
                  <a:txBody>
                    <a:bodyPr/>
                    <a:lstStyle/>
                    <a:p>
                      <a:pPr algn="r" fontAlgn="ctr"/>
                      <a:endParaRPr lang="en-US" sz="1100" b="1" i="0" u="none" strike="noStrike" dirty="0">
                        <a:solidFill>
                          <a:srgbClr val="000000"/>
                        </a:solidFill>
                        <a:effectLst/>
                        <a:latin typeface="+mn-lt"/>
                      </a:endParaRPr>
                    </a:p>
                  </a:txBody>
                  <a:tcPr marL="5293" marR="80682" marT="529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b="0" i="0" u="none" strike="noStrike" dirty="0">
                          <a:solidFill>
                            <a:srgbClr val="000000"/>
                          </a:solidFill>
                          <a:effectLst/>
                          <a:latin typeface="+mn-lt"/>
                        </a:rPr>
                        <a:t>Sales/Services/Auxiliary</a:t>
                      </a:r>
                    </a:p>
                  </a:txBody>
                  <a:tcPr marL="6724" marR="6724" marT="672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100" b="0" i="0" u="none" strike="noStrike">
                          <a:solidFill>
                            <a:srgbClr val="000000"/>
                          </a:solidFill>
                          <a:effectLst/>
                          <a:latin typeface="Franklin Gothic Book" panose="020B0503020102020204" pitchFamily="34" charset="0"/>
                        </a:rPr>
                        <a:t>      51,551,578 </a:t>
                      </a:r>
                    </a:p>
                  </a:txBody>
                  <a:tcPr marL="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100" b="0" i="0" u="none" strike="noStrike" dirty="0">
                          <a:solidFill>
                            <a:srgbClr val="000000"/>
                          </a:solidFill>
                          <a:effectLst/>
                          <a:latin typeface="Franklin Gothic Book" panose="020B0503020102020204" pitchFamily="34" charset="0"/>
                        </a:rPr>
                        <a:t>        51,375,955 </a:t>
                      </a:r>
                    </a:p>
                  </a:txBody>
                  <a:tcPr marL="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100" b="0" i="0" u="none" strike="noStrike" dirty="0">
                          <a:solidFill>
                            <a:srgbClr val="000000"/>
                          </a:solidFill>
                          <a:effectLst/>
                          <a:latin typeface="Franklin Gothic Book" panose="020B0503020102020204" pitchFamily="34" charset="0"/>
                        </a:rPr>
                        <a:t>             (175,623) </a:t>
                      </a:r>
                    </a:p>
                  </a:txBody>
                  <a:tcPr marL="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100" b="0" i="0" u="none" strike="noStrike" dirty="0">
                          <a:solidFill>
                            <a:srgbClr val="000000"/>
                          </a:solidFill>
                          <a:effectLst/>
                          <a:latin typeface="Franklin Gothic Book" panose="020B0503020102020204" pitchFamily="34" charset="0"/>
                        </a:rPr>
                        <a:t>-0.3%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28600">
                <a:tc>
                  <a:txBody>
                    <a:bodyPr/>
                    <a:lstStyle/>
                    <a:p>
                      <a:pPr marL="0" marR="0" lvl="0" indent="0" algn="r" defTabSz="1013726" rtl="0" eaLnBrk="1" fontAlgn="ctr" latinLnBrk="0" hangingPunct="1">
                        <a:lnSpc>
                          <a:spcPct val="100000"/>
                        </a:lnSpc>
                        <a:spcBef>
                          <a:spcPts val="0"/>
                        </a:spcBef>
                        <a:spcAft>
                          <a:spcPts val="0"/>
                        </a:spcAft>
                        <a:buClrTx/>
                        <a:buSzTx/>
                        <a:buFontTx/>
                        <a:buNone/>
                        <a:tabLst/>
                        <a:defRPr/>
                      </a:pPr>
                      <a:endParaRPr lang="en-US" sz="1100" b="1" i="0" u="none" strike="noStrike" dirty="0">
                        <a:solidFill>
                          <a:srgbClr val="000000"/>
                        </a:solidFill>
                        <a:effectLst/>
                        <a:latin typeface="+mn-lt"/>
                      </a:endParaRPr>
                    </a:p>
                  </a:txBody>
                  <a:tcPr marL="5293" marR="80682" marT="529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b="1" i="0" u="none" strike="noStrike" dirty="0">
                          <a:solidFill>
                            <a:schemeClr val="bg1"/>
                          </a:solidFill>
                          <a:effectLst/>
                          <a:latin typeface="+mn-lt"/>
                        </a:rPr>
                        <a:t>Total Revenue</a:t>
                      </a:r>
                    </a:p>
                  </a:txBody>
                  <a:tcPr marL="6724" marR="6724" marT="6724"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688F"/>
                    </a:solidFill>
                  </a:tcPr>
                </a:tc>
                <a:tc>
                  <a:txBody>
                    <a:bodyPr/>
                    <a:lstStyle/>
                    <a:p>
                      <a:pPr algn="r" fontAlgn="ctr"/>
                      <a:r>
                        <a:rPr lang="en-US" sz="1100" b="0" i="0" u="none" strike="noStrike" dirty="0">
                          <a:solidFill>
                            <a:schemeClr val="bg1"/>
                          </a:solidFill>
                          <a:effectLst/>
                          <a:latin typeface="Franklin Gothic Book" panose="020B0503020102020204" pitchFamily="34" charset="0"/>
                        </a:rPr>
                        <a:t>    522,110,518 </a:t>
                      </a:r>
                    </a:p>
                  </a:txBody>
                  <a:tcPr marL="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688F"/>
                    </a:solidFill>
                  </a:tcPr>
                </a:tc>
                <a:tc>
                  <a:txBody>
                    <a:bodyPr/>
                    <a:lstStyle/>
                    <a:p>
                      <a:pPr algn="r" fontAlgn="ctr"/>
                      <a:r>
                        <a:rPr lang="en-US" sz="1100" b="0" i="0" u="none" strike="noStrike" dirty="0">
                          <a:solidFill>
                            <a:schemeClr val="bg1"/>
                          </a:solidFill>
                          <a:effectLst/>
                          <a:latin typeface="Franklin Gothic Book" panose="020B0503020102020204" pitchFamily="34" charset="0"/>
                        </a:rPr>
                        <a:t>      555,009,640</a:t>
                      </a:r>
                    </a:p>
                  </a:txBody>
                  <a:tcPr marL="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688F"/>
                    </a:solidFill>
                  </a:tcPr>
                </a:tc>
                <a:tc>
                  <a:txBody>
                    <a:bodyPr/>
                    <a:lstStyle/>
                    <a:p>
                      <a:pPr algn="r" fontAlgn="ctr"/>
                      <a:r>
                        <a:rPr lang="en-US" sz="1100" b="0" i="0" u="none" strike="noStrike" dirty="0">
                          <a:solidFill>
                            <a:schemeClr val="bg1"/>
                          </a:solidFill>
                          <a:effectLst/>
                          <a:latin typeface="Franklin Gothic Book" panose="020B0503020102020204" pitchFamily="34" charset="0"/>
                        </a:rPr>
                        <a:t>          32,899,121 </a:t>
                      </a:r>
                    </a:p>
                  </a:txBody>
                  <a:tcPr marL="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688F"/>
                    </a:solidFill>
                  </a:tcPr>
                </a:tc>
                <a:tc>
                  <a:txBody>
                    <a:bodyPr/>
                    <a:lstStyle/>
                    <a:p>
                      <a:pPr algn="r" fontAlgn="ctr"/>
                      <a:r>
                        <a:rPr lang="en-US" sz="1100" b="0" i="0" u="none" strike="noStrike" dirty="0">
                          <a:solidFill>
                            <a:schemeClr val="bg1"/>
                          </a:solidFill>
                          <a:effectLst/>
                          <a:latin typeface="Franklin Gothic Book" panose="020B0503020102020204" pitchFamily="34" charset="0"/>
                        </a:rPr>
                        <a:t>6.3%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688F"/>
                    </a:solidFill>
                  </a:tcPr>
                </a:tc>
                <a:extLst>
                  <a:ext uri="{0D108BD9-81ED-4DB2-BD59-A6C34878D82A}">
                    <a16:rowId xmlns:a16="http://schemas.microsoft.com/office/drawing/2014/main" val="10006"/>
                  </a:ext>
                </a:extLst>
              </a:tr>
              <a:tr h="201168">
                <a:tc>
                  <a:txBody>
                    <a:bodyPr/>
                    <a:lstStyle/>
                    <a:p>
                      <a:pPr algn="r" fontAlgn="ctr"/>
                      <a:r>
                        <a:rPr lang="en-US" sz="1100" b="1" i="0" u="none" strike="noStrike" dirty="0">
                          <a:solidFill>
                            <a:srgbClr val="000000"/>
                          </a:solidFill>
                          <a:effectLst/>
                          <a:latin typeface="+mn-lt"/>
                        </a:rPr>
                        <a:t>Expense:</a:t>
                      </a:r>
                    </a:p>
                  </a:txBody>
                  <a:tcPr marL="5293" marR="80682" marT="529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b="0" i="0" u="none" strike="noStrike" dirty="0">
                          <a:solidFill>
                            <a:srgbClr val="000000"/>
                          </a:solidFill>
                          <a:effectLst/>
                          <a:latin typeface="+mn-lt"/>
                        </a:rPr>
                        <a:t>Personnel (net of $9.3M</a:t>
                      </a:r>
                      <a:r>
                        <a:rPr lang="en-US" sz="1050" b="0" i="0" u="none" strike="noStrike" baseline="0" dirty="0">
                          <a:solidFill>
                            <a:srgbClr val="000000"/>
                          </a:solidFill>
                          <a:effectLst/>
                          <a:latin typeface="+mn-lt"/>
                        </a:rPr>
                        <a:t> attrition)</a:t>
                      </a:r>
                      <a:endParaRPr lang="en-US" sz="1050" b="0" i="0" u="none" strike="noStrike" dirty="0">
                        <a:solidFill>
                          <a:srgbClr val="000000"/>
                        </a:solidFill>
                        <a:effectLst/>
                        <a:latin typeface="+mn-lt"/>
                      </a:endParaRPr>
                    </a:p>
                  </a:txBody>
                  <a:tcPr marL="6724" marR="6724" marT="672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100" b="0" i="0" u="none" strike="noStrike" dirty="0">
                          <a:solidFill>
                            <a:srgbClr val="000000"/>
                          </a:solidFill>
                          <a:effectLst/>
                          <a:latin typeface="Franklin Gothic Book" panose="020B0503020102020204" pitchFamily="34" charset="0"/>
                        </a:rPr>
                        <a:t>    379,957,776 </a:t>
                      </a:r>
                    </a:p>
                  </a:txBody>
                  <a:tcPr marL="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100" b="0" i="0" u="none" strike="noStrike" dirty="0">
                          <a:solidFill>
                            <a:srgbClr val="000000"/>
                          </a:solidFill>
                          <a:effectLst/>
                          <a:latin typeface="Franklin Gothic Book" panose="020B0503020102020204" pitchFamily="34" charset="0"/>
                        </a:rPr>
                        <a:t>      387,388,242 </a:t>
                      </a:r>
                    </a:p>
                  </a:txBody>
                  <a:tcPr marL="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100" b="0" i="0" u="none" strike="noStrike" dirty="0">
                          <a:solidFill>
                            <a:srgbClr val="000000"/>
                          </a:solidFill>
                          <a:effectLst/>
                          <a:latin typeface="Franklin Gothic Book" panose="020B0503020102020204" pitchFamily="34" charset="0"/>
                        </a:rPr>
                        <a:t>             7,430,466 </a:t>
                      </a:r>
                    </a:p>
                  </a:txBody>
                  <a:tcPr marL="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100" b="0" i="0" u="none" strike="noStrike" dirty="0">
                          <a:solidFill>
                            <a:srgbClr val="000000"/>
                          </a:solidFill>
                          <a:effectLst/>
                          <a:latin typeface="Franklin Gothic Book" panose="020B0503020102020204" pitchFamily="34" charset="0"/>
                        </a:rPr>
                        <a:t>2.0%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01168">
                <a:tc>
                  <a:txBody>
                    <a:bodyPr/>
                    <a:lstStyle/>
                    <a:p>
                      <a:pPr algn="r" fontAlgn="ctr"/>
                      <a:endParaRPr lang="en-US" sz="1100" b="1" i="0" u="none" strike="noStrike" dirty="0">
                        <a:solidFill>
                          <a:srgbClr val="000000"/>
                        </a:solidFill>
                        <a:effectLst/>
                        <a:latin typeface="+mn-lt"/>
                      </a:endParaRPr>
                    </a:p>
                  </a:txBody>
                  <a:tcPr marL="5293" marR="80682" marT="529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b="0" i="0" u="none" strike="noStrike" dirty="0">
                          <a:solidFill>
                            <a:srgbClr val="000000"/>
                          </a:solidFill>
                          <a:effectLst/>
                          <a:latin typeface="+mn-lt"/>
                        </a:rPr>
                        <a:t>Fuel &amp; Electricity</a:t>
                      </a:r>
                    </a:p>
                  </a:txBody>
                  <a:tcPr marL="6724" marR="6724" marT="672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100" b="0" i="0" u="none" strike="noStrike" dirty="0">
                          <a:solidFill>
                            <a:srgbClr val="000000"/>
                          </a:solidFill>
                          <a:effectLst/>
                          <a:latin typeface="Franklin Gothic Book" panose="020B0503020102020204" pitchFamily="34" charset="0"/>
                        </a:rPr>
                        <a:t>      20,622,938 </a:t>
                      </a:r>
                    </a:p>
                  </a:txBody>
                  <a:tcPr marL="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100" b="0" i="0" u="none" strike="noStrike" dirty="0">
                          <a:solidFill>
                            <a:srgbClr val="000000"/>
                          </a:solidFill>
                          <a:effectLst/>
                          <a:latin typeface="Franklin Gothic Book" panose="020B0503020102020204" pitchFamily="34" charset="0"/>
                        </a:rPr>
                        <a:t>        20,979,726 </a:t>
                      </a:r>
                    </a:p>
                  </a:txBody>
                  <a:tcPr marL="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100" b="0" i="0" u="none" strike="noStrike" dirty="0">
                          <a:solidFill>
                            <a:srgbClr val="000000"/>
                          </a:solidFill>
                          <a:effectLst/>
                          <a:latin typeface="Franklin Gothic Book" panose="020B0503020102020204" pitchFamily="34" charset="0"/>
                        </a:rPr>
                        <a:t>                356,788 </a:t>
                      </a:r>
                    </a:p>
                  </a:txBody>
                  <a:tcPr marL="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100" b="0" i="0" u="none" strike="noStrike" dirty="0">
                          <a:solidFill>
                            <a:srgbClr val="000000"/>
                          </a:solidFill>
                          <a:effectLst/>
                          <a:latin typeface="Franklin Gothic Book" panose="020B0503020102020204" pitchFamily="34" charset="0"/>
                        </a:rPr>
                        <a:t>1.7%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01168">
                <a:tc>
                  <a:txBody>
                    <a:bodyPr/>
                    <a:lstStyle/>
                    <a:p>
                      <a:pPr algn="r" fontAlgn="ctr"/>
                      <a:endParaRPr lang="en-US" sz="1100" b="1" i="0" u="none" strike="noStrike" dirty="0">
                        <a:solidFill>
                          <a:srgbClr val="000000"/>
                        </a:solidFill>
                        <a:effectLst/>
                        <a:latin typeface="+mn-lt"/>
                      </a:endParaRPr>
                    </a:p>
                  </a:txBody>
                  <a:tcPr marL="5293" marR="80682" marT="529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b="0" i="0" u="none" strike="noStrike" dirty="0">
                          <a:solidFill>
                            <a:srgbClr val="000000"/>
                          </a:solidFill>
                          <a:effectLst/>
                          <a:latin typeface="+mn-lt"/>
                        </a:rPr>
                        <a:t>Supplies &amp; Services</a:t>
                      </a:r>
                    </a:p>
                  </a:txBody>
                  <a:tcPr marL="6724" marR="6724" marT="672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100" b="0" i="0" u="none" strike="noStrike" dirty="0">
                          <a:solidFill>
                            <a:srgbClr val="000000"/>
                          </a:solidFill>
                          <a:effectLst/>
                          <a:latin typeface="Franklin Gothic Book" panose="020B0503020102020204" pitchFamily="34" charset="0"/>
                        </a:rPr>
                        <a:t>      50,092,868 </a:t>
                      </a:r>
                    </a:p>
                  </a:txBody>
                  <a:tcPr marL="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100" b="0" i="0" u="none" strike="noStrike" dirty="0">
                          <a:solidFill>
                            <a:srgbClr val="000000"/>
                          </a:solidFill>
                          <a:effectLst/>
                          <a:latin typeface="Franklin Gothic Book" panose="020B0503020102020204" pitchFamily="34" charset="0"/>
                        </a:rPr>
                        <a:t>        55,385,516 </a:t>
                      </a:r>
                    </a:p>
                  </a:txBody>
                  <a:tcPr marL="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100" b="0" i="0" u="none" strike="noStrike" dirty="0">
                          <a:solidFill>
                            <a:srgbClr val="000000"/>
                          </a:solidFill>
                          <a:effectLst/>
                          <a:latin typeface="Franklin Gothic Book" panose="020B0503020102020204" pitchFamily="34" charset="0"/>
                        </a:rPr>
                        <a:t>             5,292,648 </a:t>
                      </a:r>
                    </a:p>
                  </a:txBody>
                  <a:tcPr marL="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100" b="0" i="0" u="none" strike="noStrike" dirty="0">
                          <a:solidFill>
                            <a:srgbClr val="000000"/>
                          </a:solidFill>
                          <a:effectLst/>
                          <a:latin typeface="Franklin Gothic Book" panose="020B0503020102020204" pitchFamily="34" charset="0"/>
                        </a:rPr>
                        <a:t>10.6%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01168">
                <a:tc>
                  <a:txBody>
                    <a:bodyPr/>
                    <a:lstStyle/>
                    <a:p>
                      <a:pPr algn="r" fontAlgn="ctr"/>
                      <a:endParaRPr lang="en-US" sz="1100" b="1" i="0" u="none" strike="noStrike" dirty="0">
                        <a:solidFill>
                          <a:srgbClr val="000000"/>
                        </a:solidFill>
                        <a:effectLst/>
                        <a:latin typeface="+mn-lt"/>
                      </a:endParaRPr>
                    </a:p>
                  </a:txBody>
                  <a:tcPr marL="5293" marR="80682" marT="529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b="0" i="0" u="none" strike="noStrike" dirty="0">
                          <a:solidFill>
                            <a:srgbClr val="000000"/>
                          </a:solidFill>
                          <a:effectLst/>
                          <a:latin typeface="+mn-lt"/>
                        </a:rPr>
                        <a:t>Travel</a:t>
                      </a:r>
                    </a:p>
                  </a:txBody>
                  <a:tcPr marL="6724" marR="6724" marT="672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100" b="0" i="0" u="none" strike="noStrike">
                          <a:solidFill>
                            <a:srgbClr val="000000"/>
                          </a:solidFill>
                          <a:effectLst/>
                          <a:latin typeface="Franklin Gothic Book" panose="020B0503020102020204" pitchFamily="34" charset="0"/>
                        </a:rPr>
                        <a:t>         4,751,886 </a:t>
                      </a:r>
                      <a:endParaRPr lang="en-US" sz="1100" b="0" i="0" u="none" strike="noStrike" dirty="0">
                        <a:solidFill>
                          <a:srgbClr val="000000"/>
                        </a:solidFill>
                        <a:effectLst/>
                        <a:latin typeface="Franklin Gothic Book" panose="020B0503020102020204" pitchFamily="34" charset="0"/>
                      </a:endParaRPr>
                    </a:p>
                  </a:txBody>
                  <a:tcPr marL="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100" b="0" i="0" u="none" strike="noStrike" dirty="0">
                          <a:solidFill>
                            <a:srgbClr val="000000"/>
                          </a:solidFill>
                          <a:effectLst/>
                          <a:latin typeface="Franklin Gothic Book" panose="020B0503020102020204" pitchFamily="34" charset="0"/>
                        </a:rPr>
                        <a:t>5,095,113</a:t>
                      </a:r>
                    </a:p>
                  </a:txBody>
                  <a:tcPr marL="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100" b="0" i="0" u="none" strike="noStrike" dirty="0">
                          <a:solidFill>
                            <a:srgbClr val="000000"/>
                          </a:solidFill>
                          <a:effectLst/>
                          <a:latin typeface="Franklin Gothic Book" panose="020B0503020102020204" pitchFamily="34" charset="0"/>
                        </a:rPr>
                        <a:t>                343,227 </a:t>
                      </a:r>
                    </a:p>
                  </a:txBody>
                  <a:tcPr marL="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100" b="0" i="0" u="none" strike="noStrike" dirty="0">
                          <a:solidFill>
                            <a:srgbClr val="000000"/>
                          </a:solidFill>
                          <a:effectLst/>
                          <a:latin typeface="Franklin Gothic Book" panose="020B0503020102020204" pitchFamily="34" charset="0"/>
                        </a:rPr>
                        <a:t>7.2%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01168">
                <a:tc>
                  <a:txBody>
                    <a:bodyPr/>
                    <a:lstStyle/>
                    <a:p>
                      <a:pPr algn="r" fontAlgn="ctr"/>
                      <a:endParaRPr lang="en-US" sz="1100" b="1" i="0" u="none" strike="noStrike" dirty="0">
                        <a:solidFill>
                          <a:srgbClr val="000000"/>
                        </a:solidFill>
                        <a:effectLst/>
                        <a:latin typeface="+mn-lt"/>
                      </a:endParaRPr>
                    </a:p>
                  </a:txBody>
                  <a:tcPr marL="5293" marR="80682" marT="529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b="0" i="0" u="none" strike="noStrike" dirty="0">
                          <a:solidFill>
                            <a:srgbClr val="000000"/>
                          </a:solidFill>
                          <a:effectLst/>
                          <a:latin typeface="+mn-lt"/>
                        </a:rPr>
                        <a:t>Memberships, Contributions &amp; Sponsorships</a:t>
                      </a:r>
                    </a:p>
                  </a:txBody>
                  <a:tcPr marL="6724" marR="6724" marT="672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100" b="0" i="0" u="none" strike="noStrike">
                          <a:solidFill>
                            <a:srgbClr val="000000"/>
                          </a:solidFill>
                          <a:effectLst/>
                          <a:latin typeface="Franklin Gothic Book" panose="020B0503020102020204" pitchFamily="34" charset="0"/>
                        </a:rPr>
                        <a:t>         1,142,199 </a:t>
                      </a:r>
                    </a:p>
                  </a:txBody>
                  <a:tcPr marL="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100" b="0" i="0" u="none" strike="noStrike" dirty="0">
                          <a:solidFill>
                            <a:srgbClr val="000000"/>
                          </a:solidFill>
                          <a:effectLst/>
                          <a:latin typeface="Franklin Gothic Book" panose="020B0503020102020204" pitchFamily="34" charset="0"/>
                        </a:rPr>
                        <a:t>          1,146,645 </a:t>
                      </a:r>
                    </a:p>
                  </a:txBody>
                  <a:tcPr marL="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100" b="0" i="0" u="none" strike="noStrike" dirty="0">
                          <a:solidFill>
                            <a:srgbClr val="000000"/>
                          </a:solidFill>
                          <a:effectLst/>
                          <a:latin typeface="Franklin Gothic Book" panose="020B0503020102020204" pitchFamily="34" charset="0"/>
                        </a:rPr>
                        <a:t>                 4,446</a:t>
                      </a:r>
                    </a:p>
                  </a:txBody>
                  <a:tcPr marL="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100" b="0" i="0" u="none" strike="noStrike" dirty="0">
                          <a:solidFill>
                            <a:srgbClr val="000000"/>
                          </a:solidFill>
                          <a:effectLst/>
                          <a:latin typeface="Franklin Gothic Book" panose="020B0503020102020204" pitchFamily="34" charset="0"/>
                        </a:rPr>
                        <a:t>0.4%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01168">
                <a:tc>
                  <a:txBody>
                    <a:bodyPr/>
                    <a:lstStyle/>
                    <a:p>
                      <a:pPr algn="r" fontAlgn="ctr"/>
                      <a:endParaRPr lang="en-US" sz="1100" b="1" i="0" u="none" strike="noStrike" dirty="0">
                        <a:solidFill>
                          <a:srgbClr val="000000"/>
                        </a:solidFill>
                        <a:effectLst/>
                        <a:latin typeface="+mn-lt"/>
                      </a:endParaRPr>
                    </a:p>
                  </a:txBody>
                  <a:tcPr marL="5293" marR="80682" marT="529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b="0" i="0" u="none" strike="noStrike" dirty="0">
                          <a:solidFill>
                            <a:srgbClr val="000000"/>
                          </a:solidFill>
                          <a:effectLst/>
                          <a:latin typeface="+mn-lt"/>
                        </a:rPr>
                        <a:t>Maintenance &amp; Alterations</a:t>
                      </a:r>
                    </a:p>
                  </a:txBody>
                  <a:tcPr marL="6724" marR="6724" marT="672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100" b="0" i="0" u="none" strike="noStrike" dirty="0">
                          <a:solidFill>
                            <a:srgbClr val="000000"/>
                          </a:solidFill>
                          <a:effectLst/>
                          <a:latin typeface="Franklin Gothic Book" panose="020B0503020102020204" pitchFamily="34" charset="0"/>
                        </a:rPr>
                        <a:t>      15,941,038 </a:t>
                      </a:r>
                    </a:p>
                  </a:txBody>
                  <a:tcPr marL="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100" b="0" i="0" u="none" strike="noStrike" dirty="0">
                          <a:solidFill>
                            <a:srgbClr val="000000"/>
                          </a:solidFill>
                          <a:effectLst/>
                          <a:latin typeface="Franklin Gothic Book" panose="020B0503020102020204" pitchFamily="34" charset="0"/>
                        </a:rPr>
                        <a:t>        16,054,326 </a:t>
                      </a:r>
                    </a:p>
                  </a:txBody>
                  <a:tcPr marL="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100" b="0" i="0" u="none" strike="noStrike" dirty="0">
                          <a:solidFill>
                            <a:srgbClr val="000000"/>
                          </a:solidFill>
                          <a:effectLst/>
                          <a:latin typeface="Franklin Gothic Book" panose="020B0503020102020204" pitchFamily="34" charset="0"/>
                        </a:rPr>
                        <a:t>              113,288</a:t>
                      </a:r>
                    </a:p>
                  </a:txBody>
                  <a:tcPr marL="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100" b="0" i="0" u="none" strike="noStrike" dirty="0">
                          <a:solidFill>
                            <a:srgbClr val="000000"/>
                          </a:solidFill>
                          <a:effectLst/>
                          <a:latin typeface="Franklin Gothic Book" panose="020B0503020102020204" pitchFamily="34" charset="0"/>
                        </a:rPr>
                        <a:t>0.7%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201168">
                <a:tc>
                  <a:txBody>
                    <a:bodyPr/>
                    <a:lstStyle/>
                    <a:p>
                      <a:pPr algn="r" fontAlgn="ctr"/>
                      <a:endParaRPr lang="en-US" sz="1100" b="1" i="0" u="none" strike="noStrike" dirty="0">
                        <a:solidFill>
                          <a:srgbClr val="000000"/>
                        </a:solidFill>
                        <a:effectLst/>
                        <a:latin typeface="+mn-lt"/>
                      </a:endParaRPr>
                    </a:p>
                  </a:txBody>
                  <a:tcPr marL="5293" marR="80682" marT="529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b="0" i="0" u="none" strike="noStrike" dirty="0">
                          <a:solidFill>
                            <a:srgbClr val="000000"/>
                          </a:solidFill>
                          <a:effectLst/>
                          <a:latin typeface="+mn-lt"/>
                        </a:rPr>
                        <a:t>Interest Expense</a:t>
                      </a:r>
                    </a:p>
                  </a:txBody>
                  <a:tcPr marL="6724" marR="6724" marT="672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100" b="0" i="0" u="none" strike="noStrike" dirty="0">
                          <a:solidFill>
                            <a:srgbClr val="000000"/>
                          </a:solidFill>
                          <a:effectLst/>
                          <a:latin typeface="Franklin Gothic Book" panose="020B0503020102020204" pitchFamily="34" charset="0"/>
                        </a:rPr>
                        <a:t>         4,585,060 </a:t>
                      </a:r>
                    </a:p>
                  </a:txBody>
                  <a:tcPr marL="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100" b="0" i="0" u="none" strike="noStrike" dirty="0">
                          <a:solidFill>
                            <a:srgbClr val="000000"/>
                          </a:solidFill>
                          <a:effectLst/>
                          <a:latin typeface="Franklin Gothic Book" panose="020B0503020102020204" pitchFamily="34" charset="0"/>
                        </a:rPr>
                        <a:t>          4,234,329 </a:t>
                      </a:r>
                    </a:p>
                  </a:txBody>
                  <a:tcPr marL="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100" b="0" i="0" u="none" strike="noStrike" dirty="0">
                          <a:solidFill>
                            <a:srgbClr val="000000"/>
                          </a:solidFill>
                          <a:effectLst/>
                          <a:latin typeface="Franklin Gothic Book" panose="020B0503020102020204" pitchFamily="34" charset="0"/>
                        </a:rPr>
                        <a:t>              (350,731)</a:t>
                      </a:r>
                    </a:p>
                  </a:txBody>
                  <a:tcPr marL="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100" b="0" i="0" u="none" strike="noStrike" dirty="0">
                          <a:solidFill>
                            <a:srgbClr val="000000"/>
                          </a:solidFill>
                          <a:effectLst/>
                          <a:latin typeface="Franklin Gothic Book" panose="020B0503020102020204" pitchFamily="34" charset="0"/>
                        </a:rPr>
                        <a:t>-7.6%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01168">
                <a:tc>
                  <a:txBody>
                    <a:bodyPr/>
                    <a:lstStyle/>
                    <a:p>
                      <a:pPr algn="r" fontAlgn="ctr"/>
                      <a:endParaRPr lang="en-US" sz="1100" b="1" i="0" u="none" strike="noStrike" dirty="0">
                        <a:solidFill>
                          <a:srgbClr val="000000"/>
                        </a:solidFill>
                        <a:effectLst/>
                        <a:latin typeface="+mn-lt"/>
                      </a:endParaRPr>
                    </a:p>
                  </a:txBody>
                  <a:tcPr marL="5293" marR="80682" marT="529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b="0" i="0" u="none" strike="noStrike" dirty="0">
                          <a:solidFill>
                            <a:srgbClr val="000000"/>
                          </a:solidFill>
                          <a:effectLst/>
                          <a:latin typeface="+mn-lt"/>
                        </a:rPr>
                        <a:t>Depreciation</a:t>
                      </a:r>
                    </a:p>
                  </a:txBody>
                  <a:tcPr marL="6724" marR="6724" marT="672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100" b="0" i="0" u="none" strike="noStrike">
                          <a:solidFill>
                            <a:srgbClr val="000000"/>
                          </a:solidFill>
                          <a:effectLst/>
                          <a:latin typeface="Franklin Gothic Book" panose="020B0503020102020204" pitchFamily="34" charset="0"/>
                        </a:rPr>
                        <a:t>      40,379,541 </a:t>
                      </a:r>
                    </a:p>
                  </a:txBody>
                  <a:tcPr marL="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100" b="0" i="0" u="none" strike="noStrike" dirty="0">
                          <a:solidFill>
                            <a:srgbClr val="000000"/>
                          </a:solidFill>
                          <a:effectLst/>
                          <a:latin typeface="Franklin Gothic Book" panose="020B0503020102020204" pitchFamily="34" charset="0"/>
                        </a:rPr>
                        <a:t>        39,803,447 </a:t>
                      </a:r>
                    </a:p>
                  </a:txBody>
                  <a:tcPr marL="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100" b="0" i="0" u="none" strike="noStrike" dirty="0">
                          <a:solidFill>
                            <a:srgbClr val="000000"/>
                          </a:solidFill>
                          <a:effectLst/>
                          <a:latin typeface="Franklin Gothic Book" panose="020B0503020102020204" pitchFamily="34" charset="0"/>
                        </a:rPr>
                        <a:t>              (576,094)</a:t>
                      </a:r>
                    </a:p>
                  </a:txBody>
                  <a:tcPr marL="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100" b="0" i="0" u="none" strike="noStrike" dirty="0">
                          <a:solidFill>
                            <a:srgbClr val="000000"/>
                          </a:solidFill>
                          <a:effectLst/>
                          <a:latin typeface="Franklin Gothic Book" panose="020B0503020102020204" pitchFamily="34" charset="0"/>
                        </a:rPr>
                        <a:t>-1.4%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r h="205982">
                <a:tc>
                  <a:txBody>
                    <a:bodyPr/>
                    <a:lstStyle/>
                    <a:p>
                      <a:pPr algn="r" fontAlgn="ctr"/>
                      <a:endParaRPr lang="en-US" sz="1100" b="1" i="0" u="none" strike="noStrike" dirty="0">
                        <a:solidFill>
                          <a:srgbClr val="000000"/>
                        </a:solidFill>
                        <a:effectLst/>
                        <a:latin typeface="+mn-lt"/>
                      </a:endParaRPr>
                    </a:p>
                  </a:txBody>
                  <a:tcPr marL="5293" marR="80682" marT="529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b="0" i="0" u="none" strike="noStrike" dirty="0">
                          <a:solidFill>
                            <a:schemeClr val="tx1"/>
                          </a:solidFill>
                          <a:effectLst/>
                          <a:latin typeface="+mn-lt"/>
                        </a:rPr>
                        <a:t>Other Expenses &amp; Transfers:</a:t>
                      </a:r>
                    </a:p>
                  </a:txBody>
                  <a:tcPr marL="6724" marR="6724" marT="672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100" b="0" i="0" u="none" strike="noStrike" dirty="0">
                          <a:solidFill>
                            <a:srgbClr val="000000"/>
                          </a:solidFill>
                          <a:effectLst/>
                          <a:latin typeface="Franklin Gothic Book" panose="020B0503020102020204" pitchFamily="34" charset="0"/>
                        </a:rPr>
                        <a:t>      39,234,209 </a:t>
                      </a:r>
                    </a:p>
                  </a:txBody>
                  <a:tcPr marL="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100" b="0" i="0" u="none" strike="noStrike" dirty="0">
                          <a:solidFill>
                            <a:srgbClr val="000000"/>
                          </a:solidFill>
                          <a:effectLst/>
                          <a:latin typeface="Franklin Gothic Book" panose="020B0503020102020204" pitchFamily="34" charset="0"/>
                        </a:rPr>
                        <a:t>        48,174,028 </a:t>
                      </a:r>
                    </a:p>
                  </a:txBody>
                  <a:tcPr marL="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100" b="0" i="0" u="none" strike="noStrike" dirty="0">
                          <a:solidFill>
                            <a:srgbClr val="000000"/>
                          </a:solidFill>
                          <a:effectLst/>
                          <a:latin typeface="Franklin Gothic Book" panose="020B0503020102020204" pitchFamily="34" charset="0"/>
                        </a:rPr>
                        <a:t>             8,939,819 </a:t>
                      </a:r>
                    </a:p>
                  </a:txBody>
                  <a:tcPr marL="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100" b="0" i="0" u="none" strike="noStrike" dirty="0">
                          <a:solidFill>
                            <a:srgbClr val="000000"/>
                          </a:solidFill>
                          <a:effectLst/>
                          <a:latin typeface="Franklin Gothic Book" panose="020B0503020102020204" pitchFamily="34" charset="0"/>
                        </a:rPr>
                        <a:t>22.8%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249403">
                <a:tc>
                  <a:txBody>
                    <a:bodyPr/>
                    <a:lstStyle/>
                    <a:p>
                      <a:pPr algn="r" fontAlgn="ctr"/>
                      <a:endParaRPr lang="en-US" sz="1100" b="1" i="0" u="none" strike="noStrike" dirty="0">
                        <a:solidFill>
                          <a:schemeClr val="bg1"/>
                        </a:solidFill>
                        <a:effectLst/>
                        <a:latin typeface="+mn-lt"/>
                      </a:endParaRPr>
                    </a:p>
                  </a:txBody>
                  <a:tcPr marL="5293" marR="80682" marT="529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b="1" i="0" u="none" strike="noStrike" dirty="0">
                          <a:solidFill>
                            <a:schemeClr val="bg1"/>
                          </a:solidFill>
                          <a:effectLst/>
                          <a:latin typeface="+mn-lt"/>
                        </a:rPr>
                        <a:t>Total Operating Expenses &amp; Transfers</a:t>
                      </a:r>
                    </a:p>
                  </a:txBody>
                  <a:tcPr marL="6724" marR="6724" marT="6724"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688F"/>
                    </a:solidFill>
                  </a:tcPr>
                </a:tc>
                <a:tc>
                  <a:txBody>
                    <a:bodyPr/>
                    <a:lstStyle/>
                    <a:p>
                      <a:pPr algn="r" fontAlgn="ctr"/>
                      <a:r>
                        <a:rPr lang="en-US" sz="1100" b="0" i="0" u="none" strike="noStrike" dirty="0">
                          <a:solidFill>
                            <a:schemeClr val="bg1"/>
                          </a:solidFill>
                          <a:effectLst/>
                          <a:latin typeface="Franklin Gothic Book" panose="020B0503020102020204" pitchFamily="34" charset="0"/>
                        </a:rPr>
                        <a:t>    556,707,515 </a:t>
                      </a:r>
                    </a:p>
                  </a:txBody>
                  <a:tcPr marL="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688F"/>
                    </a:solidFill>
                  </a:tcPr>
                </a:tc>
                <a:tc>
                  <a:txBody>
                    <a:bodyPr/>
                    <a:lstStyle/>
                    <a:p>
                      <a:pPr algn="r" fontAlgn="ctr"/>
                      <a:r>
                        <a:rPr lang="en-US" sz="1100" b="0" i="0" u="none" strike="noStrike" dirty="0">
                          <a:solidFill>
                            <a:schemeClr val="bg1"/>
                          </a:solidFill>
                          <a:effectLst/>
                          <a:latin typeface="Franklin Gothic Book" panose="020B0503020102020204" pitchFamily="34" charset="0"/>
                        </a:rPr>
                        <a:t>      578,261,372 </a:t>
                      </a:r>
                    </a:p>
                  </a:txBody>
                  <a:tcPr marL="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688F"/>
                    </a:solidFill>
                  </a:tcPr>
                </a:tc>
                <a:tc>
                  <a:txBody>
                    <a:bodyPr/>
                    <a:lstStyle/>
                    <a:p>
                      <a:pPr algn="r" fontAlgn="ctr"/>
                      <a:r>
                        <a:rPr lang="en-US" sz="1100" b="0" i="0" u="none" strike="noStrike" dirty="0">
                          <a:solidFill>
                            <a:schemeClr val="bg1"/>
                          </a:solidFill>
                          <a:effectLst/>
                          <a:latin typeface="Franklin Gothic Book" panose="020B0503020102020204" pitchFamily="34" charset="0"/>
                        </a:rPr>
                        <a:t>          21,553,857 </a:t>
                      </a:r>
                    </a:p>
                  </a:txBody>
                  <a:tcPr marL="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688F"/>
                    </a:solidFill>
                  </a:tcPr>
                </a:tc>
                <a:tc>
                  <a:txBody>
                    <a:bodyPr/>
                    <a:lstStyle/>
                    <a:p>
                      <a:pPr algn="r" fontAlgn="ctr"/>
                      <a:r>
                        <a:rPr lang="en-US" sz="1100" b="0" i="0" u="none" strike="noStrike" dirty="0">
                          <a:solidFill>
                            <a:schemeClr val="bg1"/>
                          </a:solidFill>
                          <a:effectLst/>
                          <a:latin typeface="Franklin Gothic Book" panose="020B0503020102020204" pitchFamily="34" charset="0"/>
                        </a:rPr>
                        <a:t>3.9%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688F"/>
                    </a:solidFill>
                  </a:tcPr>
                </a:tc>
                <a:extLst>
                  <a:ext uri="{0D108BD9-81ED-4DB2-BD59-A6C34878D82A}">
                    <a16:rowId xmlns:a16="http://schemas.microsoft.com/office/drawing/2014/main" val="10017"/>
                  </a:ext>
                </a:extLst>
              </a:tr>
              <a:tr h="210312">
                <a:tc>
                  <a:txBody>
                    <a:bodyPr/>
                    <a:lstStyle/>
                    <a:p>
                      <a:endParaRPr lang="en-US" dirty="0"/>
                    </a:p>
                  </a:txBody>
                  <a:tcPr marL="5293" marR="80682" marT="529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b="1" i="0" u="none" strike="noStrike" dirty="0">
                          <a:solidFill>
                            <a:schemeClr val="bg1"/>
                          </a:solidFill>
                          <a:effectLst/>
                          <a:latin typeface="+mn-lt"/>
                        </a:rPr>
                        <a:t>Operating Increase (Decrease)</a:t>
                      </a:r>
                    </a:p>
                  </a:txBody>
                  <a:tcPr marL="6724" marR="6724" marT="6724"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75000"/>
                        <a:lumOff val="25000"/>
                      </a:schemeClr>
                    </a:solidFill>
                  </a:tcPr>
                </a:tc>
                <a:tc>
                  <a:txBody>
                    <a:bodyPr/>
                    <a:lstStyle/>
                    <a:p>
                      <a:pPr algn="r" fontAlgn="ctr"/>
                      <a:r>
                        <a:rPr lang="en-US" sz="1100" b="0" i="0" u="none" strike="noStrike">
                          <a:solidFill>
                            <a:schemeClr val="bg1"/>
                          </a:solidFill>
                          <a:effectLst/>
                          <a:latin typeface="Franklin Gothic Book" panose="020B0503020102020204" pitchFamily="34" charset="0"/>
                        </a:rPr>
                        <a:t> $  (34,596,997)</a:t>
                      </a:r>
                    </a:p>
                  </a:txBody>
                  <a:tcPr marL="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75000"/>
                        <a:lumOff val="25000"/>
                      </a:schemeClr>
                    </a:solidFill>
                  </a:tcPr>
                </a:tc>
                <a:tc>
                  <a:txBody>
                    <a:bodyPr/>
                    <a:lstStyle/>
                    <a:p>
                      <a:pPr algn="r" fontAlgn="ctr"/>
                      <a:r>
                        <a:rPr lang="en-US" sz="1100" b="0" i="0" u="none" strike="noStrike" dirty="0">
                          <a:solidFill>
                            <a:schemeClr val="bg1"/>
                          </a:solidFill>
                          <a:effectLst/>
                          <a:latin typeface="Franklin Gothic Book" panose="020B0503020102020204" pitchFamily="34" charset="0"/>
                        </a:rPr>
                        <a:t> $    (23,521,732)</a:t>
                      </a:r>
                    </a:p>
                  </a:txBody>
                  <a:tcPr marL="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75000"/>
                        <a:lumOff val="25000"/>
                      </a:schemeClr>
                    </a:solidFill>
                  </a:tcPr>
                </a:tc>
                <a:tc>
                  <a:txBody>
                    <a:bodyPr/>
                    <a:lstStyle/>
                    <a:p>
                      <a:pPr algn="r" fontAlgn="ctr"/>
                      <a:r>
                        <a:rPr lang="en-US" sz="1100" b="0" i="0" u="none" strike="noStrike" dirty="0">
                          <a:solidFill>
                            <a:schemeClr val="bg1"/>
                          </a:solidFill>
                          <a:effectLst/>
                          <a:latin typeface="Franklin Gothic Book" panose="020B0503020102020204" pitchFamily="34" charset="0"/>
                        </a:rPr>
                        <a:t> $       11,345,265 </a:t>
                      </a:r>
                    </a:p>
                  </a:txBody>
                  <a:tcPr marL="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75000"/>
                        <a:lumOff val="25000"/>
                      </a:schemeClr>
                    </a:solidFill>
                  </a:tcPr>
                </a:tc>
                <a:tc>
                  <a:txBody>
                    <a:bodyPr/>
                    <a:lstStyle/>
                    <a:p>
                      <a:pPr algn="r" fontAlgn="ctr"/>
                      <a:r>
                        <a:rPr lang="en-US" sz="1100" b="0" i="0" u="none" strike="noStrike" dirty="0">
                          <a:solidFill>
                            <a:schemeClr val="bg1"/>
                          </a:solidFill>
                          <a:effectLst/>
                          <a:latin typeface="Franklin Gothic Book" panose="020B0503020102020204" pitchFamily="34" charset="0"/>
                        </a:rPr>
                        <a:t>-32.8%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10018"/>
                  </a:ext>
                </a:extLst>
              </a:tr>
              <a:tr h="201168">
                <a:tc>
                  <a:txBody>
                    <a:bodyPr/>
                    <a:lstStyle/>
                    <a:p>
                      <a:pPr marL="0" marR="0" lvl="0" indent="0" algn="r" defTabSz="1013726" rtl="0" eaLnBrk="1" fontAlgn="ctr" latinLnBrk="0" hangingPunct="1">
                        <a:lnSpc>
                          <a:spcPct val="100000"/>
                        </a:lnSpc>
                        <a:spcBef>
                          <a:spcPts val="0"/>
                        </a:spcBef>
                        <a:spcAft>
                          <a:spcPts val="0"/>
                        </a:spcAft>
                        <a:buClrTx/>
                        <a:buSzTx/>
                        <a:buFontTx/>
                        <a:buNone/>
                        <a:tabLst/>
                        <a:defRPr/>
                      </a:pPr>
                      <a:r>
                        <a:rPr lang="en-US" sz="1100" b="1" i="0" u="none" strike="noStrike" dirty="0">
                          <a:solidFill>
                            <a:srgbClr val="000000"/>
                          </a:solidFill>
                          <a:effectLst/>
                          <a:latin typeface="+mn-lt"/>
                        </a:rPr>
                        <a:t>Modified </a:t>
                      </a:r>
                    </a:p>
                  </a:txBody>
                  <a:tcPr marL="5293" marR="80682" marT="529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b="0" i="0" u="none" strike="noStrike" dirty="0">
                          <a:solidFill>
                            <a:srgbClr val="000000"/>
                          </a:solidFill>
                          <a:effectLst/>
                          <a:latin typeface="+mn-lt"/>
                        </a:rPr>
                        <a:t>Add back Depreciation</a:t>
                      </a:r>
                    </a:p>
                  </a:txBody>
                  <a:tcPr marL="6724" marR="6724" marT="672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100" b="0" i="0" u="none" strike="noStrike">
                          <a:solidFill>
                            <a:srgbClr val="000000"/>
                          </a:solidFill>
                          <a:effectLst/>
                          <a:latin typeface="Franklin Gothic Book" panose="020B0503020102020204" pitchFamily="34" charset="0"/>
                        </a:rPr>
                        <a:t>      40,379,541 </a:t>
                      </a:r>
                    </a:p>
                  </a:txBody>
                  <a:tcPr marL="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100" b="0" i="0" u="none" strike="noStrike" dirty="0">
                          <a:solidFill>
                            <a:srgbClr val="000000"/>
                          </a:solidFill>
                          <a:effectLst/>
                          <a:latin typeface="Franklin Gothic Book" panose="020B0503020102020204" pitchFamily="34" charset="0"/>
                        </a:rPr>
                        <a:t>        39,803,447 </a:t>
                      </a:r>
                    </a:p>
                  </a:txBody>
                  <a:tcPr marL="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100" b="0" i="0" u="none" strike="noStrike" dirty="0">
                          <a:solidFill>
                            <a:srgbClr val="000000"/>
                          </a:solidFill>
                          <a:effectLst/>
                          <a:latin typeface="Franklin Gothic Book" panose="020B0503020102020204" pitchFamily="34" charset="0"/>
                        </a:rPr>
                        <a:t>              (576,094)</a:t>
                      </a:r>
                    </a:p>
                  </a:txBody>
                  <a:tcPr marL="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100" b="0" i="0" u="none" strike="noStrike" dirty="0">
                          <a:solidFill>
                            <a:srgbClr val="000000"/>
                          </a:solidFill>
                          <a:effectLst/>
                          <a:latin typeface="Franklin Gothic Book" panose="020B0503020102020204" pitchFamily="34" charset="0"/>
                        </a:rPr>
                        <a:t>-1.4%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9"/>
                  </a:ext>
                </a:extLst>
              </a:tr>
              <a:tr h="201168">
                <a:tc>
                  <a:txBody>
                    <a:bodyPr/>
                    <a:lstStyle/>
                    <a:p>
                      <a:pPr marL="0" marR="0" lvl="0" indent="0" algn="r" defTabSz="1013726" rtl="0" eaLnBrk="1" fontAlgn="ctr" latinLnBrk="0" hangingPunct="1">
                        <a:lnSpc>
                          <a:spcPct val="100000"/>
                        </a:lnSpc>
                        <a:spcBef>
                          <a:spcPts val="0"/>
                        </a:spcBef>
                        <a:spcAft>
                          <a:spcPts val="0"/>
                        </a:spcAft>
                        <a:buClrTx/>
                        <a:buSzTx/>
                        <a:buFontTx/>
                        <a:buNone/>
                        <a:tabLst/>
                        <a:defRPr/>
                      </a:pPr>
                      <a:r>
                        <a:rPr lang="en-US" sz="1100" b="1" i="0" u="none" strike="noStrike" dirty="0">
                          <a:solidFill>
                            <a:srgbClr val="000000"/>
                          </a:solidFill>
                          <a:effectLst/>
                          <a:latin typeface="+mn-lt"/>
                        </a:rPr>
                        <a:t>Cash Flow:</a:t>
                      </a:r>
                    </a:p>
                  </a:txBody>
                  <a:tcPr marL="5293" marR="80682" marT="529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b="0" i="0" u="none" strike="noStrike" dirty="0">
                          <a:solidFill>
                            <a:srgbClr val="000000"/>
                          </a:solidFill>
                          <a:effectLst/>
                          <a:latin typeface="+mn-lt"/>
                        </a:rPr>
                        <a:t>Less Capital Expenditures</a:t>
                      </a:r>
                    </a:p>
                  </a:txBody>
                  <a:tcPr marL="6724" marR="6724" marT="672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100" b="0" i="0" u="none" strike="noStrike">
                          <a:solidFill>
                            <a:srgbClr val="000000"/>
                          </a:solidFill>
                          <a:effectLst/>
                          <a:latin typeface="Franklin Gothic Book" panose="020B0503020102020204" pitchFamily="34" charset="0"/>
                        </a:rPr>
                        <a:t>        (9,400,521)</a:t>
                      </a:r>
                    </a:p>
                  </a:txBody>
                  <a:tcPr marL="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100" b="0" i="0" u="none" strike="noStrike" dirty="0">
                          <a:solidFill>
                            <a:srgbClr val="000000"/>
                          </a:solidFill>
                          <a:effectLst/>
                          <a:latin typeface="Franklin Gothic Book" panose="020B0503020102020204" pitchFamily="34" charset="0"/>
                        </a:rPr>
                        <a:t>       (14,190,070)</a:t>
                      </a:r>
                    </a:p>
                  </a:txBody>
                  <a:tcPr marL="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100" b="0" i="0" u="none" strike="noStrike" dirty="0">
                          <a:solidFill>
                            <a:srgbClr val="000000"/>
                          </a:solidFill>
                          <a:effectLst/>
                          <a:latin typeface="Franklin Gothic Book" panose="020B0503020102020204" pitchFamily="34" charset="0"/>
                        </a:rPr>
                        <a:t>           (4,789,549)</a:t>
                      </a:r>
                    </a:p>
                  </a:txBody>
                  <a:tcPr marL="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100" b="0" i="0" u="none" strike="noStrike" dirty="0">
                          <a:solidFill>
                            <a:srgbClr val="000000"/>
                          </a:solidFill>
                          <a:effectLst/>
                          <a:latin typeface="Franklin Gothic Book" panose="020B0503020102020204" pitchFamily="34" charset="0"/>
                        </a:rPr>
                        <a:t>50.9%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20"/>
                  </a:ext>
                </a:extLst>
              </a:tr>
              <a:tr h="201168">
                <a:tc>
                  <a:txBody>
                    <a:bodyPr/>
                    <a:lstStyle/>
                    <a:p>
                      <a:pPr algn="r" fontAlgn="ctr"/>
                      <a:endParaRPr lang="en-US" sz="1100" b="1" i="0" u="none" strike="noStrike" dirty="0">
                        <a:solidFill>
                          <a:srgbClr val="000000"/>
                        </a:solidFill>
                        <a:effectLst/>
                        <a:latin typeface="+mn-lt"/>
                      </a:endParaRPr>
                    </a:p>
                  </a:txBody>
                  <a:tcPr marL="5293" marR="80682" marT="529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b="0" i="0" u="none" strike="noStrike" dirty="0">
                          <a:solidFill>
                            <a:srgbClr val="000000"/>
                          </a:solidFill>
                          <a:effectLst/>
                          <a:latin typeface="+mn-lt"/>
                        </a:rPr>
                        <a:t>Less Capital Reserve Funding</a:t>
                      </a:r>
                    </a:p>
                  </a:txBody>
                  <a:tcPr marL="6724" marR="6724" marT="672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100" b="0" i="0" u="none" strike="noStrike">
                          <a:solidFill>
                            <a:srgbClr val="000000"/>
                          </a:solidFill>
                          <a:effectLst/>
                          <a:latin typeface="Franklin Gothic Book" panose="020B0503020102020204" pitchFamily="34" charset="0"/>
                        </a:rPr>
                        <a:t>        (3,249,979)</a:t>
                      </a:r>
                    </a:p>
                  </a:txBody>
                  <a:tcPr marL="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100" b="0" i="0" u="none" strike="noStrike" dirty="0">
                          <a:solidFill>
                            <a:srgbClr val="000000"/>
                          </a:solidFill>
                          <a:effectLst/>
                          <a:latin typeface="Franklin Gothic Book" panose="020B0503020102020204" pitchFamily="34" charset="0"/>
                        </a:rPr>
                        <a:t>         (1,467,461)</a:t>
                      </a:r>
                    </a:p>
                  </a:txBody>
                  <a:tcPr marL="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100" b="0" i="0" u="none" strike="noStrike" dirty="0">
                          <a:solidFill>
                            <a:srgbClr val="000000"/>
                          </a:solidFill>
                          <a:effectLst/>
                          <a:latin typeface="Franklin Gothic Book" panose="020B0503020102020204" pitchFamily="34" charset="0"/>
                        </a:rPr>
                        <a:t>             1,782,518 </a:t>
                      </a:r>
                    </a:p>
                  </a:txBody>
                  <a:tcPr marL="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100" b="0" i="0" u="none" strike="noStrike" dirty="0">
                          <a:solidFill>
                            <a:srgbClr val="000000"/>
                          </a:solidFill>
                          <a:effectLst/>
                          <a:latin typeface="Franklin Gothic Book" panose="020B0503020102020204" pitchFamily="34" charset="0"/>
                        </a:rPr>
                        <a:t>-54.8%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21"/>
                  </a:ext>
                </a:extLst>
              </a:tr>
              <a:tr h="201168">
                <a:tc>
                  <a:txBody>
                    <a:bodyPr/>
                    <a:lstStyle/>
                    <a:p>
                      <a:pPr algn="r" fontAlgn="ctr"/>
                      <a:endParaRPr lang="en-US" sz="1100" b="1" i="0" u="none" strike="noStrike" dirty="0">
                        <a:solidFill>
                          <a:srgbClr val="000000"/>
                        </a:solidFill>
                        <a:effectLst/>
                        <a:latin typeface="+mn-lt"/>
                      </a:endParaRPr>
                    </a:p>
                  </a:txBody>
                  <a:tcPr marL="5293" marR="80682" marT="529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b="0" i="0" u="none" strike="noStrike" dirty="0">
                          <a:solidFill>
                            <a:srgbClr val="000000"/>
                          </a:solidFill>
                          <a:effectLst/>
                          <a:latin typeface="+mn-lt"/>
                        </a:rPr>
                        <a:t>Less Debt Service Principal</a:t>
                      </a:r>
                    </a:p>
                  </a:txBody>
                  <a:tcPr marL="6724" marR="6724" marT="672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100" b="0" i="0" u="none" strike="noStrike">
                          <a:solidFill>
                            <a:srgbClr val="000000"/>
                          </a:solidFill>
                          <a:effectLst/>
                          <a:latin typeface="Franklin Gothic Book" panose="020B0503020102020204" pitchFamily="34" charset="0"/>
                        </a:rPr>
                        <a:t>        (9,463,235)</a:t>
                      </a:r>
                    </a:p>
                  </a:txBody>
                  <a:tcPr marL="9525" marT="9525"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sz="1100" b="0" i="0" u="none" strike="noStrike" dirty="0">
                          <a:solidFill>
                            <a:srgbClr val="000000"/>
                          </a:solidFill>
                          <a:effectLst/>
                          <a:latin typeface="Franklin Gothic Book" panose="020B0503020102020204" pitchFamily="34" charset="0"/>
                        </a:rPr>
                        <a:t>       (10,987,704)</a:t>
                      </a:r>
                    </a:p>
                  </a:txBody>
                  <a:tcPr marL="9525" marT="9525"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sz="1100" b="0" i="0" u="none" strike="noStrike" dirty="0">
                          <a:solidFill>
                            <a:srgbClr val="000000"/>
                          </a:solidFill>
                          <a:effectLst/>
                          <a:latin typeface="Franklin Gothic Book" panose="020B0503020102020204" pitchFamily="34" charset="0"/>
                        </a:rPr>
                        <a:t>           (1,524,469)</a:t>
                      </a:r>
                    </a:p>
                  </a:txBody>
                  <a:tcPr marL="9525" marT="9525"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sz="1100" b="0" i="0" u="none" strike="noStrike" dirty="0">
                          <a:solidFill>
                            <a:srgbClr val="000000"/>
                          </a:solidFill>
                          <a:effectLst/>
                          <a:latin typeface="Franklin Gothic Book" panose="020B0503020102020204" pitchFamily="34" charset="0"/>
                        </a:rPr>
                        <a:t>16.1%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22"/>
                  </a:ext>
                </a:extLst>
              </a:tr>
              <a:tr h="201168">
                <a:tc>
                  <a:txBody>
                    <a:bodyPr/>
                    <a:lstStyle/>
                    <a:p>
                      <a:pPr algn="r" fontAlgn="ctr"/>
                      <a:endParaRPr lang="en-US" sz="1100" b="1" i="0" u="none" strike="noStrike" dirty="0">
                        <a:solidFill>
                          <a:srgbClr val="000000"/>
                        </a:solidFill>
                        <a:effectLst/>
                        <a:latin typeface="+mn-lt"/>
                      </a:endParaRPr>
                    </a:p>
                  </a:txBody>
                  <a:tcPr marL="5293" marR="80682" marT="529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b="1" i="0" u="none" strike="noStrike" dirty="0">
                          <a:solidFill>
                            <a:srgbClr val="000000"/>
                          </a:solidFill>
                          <a:effectLst/>
                          <a:latin typeface="+mn-lt"/>
                        </a:rPr>
                        <a:t>Net Change Before Other </a:t>
                      </a:r>
                      <a:r>
                        <a:rPr lang="en-US" sz="1050" b="1" i="0" u="none" strike="noStrike" dirty="0" err="1">
                          <a:solidFill>
                            <a:srgbClr val="000000"/>
                          </a:solidFill>
                          <a:effectLst/>
                          <a:latin typeface="+mn-lt"/>
                        </a:rPr>
                        <a:t>Adj</a:t>
                      </a:r>
                      <a:r>
                        <a:rPr lang="en-US" sz="1050" b="1" i="0" u="none" strike="noStrike" dirty="0">
                          <a:solidFill>
                            <a:srgbClr val="000000"/>
                          </a:solidFill>
                          <a:effectLst/>
                          <a:latin typeface="+mn-lt"/>
                        </a:rPr>
                        <a:t> &amp; Transfers</a:t>
                      </a:r>
                    </a:p>
                  </a:txBody>
                  <a:tcPr marL="6724" marR="6724" marT="672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100" b="1" i="0" u="none" strike="noStrike">
                          <a:solidFill>
                            <a:srgbClr val="000000"/>
                          </a:solidFill>
                          <a:effectLst/>
                          <a:latin typeface="Franklin Gothic Book" panose="020B0503020102020204" pitchFamily="34" charset="0"/>
                        </a:rPr>
                        <a:t>  (16,331,191)</a:t>
                      </a:r>
                    </a:p>
                  </a:txBody>
                  <a:tcPr marL="9525" marT="9525"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fontAlgn="ctr"/>
                      <a:r>
                        <a:rPr lang="en-US" sz="1100" b="1" i="0" u="none" strike="noStrike" dirty="0">
                          <a:solidFill>
                            <a:srgbClr val="000000"/>
                          </a:solidFill>
                          <a:effectLst/>
                          <a:latin typeface="Franklin Gothic Book" panose="020B0503020102020204" pitchFamily="34" charset="0"/>
                        </a:rPr>
                        <a:t>     (10,093,520)</a:t>
                      </a:r>
                    </a:p>
                  </a:txBody>
                  <a:tcPr marL="9525" marT="9525"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fontAlgn="ctr"/>
                      <a:r>
                        <a:rPr lang="en-US" sz="1100" b="1" i="0" u="none" strike="noStrike" dirty="0">
                          <a:solidFill>
                            <a:srgbClr val="000000"/>
                          </a:solidFill>
                          <a:effectLst/>
                          <a:latin typeface="Franklin Gothic Book" panose="020B0503020102020204" pitchFamily="34" charset="0"/>
                        </a:rPr>
                        <a:t>        6,237,671</a:t>
                      </a:r>
                    </a:p>
                  </a:txBody>
                  <a:tcPr marL="9525" marT="9525"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ctr"/>
                      <a:endParaRPr lang="en-US" sz="1100" b="0" i="0" u="none" strike="noStrike" dirty="0">
                        <a:solidFill>
                          <a:srgbClr val="000000"/>
                        </a:solidFill>
                        <a:effectLst/>
                        <a:latin typeface="Franklin Gothic Book" panose="020B05030201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23"/>
                  </a:ext>
                </a:extLst>
              </a:tr>
              <a:tr h="201168">
                <a:tc>
                  <a:txBody>
                    <a:bodyPr/>
                    <a:lstStyle/>
                    <a:p>
                      <a:pPr algn="r" fontAlgn="ctr"/>
                      <a:endParaRPr lang="en-US" sz="1100" b="1" i="0" u="none" strike="noStrike" dirty="0">
                        <a:solidFill>
                          <a:srgbClr val="000000"/>
                        </a:solidFill>
                        <a:effectLst/>
                        <a:latin typeface="+mn-lt"/>
                      </a:endParaRPr>
                    </a:p>
                  </a:txBody>
                  <a:tcPr marL="5293" marR="80682" marT="529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b="0" i="0" u="none" strike="noStrike" dirty="0">
                          <a:solidFill>
                            <a:srgbClr val="000000"/>
                          </a:solidFill>
                          <a:effectLst/>
                          <a:latin typeface="+mn-lt"/>
                        </a:rPr>
                        <a:t>Transfer from/(to) Budget Stabilization</a:t>
                      </a:r>
                    </a:p>
                  </a:txBody>
                  <a:tcPr marL="6724" marR="6724" marT="672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100" b="0" i="0" u="none" strike="noStrike" dirty="0">
                          <a:solidFill>
                            <a:srgbClr val="000000"/>
                          </a:solidFill>
                          <a:effectLst/>
                          <a:latin typeface="Franklin Gothic Book" panose="020B0503020102020204" pitchFamily="34" charset="0"/>
                        </a:rPr>
                        <a:t>         4,921,105 </a:t>
                      </a:r>
                    </a:p>
                  </a:txBody>
                  <a:tcPr marL="9525" marT="9525" marB="0" anchor="ctr">
                    <a:lnL w="12700" cmpd="sng">
                      <a:noFill/>
                    </a:lnL>
                    <a:lnR w="12700" cmpd="sng">
                      <a:noFill/>
                    </a:lnR>
                    <a:lnT w="12700" cmpd="sng">
                      <a:noFill/>
                    </a:lnT>
                    <a:lnB w="12700" cap="flat" cmpd="sng" algn="ctr">
                      <a:solidFill>
                        <a:srgbClr val="062D5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sz="1100" b="0" i="0" u="none" strike="noStrike" dirty="0">
                          <a:solidFill>
                            <a:srgbClr val="000000"/>
                          </a:solidFill>
                          <a:effectLst/>
                          <a:latin typeface="Franklin Gothic Book" panose="020B0503020102020204" pitchFamily="34" charset="0"/>
                        </a:rPr>
                        <a:t>3,478,533                            </a:t>
                      </a:r>
                    </a:p>
                  </a:txBody>
                  <a:tcPr marL="9525" marT="9525" marB="0" anchor="ctr">
                    <a:lnL w="12700" cmpd="sng">
                      <a:noFill/>
                    </a:lnL>
                    <a:lnR w="12700" cmpd="sng">
                      <a:noFill/>
                    </a:lnR>
                    <a:lnT w="12700" cmpd="sng">
                      <a:noFill/>
                    </a:lnT>
                    <a:lnB w="12700" cap="flat" cmpd="sng" algn="ctr">
                      <a:solidFill>
                        <a:srgbClr val="062D5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sz="1100" b="0" i="0" u="none" strike="noStrike" dirty="0">
                          <a:solidFill>
                            <a:srgbClr val="000000"/>
                          </a:solidFill>
                          <a:effectLst/>
                          <a:latin typeface="Franklin Gothic Book" panose="020B0503020102020204" pitchFamily="34" charset="0"/>
                        </a:rPr>
                        <a:t>           (1,442,572)</a:t>
                      </a:r>
                    </a:p>
                  </a:txBody>
                  <a:tcPr marL="9525" marT="9525" marB="0" anchor="ctr">
                    <a:lnL w="12700" cmpd="sng">
                      <a:noFill/>
                    </a:lnL>
                    <a:lnR w="12700" cmpd="sng">
                      <a:noFill/>
                    </a:lnR>
                    <a:lnT w="12700" cmpd="sng">
                      <a:noFill/>
                    </a:lnT>
                    <a:lnB w="12700" cap="flat" cmpd="sng" algn="ctr">
                      <a:solidFill>
                        <a:srgbClr val="062D5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en-US" sz="1000" b="0" i="0" u="none" strike="noStrike" dirty="0">
                        <a:solidFill>
                          <a:srgbClr val="000000"/>
                        </a:solidFill>
                        <a:effectLst/>
                        <a:latin typeface="+mn-lt"/>
                      </a:endParaRPr>
                    </a:p>
                  </a:txBody>
                  <a:tcPr marL="3050" marR="182880" marT="30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36922359"/>
                  </a:ext>
                </a:extLst>
              </a:tr>
              <a:tr h="201168">
                <a:tc>
                  <a:txBody>
                    <a:bodyPr/>
                    <a:lstStyle/>
                    <a:p>
                      <a:pPr algn="r" fontAlgn="ctr"/>
                      <a:endParaRPr lang="en-US" sz="1100" b="1" i="0" u="none" strike="noStrike" dirty="0">
                        <a:solidFill>
                          <a:srgbClr val="000000"/>
                        </a:solidFill>
                        <a:effectLst/>
                        <a:latin typeface="+mn-lt"/>
                      </a:endParaRPr>
                    </a:p>
                  </a:txBody>
                  <a:tcPr marL="5293" marR="80682" marT="529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b="1" i="0" u="none" strike="noStrike" dirty="0">
                          <a:solidFill>
                            <a:srgbClr val="000000"/>
                          </a:solidFill>
                          <a:effectLst/>
                          <a:latin typeface="+mn-lt"/>
                        </a:rPr>
                        <a:t>    Net Change Subtotal</a:t>
                      </a:r>
                    </a:p>
                  </a:txBody>
                  <a:tcPr marL="6724" marR="6724" marT="672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100" b="1" i="0" u="none" strike="noStrike" dirty="0">
                          <a:solidFill>
                            <a:srgbClr val="000000"/>
                          </a:solidFill>
                          <a:effectLst/>
                          <a:latin typeface="Franklin Gothic Book" panose="020B0503020102020204" pitchFamily="34" charset="0"/>
                        </a:rPr>
                        <a:t>  (11,410,086)</a:t>
                      </a:r>
                    </a:p>
                  </a:txBody>
                  <a:tcPr marL="9525" marT="9525" marB="0" anchor="ctr">
                    <a:lnL w="12700" cmpd="sng">
                      <a:noFill/>
                    </a:lnL>
                    <a:lnR w="12700" cmpd="sng">
                      <a:noFill/>
                    </a:lnR>
                    <a:lnT w="12700" cap="flat" cmpd="sng" algn="ctr">
                      <a:solidFill>
                        <a:srgbClr val="062D5E"/>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fontAlgn="ctr"/>
                      <a:r>
                        <a:rPr lang="en-US" sz="1100" b="1" i="0" u="none" strike="noStrike" dirty="0">
                          <a:solidFill>
                            <a:srgbClr val="000000"/>
                          </a:solidFill>
                          <a:effectLst/>
                          <a:latin typeface="Franklin Gothic Book" panose="020B0503020102020204" pitchFamily="34" charset="0"/>
                        </a:rPr>
                        <a:t>     (6,614,987)</a:t>
                      </a:r>
                    </a:p>
                  </a:txBody>
                  <a:tcPr marL="9525" marT="9525" marB="0" anchor="ctr">
                    <a:lnL w="12700" cmpd="sng">
                      <a:noFill/>
                    </a:lnL>
                    <a:lnR w="12700" cmpd="sng">
                      <a:noFill/>
                    </a:lnR>
                    <a:lnT w="12700" cap="flat" cmpd="sng" algn="ctr">
                      <a:solidFill>
                        <a:srgbClr val="062D5E"/>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fontAlgn="ctr"/>
                      <a:r>
                        <a:rPr lang="en-US" sz="1100" b="1" i="0" u="none" strike="noStrike" dirty="0">
                          <a:solidFill>
                            <a:srgbClr val="000000"/>
                          </a:solidFill>
                          <a:effectLst/>
                          <a:latin typeface="Franklin Gothic Book" panose="020B0503020102020204" pitchFamily="34" charset="0"/>
                        </a:rPr>
                        <a:t>        4,795,099 </a:t>
                      </a:r>
                    </a:p>
                  </a:txBody>
                  <a:tcPr marL="9525" marT="9525" marB="0" anchor="ctr">
                    <a:lnL w="12700" cmpd="sng">
                      <a:noFill/>
                    </a:lnL>
                    <a:lnR w="12700" cmpd="sng">
                      <a:noFill/>
                    </a:lnR>
                    <a:lnT w="12700" cap="flat" cmpd="sng" algn="ctr">
                      <a:solidFill>
                        <a:srgbClr val="062D5E"/>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ctr"/>
                      <a:endParaRPr lang="en-US" sz="1000" b="0" i="0" u="none" strike="noStrike" dirty="0">
                        <a:solidFill>
                          <a:srgbClr val="000000"/>
                        </a:solidFill>
                        <a:effectLst/>
                        <a:latin typeface="+mn-lt"/>
                      </a:endParaRPr>
                    </a:p>
                  </a:txBody>
                  <a:tcPr marL="3050" marR="182880" marT="30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84626723"/>
                  </a:ext>
                </a:extLst>
              </a:tr>
              <a:tr h="201168">
                <a:tc>
                  <a:txBody>
                    <a:bodyPr/>
                    <a:lstStyle/>
                    <a:p>
                      <a:pPr algn="r" fontAlgn="ctr"/>
                      <a:endParaRPr lang="en-US" sz="1100" b="1" i="0" u="none" strike="noStrike" dirty="0">
                        <a:solidFill>
                          <a:srgbClr val="000000"/>
                        </a:solidFill>
                        <a:effectLst/>
                        <a:latin typeface="+mn-lt"/>
                      </a:endParaRPr>
                    </a:p>
                  </a:txBody>
                  <a:tcPr marL="5293" marR="80682" marT="529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b="0" i="0" u="none" strike="noStrike" dirty="0">
                          <a:solidFill>
                            <a:srgbClr val="000000"/>
                          </a:solidFill>
                          <a:effectLst/>
                          <a:latin typeface="+mn-lt"/>
                        </a:rPr>
                        <a:t>Transfer from/(to) Admin Savings </a:t>
                      </a:r>
                      <a:r>
                        <a:rPr lang="en-US" sz="1050" b="0" i="0" u="none" strike="noStrike" dirty="0" err="1">
                          <a:solidFill>
                            <a:srgbClr val="000000"/>
                          </a:solidFill>
                          <a:effectLst/>
                          <a:latin typeface="+mn-lt"/>
                        </a:rPr>
                        <a:t>Rsrv</a:t>
                      </a:r>
                      <a:endParaRPr lang="en-US" sz="1050" b="0" i="0" u="none" strike="noStrike" dirty="0">
                        <a:solidFill>
                          <a:srgbClr val="000000"/>
                        </a:solidFill>
                        <a:effectLst/>
                        <a:latin typeface="+mn-lt"/>
                      </a:endParaRPr>
                    </a:p>
                  </a:txBody>
                  <a:tcPr marL="6724" marR="6724" marT="672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100" b="0" i="0" u="none" strike="noStrike" dirty="0">
                          <a:solidFill>
                            <a:srgbClr val="000000"/>
                          </a:solidFill>
                          <a:effectLst/>
                          <a:latin typeface="Franklin Gothic Book" panose="020B0503020102020204" pitchFamily="34" charset="0"/>
                        </a:rPr>
                        <a:t>      11,478,543 </a:t>
                      </a:r>
                    </a:p>
                  </a:txBody>
                  <a:tcPr marL="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100" b="0" i="0" u="none" strike="noStrike" dirty="0">
                          <a:solidFill>
                            <a:srgbClr val="000000"/>
                          </a:solidFill>
                          <a:effectLst/>
                          <a:latin typeface="Franklin Gothic Book" panose="020B0503020102020204" pitchFamily="34" charset="0"/>
                        </a:rPr>
                        <a:t>1,651,616</a:t>
                      </a:r>
                    </a:p>
                  </a:txBody>
                  <a:tcPr marL="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sz="1100" b="0" i="0" u="none" strike="noStrike" dirty="0">
                          <a:solidFill>
                            <a:srgbClr val="000000"/>
                          </a:solidFill>
                          <a:effectLst/>
                          <a:latin typeface="Franklin Gothic Book" panose="020B0503020102020204" pitchFamily="34" charset="0"/>
                        </a:rPr>
                        <a:t>        (9,826,927)</a:t>
                      </a:r>
                    </a:p>
                  </a:txBody>
                  <a:tcPr marL="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1000" b="0" i="0" u="none" strike="noStrike" dirty="0">
                        <a:solidFill>
                          <a:srgbClr val="000000"/>
                        </a:solidFill>
                        <a:effectLst/>
                        <a:latin typeface="+mn-lt"/>
                      </a:endParaRPr>
                    </a:p>
                  </a:txBody>
                  <a:tcPr marL="3050" marR="182880" marT="30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24"/>
                  </a:ext>
                </a:extLst>
              </a:tr>
              <a:tr h="201168">
                <a:tc>
                  <a:txBody>
                    <a:bodyPr/>
                    <a:lstStyle/>
                    <a:p>
                      <a:pPr algn="r" fontAlgn="ctr"/>
                      <a:endParaRPr lang="en-US" sz="1100" b="1" i="0" u="none" strike="noStrike" dirty="0">
                        <a:solidFill>
                          <a:srgbClr val="000000"/>
                        </a:solidFill>
                        <a:effectLst/>
                        <a:latin typeface="+mn-lt"/>
                      </a:endParaRPr>
                    </a:p>
                  </a:txBody>
                  <a:tcPr marL="5293" marR="80682" marT="529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b="1" i="0" u="none" strike="noStrike" dirty="0">
                          <a:solidFill>
                            <a:schemeClr val="bg1"/>
                          </a:solidFill>
                          <a:effectLst/>
                          <a:latin typeface="+mn-lt"/>
                        </a:rPr>
                        <a:t>Net Change in Cash &amp; Reserve Transfers</a:t>
                      </a:r>
                    </a:p>
                  </a:txBody>
                  <a:tcPr marL="6724" marR="6724" marT="6724"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688F"/>
                    </a:solidFill>
                  </a:tcPr>
                </a:tc>
                <a:tc>
                  <a:txBody>
                    <a:bodyPr/>
                    <a:lstStyle/>
                    <a:p>
                      <a:pPr algn="r" fontAlgn="ctr"/>
                      <a:r>
                        <a:rPr lang="en-US" sz="1100" b="1" i="0" u="none" strike="noStrike" dirty="0">
                          <a:solidFill>
                            <a:schemeClr val="bg1"/>
                          </a:solidFill>
                          <a:effectLst/>
                          <a:latin typeface="Franklin Gothic Book" panose="020B0503020102020204" pitchFamily="34" charset="0"/>
                        </a:rPr>
                        <a:t> $       68,457 </a:t>
                      </a:r>
                    </a:p>
                  </a:txBody>
                  <a:tcPr marL="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688F"/>
                    </a:solidFill>
                  </a:tcPr>
                </a:tc>
                <a:tc>
                  <a:txBody>
                    <a:bodyPr/>
                    <a:lstStyle/>
                    <a:p>
                      <a:pPr algn="r" fontAlgn="ctr"/>
                      <a:r>
                        <a:rPr lang="en-US" sz="1100" b="1" i="0" u="none" strike="noStrike" dirty="0">
                          <a:solidFill>
                            <a:schemeClr val="bg1"/>
                          </a:solidFill>
                          <a:effectLst/>
                          <a:latin typeface="Franklin Gothic Book" panose="020B0503020102020204" pitchFamily="34" charset="0"/>
                        </a:rPr>
                        <a:t> $  (4,963,371)</a:t>
                      </a:r>
                    </a:p>
                  </a:txBody>
                  <a:tcPr marL="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688F"/>
                    </a:solidFill>
                  </a:tcPr>
                </a:tc>
                <a:tc>
                  <a:txBody>
                    <a:bodyPr/>
                    <a:lstStyle/>
                    <a:p>
                      <a:pPr algn="r" fontAlgn="ctr"/>
                      <a:r>
                        <a:rPr lang="en-US" sz="1100" b="1" i="0" u="none" strike="noStrike" dirty="0">
                          <a:solidFill>
                            <a:schemeClr val="bg1"/>
                          </a:solidFill>
                          <a:effectLst/>
                          <a:latin typeface="Franklin Gothic Book" panose="020B0503020102020204" pitchFamily="34" charset="0"/>
                        </a:rPr>
                        <a:t> $    (5,031,828)</a:t>
                      </a:r>
                    </a:p>
                  </a:txBody>
                  <a:tcPr marL="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688F"/>
                    </a:solidFill>
                  </a:tcPr>
                </a:tc>
                <a:tc>
                  <a:txBody>
                    <a:bodyPr/>
                    <a:lstStyle/>
                    <a:p>
                      <a:pPr algn="l" fontAlgn="ctr"/>
                      <a:r>
                        <a:rPr lang="en-US" sz="1100" b="1" i="0" u="none" strike="noStrike" dirty="0">
                          <a:solidFill>
                            <a:srgbClr val="000000"/>
                          </a:solidFill>
                          <a:effectLst/>
                          <a:latin typeface="Franklin Gothic Book" panose="020B0503020102020204" pitchFamily="34" charset="0"/>
                        </a:rPr>
                        <a:t>  </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688F"/>
                    </a:solidFill>
                  </a:tcPr>
                </a:tc>
                <a:extLst>
                  <a:ext uri="{0D108BD9-81ED-4DB2-BD59-A6C34878D82A}">
                    <a16:rowId xmlns:a16="http://schemas.microsoft.com/office/drawing/2014/main" val="10027"/>
                  </a:ext>
                </a:extLst>
              </a:tr>
              <a:tr h="210312">
                <a:tc>
                  <a:txBody>
                    <a:bodyPr/>
                    <a:lstStyle/>
                    <a:p>
                      <a:pPr algn="r" fontAlgn="ctr"/>
                      <a:endParaRPr lang="en-US" sz="1100" b="1" i="0" u="none" strike="noStrike" dirty="0">
                        <a:solidFill>
                          <a:schemeClr val="bg1"/>
                        </a:solidFill>
                        <a:effectLst/>
                        <a:latin typeface="+mn-lt"/>
                      </a:endParaRPr>
                    </a:p>
                  </a:txBody>
                  <a:tcPr marL="5293" marR="80682" marT="529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50" b="1" i="0" u="none" strike="noStrike" dirty="0">
                          <a:solidFill>
                            <a:schemeClr val="bg1"/>
                          </a:solidFill>
                          <a:effectLst/>
                          <a:latin typeface="+mn-lt"/>
                        </a:rPr>
                        <a:t>Net Change after CARES</a:t>
                      </a:r>
                    </a:p>
                  </a:txBody>
                  <a:tcPr marL="6724" marR="6724" marT="6724"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688F"/>
                    </a:solidFill>
                  </a:tcPr>
                </a:tc>
                <a:tc>
                  <a:txBody>
                    <a:bodyPr/>
                    <a:lstStyle/>
                    <a:p>
                      <a:pPr algn="r" fontAlgn="ctr"/>
                      <a:endParaRPr lang="en-US" sz="1000" b="1" i="0" u="none" strike="noStrike" dirty="0">
                        <a:solidFill>
                          <a:schemeClr val="bg1"/>
                        </a:solidFill>
                        <a:effectLst/>
                        <a:latin typeface="+mn-lt"/>
                      </a:endParaRPr>
                    </a:p>
                  </a:txBody>
                  <a:tcPr marL="3050" marT="305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688F"/>
                    </a:solidFill>
                  </a:tcPr>
                </a:tc>
                <a:tc>
                  <a:txBody>
                    <a:bodyPr/>
                    <a:lstStyle/>
                    <a:p>
                      <a:pPr algn="r" fontAlgn="ctr"/>
                      <a:r>
                        <a:rPr lang="en-US" sz="1100" b="1" i="0" u="none" strike="noStrike" dirty="0">
                          <a:solidFill>
                            <a:schemeClr val="bg1"/>
                          </a:solidFill>
                          <a:effectLst/>
                          <a:latin typeface="Franklin Gothic Book" panose="020B0503020102020204" pitchFamily="34" charset="0"/>
                        </a:rPr>
                        <a:t> $  0</a:t>
                      </a:r>
                    </a:p>
                  </a:txBody>
                  <a:tcPr marL="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688F"/>
                    </a:solidFill>
                  </a:tcPr>
                </a:tc>
                <a:tc>
                  <a:txBody>
                    <a:bodyPr/>
                    <a:lstStyle/>
                    <a:p>
                      <a:pPr algn="r" fontAlgn="ctr"/>
                      <a:endParaRPr lang="en-US" sz="1000" b="1" i="0" u="none" strike="noStrike" dirty="0">
                        <a:solidFill>
                          <a:schemeClr val="bg1"/>
                        </a:solidFill>
                        <a:effectLst/>
                        <a:latin typeface="+mn-lt"/>
                      </a:endParaRPr>
                    </a:p>
                  </a:txBody>
                  <a:tcPr marL="3050" marT="305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688F"/>
                    </a:solidFill>
                  </a:tcPr>
                </a:tc>
                <a:tc>
                  <a:txBody>
                    <a:bodyPr/>
                    <a:lstStyle/>
                    <a:p>
                      <a:pPr algn="l" fontAlgn="b"/>
                      <a:endParaRPr lang="en-US" sz="1000" b="1" i="0" u="none" strike="noStrike" dirty="0">
                        <a:solidFill>
                          <a:schemeClr val="bg1"/>
                        </a:solidFill>
                        <a:effectLst/>
                        <a:latin typeface="+mn-lt"/>
                      </a:endParaRPr>
                    </a:p>
                  </a:txBody>
                  <a:tcPr marL="3050" marR="182880" marT="305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688F"/>
                    </a:solidFill>
                  </a:tcPr>
                </a:tc>
                <a:extLst>
                  <a:ext uri="{0D108BD9-81ED-4DB2-BD59-A6C34878D82A}">
                    <a16:rowId xmlns:a16="http://schemas.microsoft.com/office/drawing/2014/main" val="10028"/>
                  </a:ext>
                </a:extLst>
              </a:tr>
            </a:tbl>
          </a:graphicData>
        </a:graphic>
      </p:graphicFrame>
      <p:graphicFrame>
        <p:nvGraphicFramePr>
          <p:cNvPr id="7" name="Chart 6" descr="UMS FY22 E&amp;G and Auxiliary revenue: State appropriation 37%, Net tution &amp; fee revenue 43%, Net dining &amp; residence 11%, Sales, services, other 9%"/>
          <p:cNvGraphicFramePr/>
          <p:nvPr>
            <p:extLst>
              <p:ext uri="{D42A27DB-BD31-4B8C-83A1-F6EECF244321}">
                <p14:modId xmlns:p14="http://schemas.microsoft.com/office/powerpoint/2010/main" val="3061641152"/>
              </p:ext>
            </p:extLst>
          </p:nvPr>
        </p:nvGraphicFramePr>
        <p:xfrm>
          <a:off x="273261" y="953405"/>
          <a:ext cx="2182018" cy="285914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descr="UMS FY22 E&amp;G and Auxiliary expense:&#10;Compensation 67%, Non-compensation 33%"/>
          <p:cNvGraphicFramePr/>
          <p:nvPr>
            <p:extLst>
              <p:ext uri="{D42A27DB-BD31-4B8C-83A1-F6EECF244321}">
                <p14:modId xmlns:p14="http://schemas.microsoft.com/office/powerpoint/2010/main" val="2226728578"/>
              </p:ext>
            </p:extLst>
          </p:nvPr>
        </p:nvGraphicFramePr>
        <p:xfrm>
          <a:off x="188955" y="4247057"/>
          <a:ext cx="2317659" cy="2575726"/>
        </p:xfrm>
        <a:graphic>
          <a:graphicData uri="http://schemas.openxmlformats.org/drawingml/2006/chart">
            <c:chart xmlns:c="http://schemas.openxmlformats.org/drawingml/2006/chart" xmlns:r="http://schemas.openxmlformats.org/officeDocument/2006/relationships" r:id="rId3"/>
          </a:graphicData>
        </a:graphic>
      </p:graphicFrame>
      <p:cxnSp>
        <p:nvCxnSpPr>
          <p:cNvPr id="11" name="Straight Connector 10">
            <a:extLst>
              <a:ext uri="{C183D7F6-B498-43B3-948B-1728B52AA6E4}">
                <adec:decorative xmlns:adec="http://schemas.microsoft.com/office/drawing/2017/decorative" val="1"/>
              </a:ext>
            </a:extLst>
          </p:cNvPr>
          <p:cNvCxnSpPr>
            <a:cxnSpLocks/>
          </p:cNvCxnSpPr>
          <p:nvPr/>
        </p:nvCxnSpPr>
        <p:spPr>
          <a:xfrm>
            <a:off x="273261" y="4122624"/>
            <a:ext cx="199368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1306455" y="2198120"/>
            <a:ext cx="1052625" cy="461665"/>
          </a:xfrm>
          <a:prstGeom prst="rect">
            <a:avLst/>
          </a:prstGeom>
        </p:spPr>
        <p:txBody>
          <a:bodyPr wrap="square">
            <a:spAutoFit/>
          </a:bodyPr>
          <a:lstStyle/>
          <a:p>
            <a:pPr algn="ctr"/>
            <a:r>
              <a:rPr lang="en-US" sz="1200" b="1" dirty="0">
                <a:solidFill>
                  <a:schemeClr val="bg1"/>
                </a:solidFill>
              </a:rPr>
              <a:t>Net Tuition &amp; Fee Revenue </a:t>
            </a:r>
            <a:endParaRPr lang="en-US" sz="1050" b="1" dirty="0">
              <a:solidFill>
                <a:schemeClr val="bg1"/>
              </a:solidFill>
            </a:endParaRPr>
          </a:p>
        </p:txBody>
      </p:sp>
      <p:sp>
        <p:nvSpPr>
          <p:cNvPr id="13" name="TextBox 12"/>
          <p:cNvSpPr txBox="1"/>
          <p:nvPr/>
        </p:nvSpPr>
        <p:spPr>
          <a:xfrm>
            <a:off x="130558" y="2198119"/>
            <a:ext cx="1290742" cy="461665"/>
          </a:xfrm>
          <a:prstGeom prst="rect">
            <a:avLst/>
          </a:prstGeom>
          <a:noFill/>
        </p:spPr>
        <p:txBody>
          <a:bodyPr wrap="square" rtlCol="0">
            <a:spAutoFit/>
          </a:bodyPr>
          <a:lstStyle/>
          <a:p>
            <a:pPr algn="ctr"/>
            <a:r>
              <a:rPr lang="en-US" sz="1200" b="1" dirty="0">
                <a:solidFill>
                  <a:schemeClr val="bg1"/>
                </a:solidFill>
              </a:rPr>
              <a:t>State Appropriation</a:t>
            </a:r>
          </a:p>
        </p:txBody>
      </p:sp>
      <p:sp>
        <p:nvSpPr>
          <p:cNvPr id="14" name="TextBox 13"/>
          <p:cNvSpPr txBox="1"/>
          <p:nvPr/>
        </p:nvSpPr>
        <p:spPr>
          <a:xfrm>
            <a:off x="273261" y="1305693"/>
            <a:ext cx="1290743" cy="461665"/>
          </a:xfrm>
          <a:prstGeom prst="rect">
            <a:avLst/>
          </a:prstGeom>
          <a:noFill/>
        </p:spPr>
        <p:txBody>
          <a:bodyPr wrap="square" rtlCol="0">
            <a:spAutoFit/>
          </a:bodyPr>
          <a:lstStyle/>
          <a:p>
            <a:r>
              <a:rPr lang="en-US" sz="1200" dirty="0"/>
              <a:t>Sales/Services/Other</a:t>
            </a:r>
          </a:p>
        </p:txBody>
      </p:sp>
      <p:sp>
        <p:nvSpPr>
          <p:cNvPr id="15" name="TextBox 14"/>
          <p:cNvSpPr txBox="1"/>
          <p:nvPr/>
        </p:nvSpPr>
        <p:spPr>
          <a:xfrm>
            <a:off x="957618" y="3466136"/>
            <a:ext cx="1652443" cy="461665"/>
          </a:xfrm>
          <a:prstGeom prst="rect">
            <a:avLst/>
          </a:prstGeom>
          <a:noFill/>
        </p:spPr>
        <p:txBody>
          <a:bodyPr wrap="square" rtlCol="0">
            <a:spAutoFit/>
          </a:bodyPr>
          <a:lstStyle/>
          <a:p>
            <a:r>
              <a:rPr lang="en-US" sz="1200" dirty="0"/>
              <a:t>Net Dining &amp; </a:t>
            </a:r>
            <a:br>
              <a:rPr lang="en-US" sz="1200" dirty="0"/>
            </a:br>
            <a:r>
              <a:rPr lang="en-US" sz="1200" dirty="0"/>
              <a:t>Residence Revenue</a:t>
            </a:r>
          </a:p>
        </p:txBody>
      </p:sp>
      <p:sp>
        <p:nvSpPr>
          <p:cNvPr id="16" name="TextBox 15"/>
          <p:cNvSpPr txBox="1"/>
          <p:nvPr/>
        </p:nvSpPr>
        <p:spPr>
          <a:xfrm>
            <a:off x="1015689" y="5847263"/>
            <a:ext cx="1293123" cy="276999"/>
          </a:xfrm>
          <a:prstGeom prst="rect">
            <a:avLst/>
          </a:prstGeom>
          <a:noFill/>
        </p:spPr>
        <p:txBody>
          <a:bodyPr wrap="square" rtlCol="0">
            <a:spAutoFit/>
          </a:bodyPr>
          <a:lstStyle/>
          <a:p>
            <a:r>
              <a:rPr lang="en-US" sz="1200" b="1" dirty="0">
                <a:solidFill>
                  <a:schemeClr val="bg1"/>
                </a:solidFill>
              </a:rPr>
              <a:t>Compensation</a:t>
            </a:r>
          </a:p>
        </p:txBody>
      </p:sp>
      <p:sp>
        <p:nvSpPr>
          <p:cNvPr id="17" name="TextBox 16"/>
          <p:cNvSpPr txBox="1"/>
          <p:nvPr/>
        </p:nvSpPr>
        <p:spPr>
          <a:xfrm>
            <a:off x="239565" y="5241075"/>
            <a:ext cx="1293123" cy="461665"/>
          </a:xfrm>
          <a:prstGeom prst="rect">
            <a:avLst/>
          </a:prstGeom>
          <a:noFill/>
        </p:spPr>
        <p:txBody>
          <a:bodyPr wrap="square" rtlCol="0">
            <a:spAutoFit/>
          </a:bodyPr>
          <a:lstStyle/>
          <a:p>
            <a:r>
              <a:rPr lang="en-US" sz="1200" b="1" dirty="0">
                <a:solidFill>
                  <a:schemeClr val="bg1"/>
                </a:solidFill>
              </a:rPr>
              <a:t>   Non-Compensation</a:t>
            </a:r>
          </a:p>
        </p:txBody>
      </p:sp>
      <p:sp>
        <p:nvSpPr>
          <p:cNvPr id="5" name="Slide Number Placeholder 4"/>
          <p:cNvSpPr>
            <a:spLocks noGrp="1"/>
          </p:cNvSpPr>
          <p:nvPr>
            <p:ph type="sldNum" sz="quarter" idx="12"/>
          </p:nvPr>
        </p:nvSpPr>
        <p:spPr/>
        <p:txBody>
          <a:bodyPr/>
          <a:lstStyle/>
          <a:p>
            <a:fld id="{F5CF3575-0547-4F27-9A0F-3C3208F032F2}" type="slidenum">
              <a:rPr lang="en-US" smtClean="0"/>
              <a:t>27</a:t>
            </a:fld>
            <a:endParaRPr lang="en-US"/>
          </a:p>
        </p:txBody>
      </p:sp>
    </p:spTree>
    <p:extLst>
      <p:ext uri="{BB962C8B-B14F-4D97-AF65-F5344CB8AC3E}">
        <p14:creationId xmlns:p14="http://schemas.microsoft.com/office/powerpoint/2010/main" val="1278522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Quasi-Independent State Entities Budget Requirement</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CF3575-0547-4F27-9A0F-3C3208F032F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5BC9C49-774E-4B6A-AF0C-97DC266C0B5F}"/>
              </a:ext>
              <a:ext uri="{C183D7F6-B498-43B3-948B-1728B52AA6E4}">
                <adec:decorative xmlns:adec="http://schemas.microsoft.com/office/drawing/2017/decorative" val="1"/>
              </a:ext>
            </a:extLst>
          </p:cNvPr>
          <p:cNvSpPr/>
          <p:nvPr/>
        </p:nvSpPr>
        <p:spPr>
          <a:xfrm>
            <a:off x="679850" y="1082830"/>
            <a:ext cx="4299737" cy="4174970"/>
          </a:xfrm>
          <a:prstGeom prst="rect">
            <a:avLst/>
          </a:prstGeom>
          <a:solidFill>
            <a:srgbClr val="FF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EB6F75BB-E6E1-4202-BADC-CC6BDA364550}"/>
              </a:ext>
            </a:extLst>
          </p:cNvPr>
          <p:cNvSpPr/>
          <p:nvPr/>
        </p:nvSpPr>
        <p:spPr>
          <a:xfrm>
            <a:off x="1777382" y="5561535"/>
            <a:ext cx="7728449" cy="744243"/>
          </a:xfrm>
          <a:prstGeom prst="rect">
            <a:avLst/>
          </a:prstGeom>
        </p:spPr>
        <p:txBody>
          <a:bodyPr wrap="square">
            <a:spAutoFit/>
          </a:bodyPr>
          <a:lstStyle/>
          <a:p>
            <a:pPr marL="201719" marR="0" lvl="0" indent="-201719" algn="l" defTabSz="894512" rtl="0" eaLnBrk="1" fontAlgn="auto" latinLnBrk="0" hangingPunct="1">
              <a:lnSpc>
                <a:spcPct val="100000"/>
              </a:lnSpc>
              <a:spcBef>
                <a:spcPts val="529"/>
              </a:spcBef>
              <a:spcAft>
                <a:spcPts val="0"/>
              </a:spcAft>
              <a:buClrTx/>
              <a:buSzTx/>
              <a:buFont typeface="Arial" pitchFamily="34" charset="0"/>
              <a:buChar char="•"/>
              <a:tabLst/>
              <a:defRPr/>
            </a:pPr>
            <a:r>
              <a:rPr kumimoji="0" lang="en-US" sz="1412" b="0" i="0" u="none" strike="noStrike" kern="1200" cap="none" spc="0" normalizeH="0" baseline="0" noProof="0" dirty="0">
                <a:ln>
                  <a:noFill/>
                </a:ln>
                <a:solidFill>
                  <a:prstClr val="black"/>
                </a:solidFill>
                <a:effectLst/>
                <a:uLnTx/>
                <a:uFillTx/>
                <a:latin typeface="Calibri" panose="020F0502020204030204"/>
                <a:ea typeface="+mn-ea"/>
                <a:cs typeface="+mn-cs"/>
              </a:rPr>
              <a:t>UMS “Use of University funds” policy generally prohibits charitable contributions; Sponsorships which advance the University’s mission are allowed. UMS “Travel &amp; Expense” policy defines what constitutes allowable travel, meals, and entertainment expenses.</a:t>
            </a:r>
          </a:p>
        </p:txBody>
      </p:sp>
      <p:sp>
        <p:nvSpPr>
          <p:cNvPr id="13" name="Rectangle 12">
            <a:extLst>
              <a:ext uri="{FF2B5EF4-FFF2-40B4-BE49-F238E27FC236}">
                <a16:creationId xmlns:a16="http://schemas.microsoft.com/office/drawing/2014/main" id="{0D927CE0-B071-417C-AC1F-65D89762417E}"/>
              </a:ext>
              <a:ext uri="{C183D7F6-B498-43B3-948B-1728B52AA6E4}">
                <adec:decorative xmlns:adec="http://schemas.microsoft.com/office/drawing/2017/decorative" val="1"/>
              </a:ext>
            </a:extLst>
          </p:cNvPr>
          <p:cNvSpPr/>
          <p:nvPr/>
        </p:nvSpPr>
        <p:spPr>
          <a:xfrm>
            <a:off x="6096000" y="1082830"/>
            <a:ext cx="4299737" cy="4174970"/>
          </a:xfrm>
          <a:prstGeom prst="rect">
            <a:avLst/>
          </a:prstGeom>
          <a:solidFill>
            <a:srgbClr val="FF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Content Placeholder 2">
            <a:extLst>
              <a:ext uri="{FF2B5EF4-FFF2-40B4-BE49-F238E27FC236}">
                <a16:creationId xmlns:a16="http://schemas.microsoft.com/office/drawing/2014/main" id="{6C65813D-6DD0-45C8-9282-246F6ADB285D}"/>
              </a:ext>
            </a:extLst>
          </p:cNvPr>
          <p:cNvSpPr txBox="1">
            <a:spLocks/>
          </p:cNvSpPr>
          <p:nvPr/>
        </p:nvSpPr>
        <p:spPr>
          <a:xfrm>
            <a:off x="762000" y="1335503"/>
            <a:ext cx="4135438" cy="40306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01719" indent="-201719"/>
            <a:r>
              <a:rPr lang="en-US" sz="1588"/>
              <a:t>Public Law 2011, Chapter 616 mandates:</a:t>
            </a:r>
          </a:p>
          <a:p>
            <a:pPr marL="551924" lvl="1" indent="-278764">
              <a:spcBef>
                <a:spcPts val="1059"/>
              </a:spcBef>
            </a:pPr>
            <a:r>
              <a:rPr lang="en-US" sz="1412"/>
              <a:t>Board of Trustees approval of the annual budget for travel, meals, and entertainment costs.</a:t>
            </a:r>
          </a:p>
          <a:p>
            <a:pPr marL="551924" lvl="1" indent="-278764">
              <a:spcBef>
                <a:spcPts val="1059"/>
              </a:spcBef>
            </a:pPr>
            <a:r>
              <a:rPr lang="en-US" sz="1412"/>
              <a:t>Board of Trustees approval of the annual budget for contribution expenses – defined by this Public Law as membership dues &amp; fees, gifts, donations, and sponsorships.</a:t>
            </a:r>
          </a:p>
          <a:p>
            <a:pPr marL="551924" lvl="1" indent="-278764">
              <a:spcBef>
                <a:spcPts val="1059"/>
              </a:spcBef>
            </a:pPr>
            <a:r>
              <a:rPr lang="en-US" sz="1412"/>
              <a:t>Periodic reporting of the actual travel and contribution costs by the UMS to the Board of Trustees.</a:t>
            </a:r>
          </a:p>
          <a:p>
            <a:pPr marL="551924" lvl="1" indent="-278764">
              <a:spcBef>
                <a:spcPts val="1059"/>
              </a:spcBef>
            </a:pPr>
            <a:r>
              <a:rPr lang="en-US" sz="1412"/>
              <a:t>Annual reporting to the Legislature by the UMS of contributions made to persons in the preceding year that were greater than $1,000, and the total contributed to each</a:t>
            </a:r>
            <a:r>
              <a:rPr lang="en-US" sz="1235"/>
              <a:t>.</a:t>
            </a:r>
            <a:endParaRPr lang="en-US" sz="1235" dirty="0"/>
          </a:p>
        </p:txBody>
      </p:sp>
      <p:graphicFrame>
        <p:nvGraphicFramePr>
          <p:cNvPr id="15" name="Table 14">
            <a:extLst>
              <a:ext uri="{FF2B5EF4-FFF2-40B4-BE49-F238E27FC236}">
                <a16:creationId xmlns:a16="http://schemas.microsoft.com/office/drawing/2014/main" id="{DFF995BC-9BD7-4371-983E-93F417F4F2F8}"/>
              </a:ext>
            </a:extLst>
          </p:cNvPr>
          <p:cNvGraphicFramePr>
            <a:graphicFrameLocks noGrp="1"/>
          </p:cNvGraphicFramePr>
          <p:nvPr>
            <p:extLst>
              <p:ext uri="{D42A27DB-BD31-4B8C-83A1-F6EECF244321}">
                <p14:modId xmlns:p14="http://schemas.microsoft.com/office/powerpoint/2010/main" val="2242434258"/>
              </p:ext>
            </p:extLst>
          </p:nvPr>
        </p:nvGraphicFramePr>
        <p:xfrm>
          <a:off x="6259885" y="1682818"/>
          <a:ext cx="3977194" cy="1955756"/>
        </p:xfrm>
        <a:graphic>
          <a:graphicData uri="http://schemas.openxmlformats.org/drawingml/2006/table">
            <a:tbl>
              <a:tblPr firstRow="1" bandRow="1">
                <a:tableStyleId>{5C22544A-7EE6-4342-B048-85BDC9FD1C3A}</a:tableStyleId>
              </a:tblPr>
              <a:tblGrid>
                <a:gridCol w="1484259">
                  <a:extLst>
                    <a:ext uri="{9D8B030D-6E8A-4147-A177-3AD203B41FA5}">
                      <a16:colId xmlns:a16="http://schemas.microsoft.com/office/drawing/2014/main" val="20000"/>
                    </a:ext>
                  </a:extLst>
                </a:gridCol>
                <a:gridCol w="1249082">
                  <a:extLst>
                    <a:ext uri="{9D8B030D-6E8A-4147-A177-3AD203B41FA5}">
                      <a16:colId xmlns:a16="http://schemas.microsoft.com/office/drawing/2014/main" val="20001"/>
                    </a:ext>
                  </a:extLst>
                </a:gridCol>
                <a:gridCol w="1243853">
                  <a:extLst>
                    <a:ext uri="{9D8B030D-6E8A-4147-A177-3AD203B41FA5}">
                      <a16:colId xmlns:a16="http://schemas.microsoft.com/office/drawing/2014/main" val="2785874686"/>
                    </a:ext>
                  </a:extLst>
                </a:gridCol>
              </a:tblGrid>
              <a:tr h="328661">
                <a:tc>
                  <a:txBody>
                    <a:bodyPr/>
                    <a:lstStyle/>
                    <a:p>
                      <a:pPr algn="ctr"/>
                      <a:r>
                        <a:rPr lang="en-US" sz="1600" dirty="0">
                          <a:solidFill>
                            <a:schemeClr val="tx1"/>
                          </a:solidFill>
                        </a:rPr>
                        <a:t>FY22 Budget</a:t>
                      </a:r>
                    </a:p>
                  </a:txBody>
                  <a:tcPr marL="80682" marR="80682" marT="40341" marB="40341">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200" dirty="0">
                          <a:solidFill>
                            <a:schemeClr val="tx1"/>
                          </a:solidFill>
                        </a:rPr>
                        <a:t>($000’s)</a:t>
                      </a:r>
                    </a:p>
                  </a:txBody>
                  <a:tcPr marL="80682" marR="80682" marT="40341" marB="40341">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($000’s)</a:t>
                      </a:r>
                    </a:p>
                  </a:txBody>
                  <a:tcPr marL="80682" marR="80682" marT="40341" marB="40341">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45459">
                <a:tc>
                  <a:txBody>
                    <a:bodyPr/>
                    <a:lstStyle/>
                    <a:p>
                      <a:r>
                        <a:rPr lang="en-US" sz="1200" b="1" dirty="0"/>
                        <a:t>Fund</a:t>
                      </a:r>
                    </a:p>
                  </a:txBody>
                  <a:tcPr marL="80682" marR="80682" marT="40341" marB="40341" anchor="b">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1100" b="1" dirty="0"/>
                        <a:t>Travel, Meals, Entertainment</a:t>
                      </a:r>
                    </a:p>
                  </a:txBody>
                  <a:tcPr marL="80682" marR="80682" marT="40341" marB="40341" anchor="b">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1100" b="1"/>
                        <a:t>Memberships, Gifts, Donations, &amp; Sponsorships</a:t>
                      </a:r>
                      <a:endParaRPr lang="en-US"/>
                    </a:p>
                  </a:txBody>
                  <a:tcPr marL="80682" marR="80682" marT="40341" marB="40341" anchor="b">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27212">
                <a:tc>
                  <a:txBody>
                    <a:bodyPr/>
                    <a:lstStyle/>
                    <a:p>
                      <a:r>
                        <a:rPr lang="en-US" sz="1200" dirty="0"/>
                        <a:t>E&amp;G/Auxiliary</a:t>
                      </a:r>
                    </a:p>
                  </a:txBody>
                  <a:tcPr marL="80682" marR="80682" marT="40341" marB="40341">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200" dirty="0"/>
                        <a:t>$5,095</a:t>
                      </a:r>
                    </a:p>
                  </a:txBody>
                  <a:tcPr marL="80682" marR="322729" marT="40341" marB="40341">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a:t>$ 1,147</a:t>
                      </a:r>
                      <a:endParaRPr lang="en-US"/>
                    </a:p>
                  </a:txBody>
                  <a:tcPr marL="80682" marR="322729" marT="40341" marB="40341">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27212">
                <a:tc>
                  <a:txBody>
                    <a:bodyPr/>
                    <a:lstStyle/>
                    <a:p>
                      <a:r>
                        <a:rPr lang="en-US" sz="1200" dirty="0"/>
                        <a:t>Restricted/Other</a:t>
                      </a:r>
                    </a:p>
                  </a:txBody>
                  <a:tcPr marL="80682" marR="80682" marT="40341" marB="40341">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200" dirty="0"/>
                        <a:t> 4,000</a:t>
                      </a:r>
                    </a:p>
                  </a:txBody>
                  <a:tcPr marL="80682" marR="322729" marT="40341" marB="40341">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a:t>    550</a:t>
                      </a:r>
                      <a:endParaRPr lang="en-US"/>
                    </a:p>
                  </a:txBody>
                  <a:tcPr marL="80682" marR="322729" marT="40341" marB="40341">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27212">
                <a:tc>
                  <a:txBody>
                    <a:bodyPr/>
                    <a:lstStyle/>
                    <a:p>
                      <a:r>
                        <a:rPr lang="en-US" sz="1200" b="1" dirty="0"/>
                        <a:t>Total</a:t>
                      </a:r>
                    </a:p>
                  </a:txBody>
                  <a:tcPr marL="80682" marR="80682" marT="40341" marB="40341">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200" b="1" dirty="0"/>
                        <a:t>$9,095</a:t>
                      </a:r>
                    </a:p>
                  </a:txBody>
                  <a:tcPr marL="80682" marR="322729" marT="40341" marB="40341">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US" sz="1200" b="1" dirty="0"/>
                        <a:t>$ 1,697</a:t>
                      </a:r>
                      <a:endParaRPr lang="en-US" dirty="0"/>
                    </a:p>
                  </a:txBody>
                  <a:tcPr marL="80682" marR="322729" marT="40341" marB="40341">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16" name="Rectangle 15">
            <a:extLst>
              <a:ext uri="{FF2B5EF4-FFF2-40B4-BE49-F238E27FC236}">
                <a16:creationId xmlns:a16="http://schemas.microsoft.com/office/drawing/2014/main" id="{86688189-8343-4827-B9D7-AD47B7EC9D14}"/>
              </a:ext>
            </a:extLst>
          </p:cNvPr>
          <p:cNvSpPr/>
          <p:nvPr/>
        </p:nvSpPr>
        <p:spPr>
          <a:xfrm>
            <a:off x="6109409" y="4508308"/>
            <a:ext cx="4370294" cy="66248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35" b="0" i="0" u="none" strike="noStrike" kern="1200" cap="none" spc="0" normalizeH="0" baseline="0" noProof="0" dirty="0">
                <a:ln>
                  <a:noFill/>
                </a:ln>
                <a:solidFill>
                  <a:prstClr val="black"/>
                </a:solidFill>
                <a:effectLst/>
                <a:uLnTx/>
                <a:uFillTx/>
                <a:latin typeface="Calibri" panose="020F0502020204030204"/>
                <a:ea typeface="+mn-ea"/>
                <a:cs typeface="+mn-cs"/>
              </a:rPr>
              <a:t>E&amp;G/Auxiliary are included in the proposed operating budgets. Restricted/Other includes grants &amp; contracts, MEIF, Coop. Ext, etc. and is not included in the operating budgets.</a:t>
            </a:r>
          </a:p>
        </p:txBody>
      </p:sp>
    </p:spTree>
    <p:extLst>
      <p:ext uri="{BB962C8B-B14F-4D97-AF65-F5344CB8AC3E}">
        <p14:creationId xmlns:p14="http://schemas.microsoft.com/office/powerpoint/2010/main" val="3208959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6619" y="455580"/>
            <a:ext cx="6964501" cy="511175"/>
          </a:xfrm>
        </p:spPr>
        <p:txBody>
          <a:bodyPr>
            <a:normAutofit fontScale="90000"/>
          </a:bodyPr>
          <a:lstStyle/>
          <a:p>
            <a:r>
              <a:rPr lang="en-US" dirty="0"/>
              <a:t>FY22 Budget Pressures &amp; COVID19</a:t>
            </a:r>
          </a:p>
        </p:txBody>
      </p:sp>
      <p:sp>
        <p:nvSpPr>
          <p:cNvPr id="3" name="Rectangle 2"/>
          <p:cNvSpPr/>
          <p:nvPr/>
        </p:nvSpPr>
        <p:spPr>
          <a:xfrm>
            <a:off x="623629" y="1322507"/>
            <a:ext cx="8337491" cy="3016210"/>
          </a:xfrm>
          <a:prstGeom prst="rect">
            <a:avLst/>
          </a:prstGeom>
        </p:spPr>
        <p:txBody>
          <a:bodyPr wrap="square">
            <a:spAutoFit/>
          </a:bodyPr>
          <a:lstStyle/>
          <a:p>
            <a:pPr marL="406400" lvl="1" indent="-373063">
              <a:spcAft>
                <a:spcPts val="1200"/>
              </a:spcAft>
              <a:buFont typeface="Arial" panose="020B0604020202020204" pitchFamily="34" charset="0"/>
              <a:buChar char="•"/>
            </a:pPr>
            <a:r>
              <a:rPr lang="en-US" sz="2000" dirty="0"/>
              <a:t>Federal funding being used in FY21 and FY22 to cover COVID related expenses and / or lost revenue</a:t>
            </a:r>
          </a:p>
          <a:p>
            <a:pPr marL="406400" lvl="1" indent="-373063">
              <a:spcAft>
                <a:spcPts val="1200"/>
              </a:spcAft>
              <a:buFont typeface="Arial" panose="020B0604020202020204" pitchFamily="34" charset="0"/>
              <a:buChar char="•"/>
            </a:pPr>
            <a:r>
              <a:rPr lang="en-US" sz="2000" dirty="0"/>
              <a:t>Although increased above FY21 levels, residence hall occupancy rates remain below full capacity, contributing to auxiliary budget challenges</a:t>
            </a:r>
          </a:p>
          <a:p>
            <a:pPr marL="406400" lvl="1" indent="-373063">
              <a:spcAft>
                <a:spcPts val="1200"/>
              </a:spcAft>
              <a:buFont typeface="Arial" panose="020B0604020202020204" pitchFamily="34" charset="0"/>
              <a:buChar char="•"/>
            </a:pPr>
            <a:r>
              <a:rPr lang="en-US" sz="2000" dirty="0"/>
              <a:t>Gordian (Sightlines) data continues to show declines in campus NAV and increases in renovation age across UMS facilities; and</a:t>
            </a:r>
          </a:p>
          <a:p>
            <a:pPr marL="406400" lvl="1" indent="-373063">
              <a:spcAft>
                <a:spcPts val="1200"/>
              </a:spcAft>
              <a:buFont typeface="Arial" panose="020B0604020202020204" pitchFamily="34" charset="0"/>
              <a:buChar char="•"/>
            </a:pPr>
            <a:r>
              <a:rPr lang="en-US" sz="2000" dirty="0"/>
              <a:t>Received $14.9M in Coronavirus Relief Funds from State of Maine to partially offset testing, PPE, and quarantine costs</a:t>
            </a:r>
          </a:p>
        </p:txBody>
      </p:sp>
      <p:sp>
        <p:nvSpPr>
          <p:cNvPr id="5" name="Slide Number Placeholder 4"/>
          <p:cNvSpPr>
            <a:spLocks noGrp="1"/>
          </p:cNvSpPr>
          <p:nvPr>
            <p:ph type="sldNum" sz="quarter" idx="12"/>
          </p:nvPr>
        </p:nvSpPr>
        <p:spPr/>
        <p:txBody>
          <a:bodyPr/>
          <a:lstStyle/>
          <a:p>
            <a:fld id="{F5CF3575-0547-4F27-9A0F-3C3208F032F2}" type="slidenum">
              <a:rPr lang="en-US" smtClean="0"/>
              <a:t>3</a:t>
            </a:fld>
            <a:endParaRPr lang="en-US"/>
          </a:p>
        </p:txBody>
      </p:sp>
      <p:pic>
        <p:nvPicPr>
          <p:cNvPr id="9" name="Grafik 10">
            <a:extLst>
              <a:ext uri="{FF2B5EF4-FFF2-40B4-BE49-F238E27FC236}">
                <a16:creationId xmlns:a16="http://schemas.microsoft.com/office/drawing/2014/main" id="{F892B456-F703-4BA2-A93A-E4D9170001DF}"/>
              </a:ext>
              <a:ext uri="{C183D7F6-B498-43B3-948B-1728B52AA6E4}">
                <adec:decorative xmlns:adec="http://schemas.microsoft.com/office/drawing/2017/decorative" val="1"/>
              </a:ext>
            </a:extLst>
          </p:cNvPr>
          <p:cNvPicPr>
            <a:picLocks noChangeAspect="1"/>
          </p:cNvPicPr>
          <p:nvPr/>
        </p:nvPicPr>
        <p:blipFill rotWithShape="1">
          <a:blip r:embed="rId3"/>
          <a:srcRect l="31125" t="49779" r="-1" b="-611"/>
          <a:stretch/>
        </p:blipFill>
        <p:spPr>
          <a:xfrm rot="5400000">
            <a:off x="7266500" y="1943886"/>
            <a:ext cx="6869385" cy="2981614"/>
          </a:xfrm>
          <a:prstGeom prst="rect">
            <a:avLst/>
          </a:prstGeom>
        </p:spPr>
      </p:pic>
    </p:spTree>
    <p:extLst>
      <p:ext uri="{BB962C8B-B14F-4D97-AF65-F5344CB8AC3E}">
        <p14:creationId xmlns:p14="http://schemas.microsoft.com/office/powerpoint/2010/main" val="2183313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1454" y="403328"/>
            <a:ext cx="4447724" cy="511175"/>
          </a:xfrm>
        </p:spPr>
        <p:txBody>
          <a:bodyPr>
            <a:normAutofit fontScale="90000"/>
          </a:bodyPr>
          <a:lstStyle/>
          <a:p>
            <a:r>
              <a:rPr lang="en-US" dirty="0"/>
              <a:t>FY22 Budget Overview</a:t>
            </a:r>
          </a:p>
        </p:txBody>
      </p:sp>
      <p:sp>
        <p:nvSpPr>
          <p:cNvPr id="3" name="Rectangle 2"/>
          <p:cNvSpPr/>
          <p:nvPr/>
        </p:nvSpPr>
        <p:spPr>
          <a:xfrm>
            <a:off x="751779" y="1240266"/>
            <a:ext cx="5918652" cy="5247590"/>
          </a:xfrm>
          <a:prstGeom prst="rect">
            <a:avLst/>
          </a:prstGeom>
        </p:spPr>
        <p:txBody>
          <a:bodyPr wrap="square">
            <a:spAutoFit/>
          </a:bodyPr>
          <a:lstStyle/>
          <a:p>
            <a:pPr marL="406400" lvl="1" indent="-179388">
              <a:spcBef>
                <a:spcPts val="300"/>
              </a:spcBef>
              <a:spcAft>
                <a:spcPts val="600"/>
              </a:spcAft>
              <a:buFont typeface="Arial" panose="020B0604020202020204" pitchFamily="34" charset="0"/>
              <a:buChar char="•"/>
            </a:pPr>
            <a:r>
              <a:rPr lang="en-US" sz="1600" dirty="0"/>
              <a:t>Enrollment</a:t>
            </a:r>
            <a:r>
              <a:rPr lang="en-US" dirty="0"/>
              <a:t> </a:t>
            </a:r>
          </a:p>
          <a:p>
            <a:pPr marL="576263" lvl="3" indent="-160338">
              <a:spcBef>
                <a:spcPts val="300"/>
              </a:spcBef>
              <a:spcAft>
                <a:spcPts val="600"/>
              </a:spcAft>
            </a:pPr>
            <a:r>
              <a:rPr lang="en-US" sz="1500" dirty="0"/>
              <a:t>Enrollment budgeting process focuses on returning students and realistic enrollment goals adjusted for potential COVID19 impact.</a:t>
            </a:r>
          </a:p>
          <a:p>
            <a:pPr marL="576263" lvl="3" indent="-160338">
              <a:spcBef>
                <a:spcPts val="300"/>
              </a:spcBef>
              <a:spcAft>
                <a:spcPts val="600"/>
              </a:spcAft>
            </a:pPr>
            <a:r>
              <a:rPr lang="en-US" sz="1500" dirty="0"/>
              <a:t>FY22 budgeted credit hours are 1.5% above FY21 budget and 0.6% above FY21 actuals. </a:t>
            </a:r>
          </a:p>
          <a:p>
            <a:pPr marL="403225" lvl="2" indent="-176213">
              <a:spcBef>
                <a:spcPts val="600"/>
              </a:spcBef>
              <a:buFont typeface="Arial" panose="020B0604020202020204" pitchFamily="34" charset="0"/>
              <a:buChar char="•"/>
            </a:pPr>
            <a:r>
              <a:rPr lang="en-US" sz="1600" dirty="0"/>
              <a:t>Appropriation</a:t>
            </a:r>
            <a:r>
              <a:rPr lang="en-US" dirty="0"/>
              <a:t> </a:t>
            </a:r>
            <a:r>
              <a:rPr lang="en-US" sz="1500" dirty="0"/>
              <a:t>- 3% increase plus $1.5M for Maine Law</a:t>
            </a:r>
          </a:p>
          <a:p>
            <a:pPr marL="403225" lvl="2" indent="-176213">
              <a:spcBef>
                <a:spcPts val="600"/>
              </a:spcBef>
              <a:buFont typeface="Arial" panose="020B0604020202020204" pitchFamily="34" charset="0"/>
              <a:buChar char="•"/>
            </a:pPr>
            <a:r>
              <a:rPr lang="en-US" sz="1600" dirty="0"/>
              <a:t>In-state tuition </a:t>
            </a:r>
            <a:r>
              <a:rPr lang="en-US" dirty="0"/>
              <a:t>– </a:t>
            </a:r>
            <a:r>
              <a:rPr lang="en-US" sz="1500" dirty="0"/>
              <a:t>no increase</a:t>
            </a:r>
          </a:p>
          <a:p>
            <a:pPr marL="403225" lvl="2" indent="-176213">
              <a:spcBef>
                <a:spcPts val="600"/>
              </a:spcBef>
              <a:buFont typeface="Arial" panose="020B0604020202020204" pitchFamily="34" charset="0"/>
              <a:buChar char="•"/>
            </a:pPr>
            <a:r>
              <a:rPr lang="en-US" sz="1600" dirty="0"/>
              <a:t>Capital investments </a:t>
            </a:r>
            <a:r>
              <a:rPr lang="en-US" dirty="0"/>
              <a:t>- </a:t>
            </a:r>
            <a:r>
              <a:rPr lang="en-US" sz="1500" dirty="0"/>
              <a:t>$4.5M increase (20%) over FY21 budget</a:t>
            </a:r>
          </a:p>
          <a:p>
            <a:pPr marL="403225" lvl="2" indent="-176213">
              <a:spcBef>
                <a:spcPts val="600"/>
              </a:spcBef>
              <a:buFont typeface="Arial" panose="020B0604020202020204" pitchFamily="34" charset="0"/>
              <a:buChar char="•"/>
            </a:pPr>
            <a:r>
              <a:rPr lang="en-US" sz="1600" dirty="0"/>
              <a:t>Budget Balancing</a:t>
            </a:r>
          </a:p>
          <a:p>
            <a:pPr marL="576263" lvl="3" indent="-160338">
              <a:spcBef>
                <a:spcPts val="0"/>
              </a:spcBef>
              <a:spcAft>
                <a:spcPts val="600"/>
              </a:spcAft>
            </a:pPr>
            <a:r>
              <a:rPr lang="en-US" sz="1500" dirty="0"/>
              <a:t>UMA, UMFK, UMPI, and USM will utilize CARES funds to offset their budgeted operating losses in FY22.  UMF is utilizing CARES funds and requesting the utilization of previously approved Budget Stabilization Funds to balance the budget.</a:t>
            </a:r>
          </a:p>
          <a:p>
            <a:pPr marL="576263" lvl="3" indent="-160338">
              <a:spcBef>
                <a:spcPts val="0"/>
              </a:spcBef>
              <a:spcAft>
                <a:spcPts val="600"/>
              </a:spcAft>
            </a:pPr>
            <a:r>
              <a:rPr lang="en-US" sz="1500" dirty="0"/>
              <a:t>Maine Law has minimal CARES funds and no reserves; requesting Budget Stabilization Funds to offset the operating loss.</a:t>
            </a:r>
          </a:p>
          <a:p>
            <a:pPr marL="576263" lvl="3" indent="-160338">
              <a:spcBef>
                <a:spcPts val="0"/>
              </a:spcBef>
              <a:spcAft>
                <a:spcPts val="600"/>
              </a:spcAft>
            </a:pPr>
            <a:r>
              <a:rPr lang="en-US" sz="1500" dirty="0"/>
              <a:t>UM will have exhausted CARES funds and is utilizing reserves to balance the budget.</a:t>
            </a:r>
          </a:p>
        </p:txBody>
      </p:sp>
      <p:pic>
        <p:nvPicPr>
          <p:cNvPr id="12" name="Picture 11" descr="photo of Estabrooke Hall"/>
          <p:cNvPicPr>
            <a:picLocks noChangeAspect="1"/>
          </p:cNvPicPr>
          <p:nvPr/>
        </p:nvPicPr>
        <p:blipFill rotWithShape="1">
          <a:blip r:embed="rId3">
            <a:extLst>
              <a:ext uri="{28A0092B-C50C-407E-A947-70E740481C1C}">
                <a14:useLocalDpi xmlns:a14="http://schemas.microsoft.com/office/drawing/2010/main" val="0"/>
              </a:ext>
            </a:extLst>
          </a:blip>
          <a:srcRect l="30024" t="107" r="23369" b="-107"/>
          <a:stretch/>
        </p:blipFill>
        <p:spPr>
          <a:xfrm>
            <a:off x="7378700" y="0"/>
            <a:ext cx="4813300" cy="6858000"/>
          </a:xfrm>
          <a:prstGeom prst="rect">
            <a:avLst/>
          </a:prstGeom>
        </p:spPr>
      </p:pic>
      <p:sp>
        <p:nvSpPr>
          <p:cNvPr id="5" name="Slide Number Placeholder 4"/>
          <p:cNvSpPr>
            <a:spLocks noGrp="1"/>
          </p:cNvSpPr>
          <p:nvPr>
            <p:ph type="sldNum" sz="quarter" idx="12"/>
          </p:nvPr>
        </p:nvSpPr>
        <p:spPr/>
        <p:txBody>
          <a:bodyPr/>
          <a:lstStyle/>
          <a:p>
            <a:fld id="{F5CF3575-0547-4F27-9A0F-3C3208F032F2}" type="slidenum">
              <a:rPr lang="en-US" smtClean="0"/>
              <a:t>4</a:t>
            </a:fld>
            <a:endParaRPr lang="en-US"/>
          </a:p>
        </p:txBody>
      </p:sp>
    </p:spTree>
    <p:extLst>
      <p:ext uri="{BB962C8B-B14F-4D97-AF65-F5344CB8AC3E}">
        <p14:creationId xmlns:p14="http://schemas.microsoft.com/office/powerpoint/2010/main" val="4245143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8289" y="363796"/>
            <a:ext cx="7371991" cy="511175"/>
          </a:xfrm>
        </p:spPr>
        <p:txBody>
          <a:bodyPr>
            <a:normAutofit fontScale="90000"/>
          </a:bodyPr>
          <a:lstStyle/>
          <a:p>
            <a:r>
              <a:rPr lang="en-US" dirty="0"/>
              <a:t>FY22 Budget Overview – PRIOR </a:t>
            </a:r>
            <a:r>
              <a:rPr lang="en-US" sz="2700" dirty="0"/>
              <a:t>(May 5</a:t>
            </a:r>
            <a:r>
              <a:rPr lang="en-US" sz="2700" baseline="30000" dirty="0"/>
              <a:t>th</a:t>
            </a:r>
            <a:r>
              <a:rPr lang="en-US" sz="2700" dirty="0"/>
              <a:t> FFT)</a:t>
            </a:r>
            <a:br>
              <a:rPr lang="en-US" dirty="0"/>
            </a:b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511002888"/>
              </p:ext>
            </p:extLst>
          </p:nvPr>
        </p:nvGraphicFramePr>
        <p:xfrm>
          <a:off x="511300" y="1134327"/>
          <a:ext cx="10769356" cy="4589345"/>
        </p:xfrm>
        <a:graphic>
          <a:graphicData uri="http://schemas.openxmlformats.org/drawingml/2006/table">
            <a:tbl>
              <a:tblPr firstRow="1" bandRow="1">
                <a:tableStyleId>{5C22544A-7EE6-4342-B048-85BDC9FD1C3A}</a:tableStyleId>
              </a:tblPr>
              <a:tblGrid>
                <a:gridCol w="1982193">
                  <a:extLst>
                    <a:ext uri="{9D8B030D-6E8A-4147-A177-3AD203B41FA5}">
                      <a16:colId xmlns:a16="http://schemas.microsoft.com/office/drawing/2014/main" val="20000"/>
                    </a:ext>
                  </a:extLst>
                </a:gridCol>
                <a:gridCol w="1226226">
                  <a:extLst>
                    <a:ext uri="{9D8B030D-6E8A-4147-A177-3AD203B41FA5}">
                      <a16:colId xmlns:a16="http://schemas.microsoft.com/office/drawing/2014/main" val="20001"/>
                    </a:ext>
                  </a:extLst>
                </a:gridCol>
                <a:gridCol w="1293174">
                  <a:extLst>
                    <a:ext uri="{9D8B030D-6E8A-4147-A177-3AD203B41FA5}">
                      <a16:colId xmlns:a16="http://schemas.microsoft.com/office/drawing/2014/main" val="20002"/>
                    </a:ext>
                  </a:extLst>
                </a:gridCol>
                <a:gridCol w="1297756">
                  <a:extLst>
                    <a:ext uri="{9D8B030D-6E8A-4147-A177-3AD203B41FA5}">
                      <a16:colId xmlns:a16="http://schemas.microsoft.com/office/drawing/2014/main" val="20003"/>
                    </a:ext>
                  </a:extLst>
                </a:gridCol>
                <a:gridCol w="1216646">
                  <a:extLst>
                    <a:ext uri="{9D8B030D-6E8A-4147-A177-3AD203B41FA5}">
                      <a16:colId xmlns:a16="http://schemas.microsoft.com/office/drawing/2014/main" val="604438506"/>
                    </a:ext>
                  </a:extLst>
                </a:gridCol>
                <a:gridCol w="1216646">
                  <a:extLst>
                    <a:ext uri="{9D8B030D-6E8A-4147-A177-3AD203B41FA5}">
                      <a16:colId xmlns:a16="http://schemas.microsoft.com/office/drawing/2014/main" val="20004"/>
                    </a:ext>
                  </a:extLst>
                </a:gridCol>
                <a:gridCol w="1192313">
                  <a:extLst>
                    <a:ext uri="{9D8B030D-6E8A-4147-A177-3AD203B41FA5}">
                      <a16:colId xmlns:a16="http://schemas.microsoft.com/office/drawing/2014/main" val="20006"/>
                    </a:ext>
                  </a:extLst>
                </a:gridCol>
                <a:gridCol w="1344402">
                  <a:extLst>
                    <a:ext uri="{9D8B030D-6E8A-4147-A177-3AD203B41FA5}">
                      <a16:colId xmlns:a16="http://schemas.microsoft.com/office/drawing/2014/main" val="20007"/>
                    </a:ext>
                  </a:extLst>
                </a:gridCol>
              </a:tblGrid>
              <a:tr h="854111">
                <a:tc>
                  <a:txBody>
                    <a:bodyPr/>
                    <a:lstStyle/>
                    <a:p>
                      <a:r>
                        <a:rPr lang="en-US" sz="1800" b="0" dirty="0">
                          <a:latin typeface="+mn-lt"/>
                        </a:rPr>
                        <a:t> </a:t>
                      </a:r>
                    </a:p>
                  </a:txBody>
                  <a:tcPr marL="0" marR="0" anchor="b">
                    <a:solidFill>
                      <a:srgbClr val="00688F"/>
                    </a:solidFill>
                  </a:tcPr>
                </a:tc>
                <a:tc>
                  <a:txBody>
                    <a:bodyPr/>
                    <a:lstStyle/>
                    <a:p>
                      <a:pPr algn="ctr"/>
                      <a:r>
                        <a:rPr lang="en-US" sz="1800" b="0" dirty="0">
                          <a:latin typeface="+mn-lt"/>
                        </a:rPr>
                        <a:t>E&amp;G</a:t>
                      </a:r>
                    </a:p>
                  </a:txBody>
                  <a:tcPr marL="0" marR="0" anchor="b">
                    <a:solidFill>
                      <a:srgbClr val="00688F"/>
                    </a:solidFill>
                  </a:tcPr>
                </a:tc>
                <a:tc>
                  <a:txBody>
                    <a:bodyPr/>
                    <a:lstStyle/>
                    <a:p>
                      <a:pPr algn="ctr"/>
                      <a:r>
                        <a:rPr lang="en-US" sz="1800" b="0" dirty="0">
                          <a:latin typeface="+mn-lt"/>
                        </a:rPr>
                        <a:t>Auxiliary</a:t>
                      </a:r>
                    </a:p>
                  </a:txBody>
                  <a:tcPr marL="0" marR="0" anchor="b">
                    <a:solidFill>
                      <a:srgbClr val="00688F"/>
                    </a:solidFill>
                  </a:tcPr>
                </a:tc>
                <a:tc>
                  <a:txBody>
                    <a:bodyPr/>
                    <a:lstStyle/>
                    <a:p>
                      <a:pPr algn="ctr"/>
                      <a:r>
                        <a:rPr lang="en-US" sz="1800" b="0" dirty="0">
                          <a:latin typeface="+mn-lt"/>
                        </a:rPr>
                        <a:t>Total</a:t>
                      </a:r>
                    </a:p>
                  </a:txBody>
                  <a:tcPr marL="0" marR="0" anchor="b">
                    <a:solidFill>
                      <a:srgbClr val="00688F"/>
                    </a:solidFill>
                  </a:tcPr>
                </a:tc>
                <a:tc>
                  <a:txBody>
                    <a:bodyPr/>
                    <a:lstStyle/>
                    <a:p>
                      <a:pPr algn="ctr"/>
                      <a:r>
                        <a:rPr lang="en-US" sz="1800" b="0" dirty="0">
                          <a:latin typeface="+mn-lt"/>
                        </a:rPr>
                        <a:t>CARES</a:t>
                      </a:r>
                    </a:p>
                  </a:txBody>
                  <a:tcPr marL="0" marR="0" anchor="b">
                    <a:solidFill>
                      <a:srgbClr val="00688F"/>
                    </a:solidFill>
                  </a:tcPr>
                </a:tc>
                <a:tc>
                  <a:txBody>
                    <a:bodyPr/>
                    <a:lstStyle/>
                    <a:p>
                      <a:pPr algn="ctr"/>
                      <a:r>
                        <a:rPr lang="en-US" sz="1800" b="0" dirty="0">
                          <a:latin typeface="+mn-lt"/>
                        </a:rPr>
                        <a:t>Campus Reserves</a:t>
                      </a:r>
                    </a:p>
                  </a:txBody>
                  <a:tcPr marL="0" marR="0" anchor="b">
                    <a:solidFill>
                      <a:srgbClr val="00688F"/>
                    </a:solidFill>
                  </a:tcPr>
                </a:tc>
                <a:tc>
                  <a:txBody>
                    <a:bodyPr/>
                    <a:lstStyle/>
                    <a:p>
                      <a:pPr algn="ctr"/>
                      <a:r>
                        <a:rPr lang="en-US" sz="1800" b="0" dirty="0">
                          <a:latin typeface="+mn-lt"/>
                        </a:rPr>
                        <a:t>Budget Stabilization</a:t>
                      </a:r>
                    </a:p>
                  </a:txBody>
                  <a:tcPr marL="0" marR="0" anchor="b">
                    <a:solidFill>
                      <a:srgbClr val="00688F"/>
                    </a:solidFill>
                  </a:tcPr>
                </a:tc>
                <a:tc>
                  <a:txBody>
                    <a:bodyPr/>
                    <a:lstStyle/>
                    <a:p>
                      <a:pPr algn="ctr"/>
                      <a:r>
                        <a:rPr lang="en-US" sz="1800" b="0" dirty="0">
                          <a:latin typeface="+mn-lt"/>
                        </a:rPr>
                        <a:t>Total</a:t>
                      </a:r>
                    </a:p>
                  </a:txBody>
                  <a:tcPr marL="0" marR="0" anchor="b">
                    <a:solidFill>
                      <a:srgbClr val="00688F"/>
                    </a:solidFill>
                  </a:tcPr>
                </a:tc>
                <a:extLst>
                  <a:ext uri="{0D108BD9-81ED-4DB2-BD59-A6C34878D82A}">
                    <a16:rowId xmlns:a16="http://schemas.microsoft.com/office/drawing/2014/main" val="10000"/>
                  </a:ext>
                </a:extLst>
              </a:tr>
              <a:tr h="411480">
                <a:tc>
                  <a:txBody>
                    <a:bodyPr/>
                    <a:lstStyle/>
                    <a:p>
                      <a:r>
                        <a:rPr lang="en-US" sz="1400" dirty="0">
                          <a:solidFill>
                            <a:schemeClr val="tx1"/>
                          </a:solidFill>
                          <a:latin typeface="+mn-lt"/>
                        </a:rPr>
                        <a:t>UMaine</a:t>
                      </a:r>
                    </a:p>
                  </a:txBody>
                  <a:tcPr anchor="b">
                    <a:lnR w="12700" cap="flat" cmpd="sng" algn="ctr">
                      <a:solidFill>
                        <a:srgbClr val="004366"/>
                      </a:solidFill>
                      <a:prstDash val="solid"/>
                      <a:round/>
                      <a:headEnd type="none" w="med" len="med"/>
                      <a:tailEnd type="none" w="med" len="med"/>
                    </a:lnR>
                    <a:lnB w="12700" cap="flat" cmpd="sng" algn="ctr">
                      <a:solidFill>
                        <a:srgbClr val="004366"/>
                      </a:solidFill>
                      <a:prstDash val="solid"/>
                      <a:round/>
                      <a:headEnd type="none" w="med" len="med"/>
                      <a:tailEnd type="none" w="med" len="med"/>
                    </a:lnB>
                    <a:solidFill>
                      <a:schemeClr val="bg1"/>
                    </a:solidFill>
                  </a:tcPr>
                </a:tc>
                <a:tc>
                  <a:txBody>
                    <a:bodyPr/>
                    <a:lstStyle/>
                    <a:p>
                      <a:pPr algn="r"/>
                      <a:r>
                        <a:rPr lang="en-US" sz="1400" dirty="0">
                          <a:solidFill>
                            <a:schemeClr val="tx1"/>
                          </a:solidFill>
                          <a:latin typeface="+mn-lt"/>
                        </a:rPr>
                        <a:t>$  0</a:t>
                      </a:r>
                    </a:p>
                  </a:txBody>
                  <a:tcPr anchor="b">
                    <a:lnL w="12700" cap="flat" cmpd="sng" algn="ctr">
                      <a:solidFill>
                        <a:srgbClr val="004366"/>
                      </a:solidFill>
                      <a:prstDash val="solid"/>
                      <a:round/>
                      <a:headEnd type="none" w="med" len="med"/>
                      <a:tailEnd type="none" w="med" len="med"/>
                    </a:lnL>
                    <a:lnR w="12700" cap="flat" cmpd="sng" algn="ctr">
                      <a:solidFill>
                        <a:srgbClr val="004366"/>
                      </a:solidFill>
                      <a:prstDash val="solid"/>
                      <a:round/>
                      <a:headEnd type="none" w="med" len="med"/>
                      <a:tailEnd type="none" w="med" len="med"/>
                    </a:lnR>
                    <a:lnB w="12700" cap="flat" cmpd="sng" algn="ctr">
                      <a:solidFill>
                        <a:srgbClr val="004366"/>
                      </a:solidFill>
                      <a:prstDash val="solid"/>
                      <a:round/>
                      <a:headEnd type="none" w="med" len="med"/>
                      <a:tailEnd type="none" w="med" len="med"/>
                    </a:lnB>
                    <a:solidFill>
                      <a:schemeClr val="bg1"/>
                    </a:solidFill>
                  </a:tcPr>
                </a:tc>
                <a:tc>
                  <a:txBody>
                    <a:bodyPr/>
                    <a:lstStyle/>
                    <a:p>
                      <a:pPr algn="r"/>
                      <a:r>
                        <a:rPr lang="en-US" sz="1400" dirty="0">
                          <a:solidFill>
                            <a:schemeClr val="tx1"/>
                          </a:solidFill>
                          <a:latin typeface="+mn-lt"/>
                        </a:rPr>
                        <a:t>$ 0</a:t>
                      </a:r>
                    </a:p>
                  </a:txBody>
                  <a:tcPr anchor="b">
                    <a:lnL w="12700" cap="flat" cmpd="sng" algn="ctr">
                      <a:solidFill>
                        <a:srgbClr val="004366"/>
                      </a:solidFill>
                      <a:prstDash val="solid"/>
                      <a:round/>
                      <a:headEnd type="none" w="med" len="med"/>
                      <a:tailEnd type="none" w="med" len="med"/>
                    </a:lnL>
                    <a:lnR w="12700" cap="flat" cmpd="sng" algn="ctr">
                      <a:solidFill>
                        <a:srgbClr val="004366"/>
                      </a:solidFill>
                      <a:prstDash val="solid"/>
                      <a:round/>
                      <a:headEnd type="none" w="med" len="med"/>
                      <a:tailEnd type="none" w="med" len="med"/>
                    </a:lnR>
                    <a:lnB w="12700" cap="flat" cmpd="sng" algn="ctr">
                      <a:solidFill>
                        <a:srgbClr val="004366"/>
                      </a:solidFill>
                      <a:prstDash val="solid"/>
                      <a:round/>
                      <a:headEnd type="none" w="med" len="med"/>
                      <a:tailEnd type="none" w="med" len="med"/>
                    </a:lnB>
                    <a:solidFill>
                      <a:schemeClr val="bg1"/>
                    </a:solidFill>
                  </a:tcPr>
                </a:tc>
                <a:tc>
                  <a:txBody>
                    <a:bodyPr/>
                    <a:lstStyle/>
                    <a:p>
                      <a:pPr algn="r"/>
                      <a:r>
                        <a:rPr lang="en-US" sz="1400" dirty="0">
                          <a:solidFill>
                            <a:schemeClr val="tx1"/>
                          </a:solidFill>
                          <a:latin typeface="+mn-lt"/>
                        </a:rPr>
                        <a:t>$  0</a:t>
                      </a:r>
                    </a:p>
                  </a:txBody>
                  <a:tcPr anchor="b">
                    <a:lnL w="12700" cap="flat" cmpd="sng" algn="ctr">
                      <a:solidFill>
                        <a:srgbClr val="004366"/>
                      </a:solidFill>
                      <a:prstDash val="solid"/>
                      <a:round/>
                      <a:headEnd type="none" w="med" len="med"/>
                      <a:tailEnd type="none" w="med" len="med"/>
                    </a:lnL>
                    <a:lnR w="12700" cap="flat" cmpd="sng" algn="ctr">
                      <a:solidFill>
                        <a:srgbClr val="004366"/>
                      </a:solidFill>
                      <a:prstDash val="solid"/>
                      <a:round/>
                      <a:headEnd type="none" w="med" len="med"/>
                      <a:tailEnd type="none" w="med" len="med"/>
                    </a:lnR>
                    <a:lnB w="12700" cap="flat" cmpd="sng" algn="ctr">
                      <a:solidFill>
                        <a:srgbClr val="004366"/>
                      </a:solidFill>
                      <a:prstDash val="solid"/>
                      <a:round/>
                      <a:headEnd type="none" w="med" len="med"/>
                      <a:tailEnd type="none" w="med" len="med"/>
                    </a:lnB>
                    <a:solidFill>
                      <a:schemeClr val="bg1"/>
                    </a:solidFill>
                  </a:tcPr>
                </a:tc>
                <a:tc>
                  <a:txBody>
                    <a:bodyPr/>
                    <a:lstStyle/>
                    <a:p>
                      <a:pPr algn="r"/>
                      <a:r>
                        <a:rPr lang="en-US" sz="1400" dirty="0">
                          <a:solidFill>
                            <a:schemeClr val="tx1"/>
                          </a:solidFill>
                          <a:latin typeface="+mn-lt"/>
                        </a:rPr>
                        <a:t>$0</a:t>
                      </a:r>
                    </a:p>
                  </a:txBody>
                  <a:tcPr anchor="b">
                    <a:lnL w="12700" cap="flat" cmpd="sng" algn="ctr">
                      <a:solidFill>
                        <a:srgbClr val="004366"/>
                      </a:solidFill>
                      <a:prstDash val="solid"/>
                      <a:round/>
                      <a:headEnd type="none" w="med" len="med"/>
                      <a:tailEnd type="none" w="med" len="med"/>
                    </a:lnL>
                    <a:lnR w="12700" cap="flat" cmpd="sng" algn="ctr">
                      <a:solidFill>
                        <a:srgbClr val="004366"/>
                      </a:solidFill>
                      <a:prstDash val="solid"/>
                      <a:round/>
                      <a:headEnd type="none" w="med" len="med"/>
                      <a:tailEnd type="none" w="med" len="med"/>
                    </a:lnR>
                    <a:lnB w="12700" cap="flat" cmpd="sng" algn="ctr">
                      <a:solidFill>
                        <a:srgbClr val="004366"/>
                      </a:solidFill>
                      <a:prstDash val="solid"/>
                      <a:round/>
                      <a:headEnd type="none" w="med" len="med"/>
                      <a:tailEnd type="none" w="med" len="med"/>
                    </a:lnB>
                    <a:solidFill>
                      <a:schemeClr val="bg1"/>
                    </a:solidFill>
                  </a:tcPr>
                </a:tc>
                <a:tc>
                  <a:txBody>
                    <a:bodyPr/>
                    <a:lstStyle/>
                    <a:p>
                      <a:pPr algn="r"/>
                      <a:r>
                        <a:rPr lang="en-US" sz="1400" dirty="0">
                          <a:solidFill>
                            <a:schemeClr val="tx1"/>
                          </a:solidFill>
                          <a:latin typeface="+mn-lt"/>
                        </a:rPr>
                        <a:t>$  0</a:t>
                      </a:r>
                    </a:p>
                  </a:txBody>
                  <a:tcPr anchor="b">
                    <a:lnL w="12700" cap="flat" cmpd="sng" algn="ctr">
                      <a:solidFill>
                        <a:srgbClr val="004366"/>
                      </a:solidFill>
                      <a:prstDash val="solid"/>
                      <a:round/>
                      <a:headEnd type="none" w="med" len="med"/>
                      <a:tailEnd type="none" w="med" len="med"/>
                    </a:lnL>
                    <a:lnR w="12700" cap="flat" cmpd="sng" algn="ctr">
                      <a:solidFill>
                        <a:srgbClr val="004366"/>
                      </a:solidFill>
                      <a:prstDash val="solid"/>
                      <a:round/>
                      <a:headEnd type="none" w="med" len="med"/>
                      <a:tailEnd type="none" w="med" len="med"/>
                    </a:lnR>
                    <a:lnB w="12700" cap="flat" cmpd="sng" algn="ctr">
                      <a:solidFill>
                        <a:srgbClr val="004366"/>
                      </a:solidFill>
                      <a:prstDash val="solid"/>
                      <a:round/>
                      <a:headEnd type="none" w="med" len="med"/>
                      <a:tailEnd type="none" w="med" len="med"/>
                    </a:lnB>
                    <a:solidFill>
                      <a:schemeClr val="bg1"/>
                    </a:solidFill>
                  </a:tcPr>
                </a:tc>
                <a:tc>
                  <a:txBody>
                    <a:bodyPr/>
                    <a:lstStyle/>
                    <a:p>
                      <a:pPr algn="r"/>
                      <a:r>
                        <a:rPr lang="en-US" sz="1400" dirty="0">
                          <a:solidFill>
                            <a:schemeClr val="tx1"/>
                          </a:solidFill>
                          <a:latin typeface="+mn-lt"/>
                        </a:rPr>
                        <a:t>$ 0</a:t>
                      </a:r>
                    </a:p>
                  </a:txBody>
                  <a:tcPr anchor="b">
                    <a:lnL w="12700" cap="flat" cmpd="sng" algn="ctr">
                      <a:solidFill>
                        <a:srgbClr val="004366"/>
                      </a:solidFill>
                      <a:prstDash val="solid"/>
                      <a:round/>
                      <a:headEnd type="none" w="med" len="med"/>
                      <a:tailEnd type="none" w="med" len="med"/>
                    </a:lnL>
                    <a:lnR w="12700" cap="flat" cmpd="sng" algn="ctr">
                      <a:solidFill>
                        <a:srgbClr val="004366"/>
                      </a:solidFill>
                      <a:prstDash val="solid"/>
                      <a:round/>
                      <a:headEnd type="none" w="med" len="med"/>
                      <a:tailEnd type="none" w="med" len="med"/>
                    </a:lnR>
                    <a:lnB w="12700" cap="flat" cmpd="sng" algn="ctr">
                      <a:solidFill>
                        <a:srgbClr val="004366"/>
                      </a:solidFill>
                      <a:prstDash val="solid"/>
                      <a:round/>
                      <a:headEnd type="none" w="med" len="med"/>
                      <a:tailEnd type="none" w="med" len="med"/>
                    </a:lnB>
                    <a:solidFill>
                      <a:schemeClr val="bg1"/>
                    </a:solidFill>
                  </a:tcPr>
                </a:tc>
                <a:tc>
                  <a:txBody>
                    <a:bodyPr/>
                    <a:lstStyle/>
                    <a:p>
                      <a:pPr algn="r"/>
                      <a:r>
                        <a:rPr lang="en-US" sz="1400" dirty="0">
                          <a:solidFill>
                            <a:schemeClr val="tx1"/>
                          </a:solidFill>
                          <a:latin typeface="+mn-lt"/>
                        </a:rPr>
                        <a:t>$ 0</a:t>
                      </a:r>
                    </a:p>
                  </a:txBody>
                  <a:tcPr anchor="b">
                    <a:lnL w="12700" cap="flat" cmpd="sng" algn="ctr">
                      <a:solidFill>
                        <a:srgbClr val="004366"/>
                      </a:solidFill>
                      <a:prstDash val="solid"/>
                      <a:round/>
                      <a:headEnd type="none" w="med" len="med"/>
                      <a:tailEnd type="none" w="med" len="med"/>
                    </a:lnL>
                    <a:lnB w="12700" cap="flat" cmpd="sng" algn="ctr">
                      <a:solidFill>
                        <a:srgbClr val="004366"/>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11480">
                <a:tc>
                  <a:txBody>
                    <a:bodyPr/>
                    <a:lstStyle/>
                    <a:p>
                      <a:r>
                        <a:rPr lang="en-US" sz="1400" dirty="0">
                          <a:solidFill>
                            <a:schemeClr val="tx1"/>
                          </a:solidFill>
                          <a:latin typeface="+mn-lt"/>
                        </a:rPr>
                        <a:t>UMA</a:t>
                      </a:r>
                    </a:p>
                  </a:txBody>
                  <a:tcPr anchor="b">
                    <a:lnR w="12700" cap="flat" cmpd="sng" algn="ctr">
                      <a:solidFill>
                        <a:srgbClr val="004366"/>
                      </a:solidFill>
                      <a:prstDash val="solid"/>
                      <a:round/>
                      <a:headEnd type="none" w="med" len="med"/>
                      <a:tailEnd type="none" w="med" len="med"/>
                    </a:lnR>
                    <a:lnT w="12700" cap="flat" cmpd="sng" algn="ctr">
                      <a:solidFill>
                        <a:srgbClr val="004366"/>
                      </a:solidFill>
                      <a:prstDash val="solid"/>
                      <a:round/>
                      <a:headEnd type="none" w="med" len="med"/>
                      <a:tailEnd type="none" w="med" len="med"/>
                    </a:lnT>
                    <a:lnB w="12700" cap="flat" cmpd="sng" algn="ctr">
                      <a:solidFill>
                        <a:srgbClr val="004366"/>
                      </a:solidFill>
                      <a:prstDash val="solid"/>
                      <a:round/>
                      <a:headEnd type="none" w="med" len="med"/>
                      <a:tailEnd type="none" w="med" len="med"/>
                    </a:lnB>
                    <a:solidFill>
                      <a:schemeClr val="bg1"/>
                    </a:solidFill>
                  </a:tcPr>
                </a:tc>
                <a:tc>
                  <a:txBody>
                    <a:bodyPr/>
                    <a:lstStyle/>
                    <a:p>
                      <a:pPr algn="r"/>
                      <a:r>
                        <a:rPr lang="en-US" sz="1400" dirty="0">
                          <a:solidFill>
                            <a:schemeClr val="tx1"/>
                          </a:solidFill>
                          <a:latin typeface="+mn-lt"/>
                        </a:rPr>
                        <a:t>465,911</a:t>
                      </a:r>
                    </a:p>
                  </a:txBody>
                  <a:tcPr anchor="b">
                    <a:lnL w="12700" cap="flat" cmpd="sng" algn="ctr">
                      <a:solidFill>
                        <a:srgbClr val="004366"/>
                      </a:solidFill>
                      <a:prstDash val="solid"/>
                      <a:round/>
                      <a:headEnd type="none" w="med" len="med"/>
                      <a:tailEnd type="none" w="med" len="med"/>
                    </a:lnL>
                    <a:lnR w="12700" cap="flat" cmpd="sng" algn="ctr">
                      <a:solidFill>
                        <a:srgbClr val="004366"/>
                      </a:solidFill>
                      <a:prstDash val="solid"/>
                      <a:round/>
                      <a:headEnd type="none" w="med" len="med"/>
                      <a:tailEnd type="none" w="med" len="med"/>
                    </a:lnR>
                    <a:lnT w="12700" cap="flat" cmpd="sng" algn="ctr">
                      <a:solidFill>
                        <a:srgbClr val="004366"/>
                      </a:solidFill>
                      <a:prstDash val="solid"/>
                      <a:round/>
                      <a:headEnd type="none" w="med" len="med"/>
                      <a:tailEnd type="none" w="med" len="med"/>
                    </a:lnT>
                    <a:lnB w="12700" cap="flat" cmpd="sng" algn="ctr">
                      <a:solidFill>
                        <a:srgbClr val="004366"/>
                      </a:solidFill>
                      <a:prstDash val="solid"/>
                      <a:round/>
                      <a:headEnd type="none" w="med" len="med"/>
                      <a:tailEnd type="none" w="med" len="med"/>
                    </a:lnB>
                    <a:solidFill>
                      <a:schemeClr val="bg1"/>
                    </a:solidFill>
                  </a:tcPr>
                </a:tc>
                <a:tc>
                  <a:txBody>
                    <a:bodyPr/>
                    <a:lstStyle/>
                    <a:p>
                      <a:pPr algn="r"/>
                      <a:r>
                        <a:rPr lang="en-US" sz="1400" dirty="0">
                          <a:solidFill>
                            <a:schemeClr val="tx1"/>
                          </a:solidFill>
                          <a:latin typeface="+mn-lt"/>
                        </a:rPr>
                        <a:t>(451,082)</a:t>
                      </a:r>
                    </a:p>
                  </a:txBody>
                  <a:tcPr anchor="b">
                    <a:lnL w="12700" cap="flat" cmpd="sng" algn="ctr">
                      <a:solidFill>
                        <a:srgbClr val="004366"/>
                      </a:solidFill>
                      <a:prstDash val="solid"/>
                      <a:round/>
                      <a:headEnd type="none" w="med" len="med"/>
                      <a:tailEnd type="none" w="med" len="med"/>
                    </a:lnL>
                    <a:lnR w="12700" cap="flat" cmpd="sng" algn="ctr">
                      <a:solidFill>
                        <a:srgbClr val="004366"/>
                      </a:solidFill>
                      <a:prstDash val="solid"/>
                      <a:round/>
                      <a:headEnd type="none" w="med" len="med"/>
                      <a:tailEnd type="none" w="med" len="med"/>
                    </a:lnR>
                    <a:lnT w="12700" cap="flat" cmpd="sng" algn="ctr">
                      <a:solidFill>
                        <a:srgbClr val="004366"/>
                      </a:solidFill>
                      <a:prstDash val="solid"/>
                      <a:round/>
                      <a:headEnd type="none" w="med" len="med"/>
                      <a:tailEnd type="none" w="med" len="med"/>
                    </a:lnT>
                    <a:lnB w="12700" cap="flat" cmpd="sng" algn="ctr">
                      <a:solidFill>
                        <a:srgbClr val="004366"/>
                      </a:solidFill>
                      <a:prstDash val="solid"/>
                      <a:round/>
                      <a:headEnd type="none" w="med" len="med"/>
                      <a:tailEnd type="none" w="med" len="med"/>
                    </a:lnB>
                    <a:solidFill>
                      <a:schemeClr val="bg1"/>
                    </a:solidFill>
                  </a:tcPr>
                </a:tc>
                <a:tc>
                  <a:txBody>
                    <a:bodyPr/>
                    <a:lstStyle/>
                    <a:p>
                      <a:pPr algn="r"/>
                      <a:r>
                        <a:rPr lang="en-US" sz="1400" dirty="0">
                          <a:solidFill>
                            <a:schemeClr val="tx1"/>
                          </a:solidFill>
                          <a:latin typeface="+mn-lt"/>
                        </a:rPr>
                        <a:t>14,829</a:t>
                      </a:r>
                    </a:p>
                  </a:txBody>
                  <a:tcPr anchor="b">
                    <a:lnL w="12700" cap="flat" cmpd="sng" algn="ctr">
                      <a:solidFill>
                        <a:srgbClr val="004366"/>
                      </a:solidFill>
                      <a:prstDash val="solid"/>
                      <a:round/>
                      <a:headEnd type="none" w="med" len="med"/>
                      <a:tailEnd type="none" w="med" len="med"/>
                    </a:lnL>
                    <a:lnR w="12700" cap="flat" cmpd="sng" algn="ctr">
                      <a:solidFill>
                        <a:srgbClr val="004366"/>
                      </a:solidFill>
                      <a:prstDash val="solid"/>
                      <a:round/>
                      <a:headEnd type="none" w="med" len="med"/>
                      <a:tailEnd type="none" w="med" len="med"/>
                    </a:lnR>
                    <a:lnT w="12700" cap="flat" cmpd="sng" algn="ctr">
                      <a:solidFill>
                        <a:srgbClr val="004366"/>
                      </a:solidFill>
                      <a:prstDash val="solid"/>
                      <a:round/>
                      <a:headEnd type="none" w="med" len="med"/>
                      <a:tailEnd type="none" w="med" len="med"/>
                    </a:lnT>
                    <a:lnB w="12700" cap="flat" cmpd="sng" algn="ctr">
                      <a:solidFill>
                        <a:srgbClr val="004366"/>
                      </a:solidFill>
                      <a:prstDash val="solid"/>
                      <a:round/>
                      <a:headEnd type="none" w="med" len="med"/>
                      <a:tailEnd type="none" w="med" len="med"/>
                    </a:lnB>
                    <a:solidFill>
                      <a:schemeClr val="bg1"/>
                    </a:solidFill>
                  </a:tcPr>
                </a:tc>
                <a:tc>
                  <a:txBody>
                    <a:bodyPr/>
                    <a:lstStyle/>
                    <a:p>
                      <a:pPr algn="r"/>
                      <a:r>
                        <a:rPr lang="en-US" sz="1400" dirty="0">
                          <a:solidFill>
                            <a:schemeClr val="tx1"/>
                          </a:solidFill>
                          <a:latin typeface="+mn-lt"/>
                        </a:rPr>
                        <a:t>-</a:t>
                      </a:r>
                    </a:p>
                  </a:txBody>
                  <a:tcPr anchor="b">
                    <a:lnL w="12700" cap="flat" cmpd="sng" algn="ctr">
                      <a:solidFill>
                        <a:srgbClr val="004366"/>
                      </a:solidFill>
                      <a:prstDash val="solid"/>
                      <a:round/>
                      <a:headEnd type="none" w="med" len="med"/>
                      <a:tailEnd type="none" w="med" len="med"/>
                    </a:lnL>
                    <a:lnR w="12700" cap="flat" cmpd="sng" algn="ctr">
                      <a:solidFill>
                        <a:srgbClr val="004366"/>
                      </a:solidFill>
                      <a:prstDash val="solid"/>
                      <a:round/>
                      <a:headEnd type="none" w="med" len="med"/>
                      <a:tailEnd type="none" w="med" len="med"/>
                    </a:lnR>
                    <a:lnT w="12700" cap="flat" cmpd="sng" algn="ctr">
                      <a:solidFill>
                        <a:srgbClr val="004366"/>
                      </a:solidFill>
                      <a:prstDash val="solid"/>
                      <a:round/>
                      <a:headEnd type="none" w="med" len="med"/>
                      <a:tailEnd type="none" w="med" len="med"/>
                    </a:lnT>
                    <a:lnB w="12700" cap="flat" cmpd="sng" algn="ctr">
                      <a:solidFill>
                        <a:srgbClr val="004366"/>
                      </a:solidFill>
                      <a:prstDash val="solid"/>
                      <a:round/>
                      <a:headEnd type="none" w="med" len="med"/>
                      <a:tailEnd type="none" w="med" len="med"/>
                    </a:lnB>
                    <a:solidFill>
                      <a:schemeClr val="bg1"/>
                    </a:solidFill>
                  </a:tcPr>
                </a:tc>
                <a:tc>
                  <a:txBody>
                    <a:bodyPr/>
                    <a:lstStyle/>
                    <a:p>
                      <a:pPr algn="r"/>
                      <a:r>
                        <a:rPr lang="en-US" sz="1400" dirty="0">
                          <a:solidFill>
                            <a:schemeClr val="tx1"/>
                          </a:solidFill>
                          <a:latin typeface="+mn-lt"/>
                        </a:rPr>
                        <a:t>-</a:t>
                      </a:r>
                    </a:p>
                  </a:txBody>
                  <a:tcPr anchor="b">
                    <a:lnL w="12700" cap="flat" cmpd="sng" algn="ctr">
                      <a:solidFill>
                        <a:srgbClr val="004366"/>
                      </a:solidFill>
                      <a:prstDash val="solid"/>
                      <a:round/>
                      <a:headEnd type="none" w="med" len="med"/>
                      <a:tailEnd type="none" w="med" len="med"/>
                    </a:lnL>
                    <a:lnR w="12700" cap="flat" cmpd="sng" algn="ctr">
                      <a:solidFill>
                        <a:srgbClr val="004366"/>
                      </a:solidFill>
                      <a:prstDash val="solid"/>
                      <a:round/>
                      <a:headEnd type="none" w="med" len="med"/>
                      <a:tailEnd type="none" w="med" len="med"/>
                    </a:lnR>
                    <a:lnT w="12700" cap="flat" cmpd="sng" algn="ctr">
                      <a:solidFill>
                        <a:srgbClr val="004366"/>
                      </a:solidFill>
                      <a:prstDash val="solid"/>
                      <a:round/>
                      <a:headEnd type="none" w="med" len="med"/>
                      <a:tailEnd type="none" w="med" len="med"/>
                    </a:lnT>
                    <a:lnB w="12700" cap="flat" cmpd="sng" algn="ctr">
                      <a:solidFill>
                        <a:srgbClr val="004366"/>
                      </a:solidFill>
                      <a:prstDash val="solid"/>
                      <a:round/>
                      <a:headEnd type="none" w="med" len="med"/>
                      <a:tailEnd type="none" w="med" len="med"/>
                    </a:lnB>
                    <a:solidFill>
                      <a:schemeClr val="bg1"/>
                    </a:solidFill>
                  </a:tcPr>
                </a:tc>
                <a:tc>
                  <a:txBody>
                    <a:bodyPr/>
                    <a:lstStyle/>
                    <a:p>
                      <a:pPr algn="r"/>
                      <a:r>
                        <a:rPr lang="en-US" sz="1400" dirty="0">
                          <a:solidFill>
                            <a:schemeClr val="tx1"/>
                          </a:solidFill>
                          <a:latin typeface="+mn-lt"/>
                        </a:rPr>
                        <a:t>-</a:t>
                      </a:r>
                    </a:p>
                  </a:txBody>
                  <a:tcPr anchor="b">
                    <a:lnL w="12700" cap="flat" cmpd="sng" algn="ctr">
                      <a:solidFill>
                        <a:srgbClr val="004366"/>
                      </a:solidFill>
                      <a:prstDash val="solid"/>
                      <a:round/>
                      <a:headEnd type="none" w="med" len="med"/>
                      <a:tailEnd type="none" w="med" len="med"/>
                    </a:lnL>
                    <a:lnR w="12700" cap="flat" cmpd="sng" algn="ctr">
                      <a:solidFill>
                        <a:srgbClr val="004366"/>
                      </a:solidFill>
                      <a:prstDash val="solid"/>
                      <a:round/>
                      <a:headEnd type="none" w="med" len="med"/>
                      <a:tailEnd type="none" w="med" len="med"/>
                    </a:lnR>
                    <a:lnT w="12700" cap="flat" cmpd="sng" algn="ctr">
                      <a:solidFill>
                        <a:srgbClr val="004366"/>
                      </a:solidFill>
                      <a:prstDash val="solid"/>
                      <a:round/>
                      <a:headEnd type="none" w="med" len="med"/>
                      <a:tailEnd type="none" w="med" len="med"/>
                    </a:lnT>
                    <a:lnB w="12700" cap="flat" cmpd="sng" algn="ctr">
                      <a:solidFill>
                        <a:srgbClr val="004366"/>
                      </a:solidFill>
                      <a:prstDash val="solid"/>
                      <a:round/>
                      <a:headEnd type="none" w="med" len="med"/>
                      <a:tailEnd type="none" w="med" len="med"/>
                    </a:lnB>
                    <a:solidFill>
                      <a:schemeClr val="bg1"/>
                    </a:solidFill>
                  </a:tcPr>
                </a:tc>
                <a:tc>
                  <a:txBody>
                    <a:bodyPr/>
                    <a:lstStyle/>
                    <a:p>
                      <a:pPr algn="r"/>
                      <a:r>
                        <a:rPr lang="en-US" sz="1400" dirty="0">
                          <a:solidFill>
                            <a:schemeClr val="tx1"/>
                          </a:solidFill>
                          <a:latin typeface="+mn-lt"/>
                        </a:rPr>
                        <a:t>14,829</a:t>
                      </a:r>
                    </a:p>
                  </a:txBody>
                  <a:tcPr anchor="b">
                    <a:lnL w="12700" cap="flat" cmpd="sng" algn="ctr">
                      <a:solidFill>
                        <a:srgbClr val="004366"/>
                      </a:solidFill>
                      <a:prstDash val="solid"/>
                      <a:round/>
                      <a:headEnd type="none" w="med" len="med"/>
                      <a:tailEnd type="none" w="med" len="med"/>
                    </a:lnL>
                    <a:lnT w="12700" cap="flat" cmpd="sng" algn="ctr">
                      <a:solidFill>
                        <a:srgbClr val="004366"/>
                      </a:solidFill>
                      <a:prstDash val="solid"/>
                      <a:round/>
                      <a:headEnd type="none" w="med" len="med"/>
                      <a:tailEnd type="none" w="med" len="med"/>
                    </a:lnT>
                    <a:lnB w="12700" cap="flat" cmpd="sng" algn="ctr">
                      <a:solidFill>
                        <a:srgbClr val="004366"/>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11480">
                <a:tc>
                  <a:txBody>
                    <a:bodyPr/>
                    <a:lstStyle/>
                    <a:p>
                      <a:r>
                        <a:rPr lang="en-US" sz="1400" dirty="0">
                          <a:solidFill>
                            <a:schemeClr val="tx1"/>
                          </a:solidFill>
                          <a:latin typeface="+mn-lt"/>
                        </a:rPr>
                        <a:t>UMF</a:t>
                      </a:r>
                    </a:p>
                  </a:txBody>
                  <a:tcPr anchor="b">
                    <a:lnR w="12700" cap="flat" cmpd="sng" algn="ctr">
                      <a:solidFill>
                        <a:srgbClr val="004366"/>
                      </a:solidFill>
                      <a:prstDash val="solid"/>
                      <a:round/>
                      <a:headEnd type="none" w="med" len="med"/>
                      <a:tailEnd type="none" w="med" len="med"/>
                    </a:lnR>
                    <a:lnT w="12700" cap="flat" cmpd="sng" algn="ctr">
                      <a:solidFill>
                        <a:srgbClr val="004366"/>
                      </a:solidFill>
                      <a:prstDash val="solid"/>
                      <a:round/>
                      <a:headEnd type="none" w="med" len="med"/>
                      <a:tailEnd type="none" w="med" len="med"/>
                    </a:lnT>
                    <a:lnB w="12700" cap="flat" cmpd="sng" algn="ctr">
                      <a:solidFill>
                        <a:srgbClr val="004366"/>
                      </a:solidFill>
                      <a:prstDash val="solid"/>
                      <a:round/>
                      <a:headEnd type="none" w="med" len="med"/>
                      <a:tailEnd type="none" w="med" len="med"/>
                    </a:lnB>
                    <a:solidFill>
                      <a:srgbClr val="B2C6D1"/>
                    </a:solidFill>
                  </a:tcPr>
                </a:tc>
                <a:tc>
                  <a:txBody>
                    <a:bodyPr/>
                    <a:lstStyle/>
                    <a:p>
                      <a:pPr algn="r"/>
                      <a:r>
                        <a:rPr lang="en-US" sz="1400" dirty="0">
                          <a:solidFill>
                            <a:schemeClr val="tx1"/>
                          </a:solidFill>
                          <a:latin typeface="+mn-lt"/>
                        </a:rPr>
                        <a:t>(3,102,759)</a:t>
                      </a:r>
                    </a:p>
                  </a:txBody>
                  <a:tcPr anchor="b">
                    <a:lnL w="12700" cap="flat" cmpd="sng" algn="ctr">
                      <a:solidFill>
                        <a:srgbClr val="004366"/>
                      </a:solidFill>
                      <a:prstDash val="solid"/>
                      <a:round/>
                      <a:headEnd type="none" w="med" len="med"/>
                      <a:tailEnd type="none" w="med" len="med"/>
                    </a:lnL>
                    <a:lnR w="12700" cap="flat" cmpd="sng" algn="ctr">
                      <a:solidFill>
                        <a:srgbClr val="004366"/>
                      </a:solidFill>
                      <a:prstDash val="solid"/>
                      <a:round/>
                      <a:headEnd type="none" w="med" len="med"/>
                      <a:tailEnd type="none" w="med" len="med"/>
                    </a:lnR>
                    <a:lnT w="12700" cap="flat" cmpd="sng" algn="ctr">
                      <a:solidFill>
                        <a:srgbClr val="004366"/>
                      </a:solidFill>
                      <a:prstDash val="solid"/>
                      <a:round/>
                      <a:headEnd type="none" w="med" len="med"/>
                      <a:tailEnd type="none" w="med" len="med"/>
                    </a:lnT>
                    <a:lnB w="12700" cap="flat" cmpd="sng" algn="ctr">
                      <a:solidFill>
                        <a:srgbClr val="004366"/>
                      </a:solidFill>
                      <a:prstDash val="solid"/>
                      <a:round/>
                      <a:headEnd type="none" w="med" len="med"/>
                      <a:tailEnd type="none" w="med" len="med"/>
                    </a:lnB>
                    <a:solidFill>
                      <a:srgbClr val="B2C6D1"/>
                    </a:solidFill>
                  </a:tcPr>
                </a:tc>
                <a:tc>
                  <a:txBody>
                    <a:bodyPr/>
                    <a:lstStyle/>
                    <a:p>
                      <a:pPr algn="r"/>
                      <a:r>
                        <a:rPr lang="en-US" sz="1400" dirty="0">
                          <a:solidFill>
                            <a:schemeClr val="tx1"/>
                          </a:solidFill>
                          <a:latin typeface="+mn-lt"/>
                        </a:rPr>
                        <a:t>(528,744) </a:t>
                      </a:r>
                    </a:p>
                  </a:txBody>
                  <a:tcPr anchor="b">
                    <a:lnL w="12700" cap="flat" cmpd="sng" algn="ctr">
                      <a:solidFill>
                        <a:srgbClr val="004366"/>
                      </a:solidFill>
                      <a:prstDash val="solid"/>
                      <a:round/>
                      <a:headEnd type="none" w="med" len="med"/>
                      <a:tailEnd type="none" w="med" len="med"/>
                    </a:lnL>
                    <a:lnR w="12700" cap="flat" cmpd="sng" algn="ctr">
                      <a:solidFill>
                        <a:srgbClr val="004366"/>
                      </a:solidFill>
                      <a:prstDash val="solid"/>
                      <a:round/>
                      <a:headEnd type="none" w="med" len="med"/>
                      <a:tailEnd type="none" w="med" len="med"/>
                    </a:lnR>
                    <a:lnT w="12700" cap="flat" cmpd="sng" algn="ctr">
                      <a:solidFill>
                        <a:srgbClr val="004366"/>
                      </a:solidFill>
                      <a:prstDash val="solid"/>
                      <a:round/>
                      <a:headEnd type="none" w="med" len="med"/>
                      <a:tailEnd type="none" w="med" len="med"/>
                    </a:lnT>
                    <a:lnB w="12700" cap="flat" cmpd="sng" algn="ctr">
                      <a:solidFill>
                        <a:srgbClr val="004366"/>
                      </a:solidFill>
                      <a:prstDash val="solid"/>
                      <a:round/>
                      <a:headEnd type="none" w="med" len="med"/>
                      <a:tailEnd type="none" w="med" len="med"/>
                    </a:lnB>
                    <a:solidFill>
                      <a:srgbClr val="B2C6D1"/>
                    </a:solidFill>
                  </a:tcPr>
                </a:tc>
                <a:tc>
                  <a:txBody>
                    <a:bodyPr/>
                    <a:lstStyle/>
                    <a:p>
                      <a:pPr algn="r"/>
                      <a:r>
                        <a:rPr lang="en-US" sz="1400" dirty="0">
                          <a:solidFill>
                            <a:schemeClr val="tx1"/>
                          </a:solidFill>
                          <a:latin typeface="+mn-lt"/>
                        </a:rPr>
                        <a:t>(3,631,503)</a:t>
                      </a:r>
                    </a:p>
                  </a:txBody>
                  <a:tcPr anchor="b">
                    <a:lnL w="12700" cap="flat" cmpd="sng" algn="ctr">
                      <a:solidFill>
                        <a:srgbClr val="004366"/>
                      </a:solidFill>
                      <a:prstDash val="solid"/>
                      <a:round/>
                      <a:headEnd type="none" w="med" len="med"/>
                      <a:tailEnd type="none" w="med" len="med"/>
                    </a:lnL>
                    <a:lnR w="12700" cap="flat" cmpd="sng" algn="ctr">
                      <a:solidFill>
                        <a:srgbClr val="004366"/>
                      </a:solidFill>
                      <a:prstDash val="solid"/>
                      <a:round/>
                      <a:headEnd type="none" w="med" len="med"/>
                      <a:tailEnd type="none" w="med" len="med"/>
                    </a:lnR>
                    <a:lnT w="12700" cap="flat" cmpd="sng" algn="ctr">
                      <a:solidFill>
                        <a:srgbClr val="004366"/>
                      </a:solidFill>
                      <a:prstDash val="solid"/>
                      <a:round/>
                      <a:headEnd type="none" w="med" len="med"/>
                      <a:tailEnd type="none" w="med" len="med"/>
                    </a:lnT>
                    <a:lnB w="12700" cap="flat" cmpd="sng" algn="ctr">
                      <a:solidFill>
                        <a:srgbClr val="004366"/>
                      </a:solidFill>
                      <a:prstDash val="solid"/>
                      <a:round/>
                      <a:headEnd type="none" w="med" len="med"/>
                      <a:tailEnd type="none" w="med" len="med"/>
                    </a:lnB>
                    <a:solidFill>
                      <a:srgbClr val="B2C6D1"/>
                    </a:solidFill>
                  </a:tcPr>
                </a:tc>
                <a:tc>
                  <a:txBody>
                    <a:bodyPr/>
                    <a:lstStyle/>
                    <a:p>
                      <a:pPr algn="r"/>
                      <a:r>
                        <a:rPr lang="en-US" sz="1400" dirty="0">
                          <a:solidFill>
                            <a:schemeClr val="tx1"/>
                          </a:solidFill>
                          <a:latin typeface="+mn-lt"/>
                        </a:rPr>
                        <a:t>1,707,320</a:t>
                      </a:r>
                    </a:p>
                  </a:txBody>
                  <a:tcPr anchor="b">
                    <a:lnL w="12700" cap="flat" cmpd="sng" algn="ctr">
                      <a:solidFill>
                        <a:srgbClr val="004366"/>
                      </a:solidFill>
                      <a:prstDash val="solid"/>
                      <a:round/>
                      <a:headEnd type="none" w="med" len="med"/>
                      <a:tailEnd type="none" w="med" len="med"/>
                    </a:lnL>
                    <a:lnR w="12700" cap="flat" cmpd="sng" algn="ctr">
                      <a:solidFill>
                        <a:srgbClr val="004366"/>
                      </a:solidFill>
                      <a:prstDash val="solid"/>
                      <a:round/>
                      <a:headEnd type="none" w="med" len="med"/>
                      <a:tailEnd type="none" w="med" len="med"/>
                    </a:lnR>
                    <a:lnT w="12700" cap="flat" cmpd="sng" algn="ctr">
                      <a:solidFill>
                        <a:srgbClr val="004366"/>
                      </a:solidFill>
                      <a:prstDash val="solid"/>
                      <a:round/>
                      <a:headEnd type="none" w="med" len="med"/>
                      <a:tailEnd type="none" w="med" len="med"/>
                    </a:lnT>
                    <a:lnB w="12700" cap="flat" cmpd="sng" algn="ctr">
                      <a:solidFill>
                        <a:srgbClr val="004366"/>
                      </a:solidFill>
                      <a:prstDash val="solid"/>
                      <a:round/>
                      <a:headEnd type="none" w="med" len="med"/>
                      <a:tailEnd type="none" w="med" len="med"/>
                    </a:lnB>
                    <a:solidFill>
                      <a:srgbClr val="B2C6D1"/>
                    </a:solidFill>
                  </a:tcPr>
                </a:tc>
                <a:tc>
                  <a:txBody>
                    <a:bodyPr/>
                    <a:lstStyle/>
                    <a:p>
                      <a:pPr algn="r"/>
                      <a:r>
                        <a:rPr lang="en-US" sz="1400" dirty="0">
                          <a:solidFill>
                            <a:schemeClr val="tx1"/>
                          </a:solidFill>
                          <a:latin typeface="+mn-lt"/>
                        </a:rPr>
                        <a:t>145,961</a:t>
                      </a:r>
                    </a:p>
                  </a:txBody>
                  <a:tcPr anchor="b">
                    <a:lnL w="12700" cap="flat" cmpd="sng" algn="ctr">
                      <a:solidFill>
                        <a:srgbClr val="004366"/>
                      </a:solidFill>
                      <a:prstDash val="solid"/>
                      <a:round/>
                      <a:headEnd type="none" w="med" len="med"/>
                      <a:tailEnd type="none" w="med" len="med"/>
                    </a:lnL>
                    <a:lnR w="12700" cap="flat" cmpd="sng" algn="ctr">
                      <a:solidFill>
                        <a:srgbClr val="004366"/>
                      </a:solidFill>
                      <a:prstDash val="solid"/>
                      <a:round/>
                      <a:headEnd type="none" w="med" len="med"/>
                      <a:tailEnd type="none" w="med" len="med"/>
                    </a:lnR>
                    <a:lnT w="12700" cap="flat" cmpd="sng" algn="ctr">
                      <a:solidFill>
                        <a:srgbClr val="004366"/>
                      </a:solidFill>
                      <a:prstDash val="solid"/>
                      <a:round/>
                      <a:headEnd type="none" w="med" len="med"/>
                      <a:tailEnd type="none" w="med" len="med"/>
                    </a:lnT>
                    <a:lnB w="12700" cap="flat" cmpd="sng" algn="ctr">
                      <a:solidFill>
                        <a:srgbClr val="004366"/>
                      </a:solidFill>
                      <a:prstDash val="solid"/>
                      <a:round/>
                      <a:headEnd type="none" w="med" len="med"/>
                      <a:tailEnd type="none" w="med" len="med"/>
                    </a:lnB>
                    <a:solidFill>
                      <a:srgbClr val="B2C6D1"/>
                    </a:solidFill>
                  </a:tcPr>
                </a:tc>
                <a:tc>
                  <a:txBody>
                    <a:bodyPr/>
                    <a:lstStyle/>
                    <a:p>
                      <a:pPr algn="r"/>
                      <a:r>
                        <a:rPr lang="en-US" sz="1400" dirty="0">
                          <a:solidFill>
                            <a:schemeClr val="tx1"/>
                          </a:solidFill>
                          <a:latin typeface="+mn-lt"/>
                        </a:rPr>
                        <a:t>1,778,222</a:t>
                      </a:r>
                    </a:p>
                  </a:txBody>
                  <a:tcPr anchor="b">
                    <a:lnL w="12700" cap="flat" cmpd="sng" algn="ctr">
                      <a:solidFill>
                        <a:srgbClr val="004366"/>
                      </a:solidFill>
                      <a:prstDash val="solid"/>
                      <a:round/>
                      <a:headEnd type="none" w="med" len="med"/>
                      <a:tailEnd type="none" w="med" len="med"/>
                    </a:lnL>
                    <a:lnR w="12700" cap="flat" cmpd="sng" algn="ctr">
                      <a:solidFill>
                        <a:srgbClr val="004366"/>
                      </a:solidFill>
                      <a:prstDash val="solid"/>
                      <a:round/>
                      <a:headEnd type="none" w="med" len="med"/>
                      <a:tailEnd type="none" w="med" len="med"/>
                    </a:lnR>
                    <a:lnT w="12700" cap="flat" cmpd="sng" algn="ctr">
                      <a:solidFill>
                        <a:srgbClr val="004366"/>
                      </a:solidFill>
                      <a:prstDash val="solid"/>
                      <a:round/>
                      <a:headEnd type="none" w="med" len="med"/>
                      <a:tailEnd type="none" w="med" len="med"/>
                    </a:lnT>
                    <a:lnB w="12700" cap="flat" cmpd="sng" algn="ctr">
                      <a:solidFill>
                        <a:srgbClr val="004366"/>
                      </a:solidFill>
                      <a:prstDash val="solid"/>
                      <a:round/>
                      <a:headEnd type="none" w="med" len="med"/>
                      <a:tailEnd type="none" w="med" len="med"/>
                    </a:lnB>
                    <a:solidFill>
                      <a:srgbClr val="B2C6D1"/>
                    </a:solidFill>
                  </a:tcPr>
                </a:tc>
                <a:tc>
                  <a:txBody>
                    <a:bodyPr/>
                    <a:lstStyle/>
                    <a:p>
                      <a:pPr algn="r"/>
                      <a:r>
                        <a:rPr lang="en-US" sz="1400" dirty="0">
                          <a:solidFill>
                            <a:schemeClr val="tx1"/>
                          </a:solidFill>
                          <a:latin typeface="+mn-lt"/>
                        </a:rPr>
                        <a:t>0</a:t>
                      </a:r>
                    </a:p>
                  </a:txBody>
                  <a:tcPr anchor="b">
                    <a:lnL w="12700" cap="flat" cmpd="sng" algn="ctr">
                      <a:solidFill>
                        <a:srgbClr val="004366"/>
                      </a:solidFill>
                      <a:prstDash val="solid"/>
                      <a:round/>
                      <a:headEnd type="none" w="med" len="med"/>
                      <a:tailEnd type="none" w="med" len="med"/>
                    </a:lnL>
                    <a:lnT w="12700" cap="flat" cmpd="sng" algn="ctr">
                      <a:solidFill>
                        <a:srgbClr val="004366"/>
                      </a:solidFill>
                      <a:prstDash val="solid"/>
                      <a:round/>
                      <a:headEnd type="none" w="med" len="med"/>
                      <a:tailEnd type="none" w="med" len="med"/>
                    </a:lnT>
                    <a:lnB w="12700" cap="flat" cmpd="sng" algn="ctr">
                      <a:solidFill>
                        <a:srgbClr val="004366"/>
                      </a:solidFill>
                      <a:prstDash val="solid"/>
                      <a:round/>
                      <a:headEnd type="none" w="med" len="med"/>
                      <a:tailEnd type="none" w="med" len="med"/>
                    </a:lnB>
                    <a:solidFill>
                      <a:srgbClr val="B2C6D1"/>
                    </a:solidFill>
                  </a:tcPr>
                </a:tc>
                <a:extLst>
                  <a:ext uri="{0D108BD9-81ED-4DB2-BD59-A6C34878D82A}">
                    <a16:rowId xmlns:a16="http://schemas.microsoft.com/office/drawing/2014/main" val="10004"/>
                  </a:ext>
                </a:extLst>
              </a:tr>
              <a:tr h="411480">
                <a:tc>
                  <a:txBody>
                    <a:bodyPr/>
                    <a:lstStyle/>
                    <a:p>
                      <a:r>
                        <a:rPr lang="en-US" sz="1400" dirty="0">
                          <a:solidFill>
                            <a:schemeClr val="tx1"/>
                          </a:solidFill>
                          <a:latin typeface="+mn-lt"/>
                        </a:rPr>
                        <a:t>UMFK</a:t>
                      </a:r>
                    </a:p>
                  </a:txBody>
                  <a:tcPr anchor="b">
                    <a:lnR w="12700" cap="flat" cmpd="sng" algn="ctr">
                      <a:solidFill>
                        <a:srgbClr val="004366"/>
                      </a:solidFill>
                      <a:prstDash val="solid"/>
                      <a:round/>
                      <a:headEnd type="none" w="med" len="med"/>
                      <a:tailEnd type="none" w="med" len="med"/>
                    </a:lnR>
                    <a:lnT w="12700" cap="flat" cmpd="sng" algn="ctr">
                      <a:solidFill>
                        <a:srgbClr val="004366"/>
                      </a:solidFill>
                      <a:prstDash val="solid"/>
                      <a:round/>
                      <a:headEnd type="none" w="med" len="med"/>
                      <a:tailEnd type="none" w="med" len="med"/>
                    </a:lnT>
                    <a:lnB w="12700" cap="flat" cmpd="sng" algn="ctr">
                      <a:solidFill>
                        <a:srgbClr val="004366"/>
                      </a:solidFill>
                      <a:prstDash val="solid"/>
                      <a:round/>
                      <a:headEnd type="none" w="med" len="med"/>
                      <a:tailEnd type="none" w="med" len="med"/>
                    </a:lnB>
                    <a:solidFill>
                      <a:schemeClr val="bg1"/>
                    </a:solidFill>
                  </a:tcPr>
                </a:tc>
                <a:tc>
                  <a:txBody>
                    <a:bodyPr/>
                    <a:lstStyle/>
                    <a:p>
                      <a:pPr algn="r"/>
                      <a:r>
                        <a:rPr lang="en-US" sz="1400" dirty="0">
                          <a:solidFill>
                            <a:schemeClr val="tx1"/>
                          </a:solidFill>
                          <a:latin typeface="+mn-lt"/>
                        </a:rPr>
                        <a:t>(214,407)</a:t>
                      </a:r>
                    </a:p>
                  </a:txBody>
                  <a:tcPr anchor="b">
                    <a:lnL w="12700" cap="flat" cmpd="sng" algn="ctr">
                      <a:solidFill>
                        <a:srgbClr val="004366"/>
                      </a:solidFill>
                      <a:prstDash val="solid"/>
                      <a:round/>
                      <a:headEnd type="none" w="med" len="med"/>
                      <a:tailEnd type="none" w="med" len="med"/>
                    </a:lnL>
                    <a:lnR w="12700" cap="flat" cmpd="sng" algn="ctr">
                      <a:solidFill>
                        <a:srgbClr val="004366"/>
                      </a:solidFill>
                      <a:prstDash val="solid"/>
                      <a:round/>
                      <a:headEnd type="none" w="med" len="med"/>
                      <a:tailEnd type="none" w="med" len="med"/>
                    </a:lnR>
                    <a:lnT w="12700" cap="flat" cmpd="sng" algn="ctr">
                      <a:solidFill>
                        <a:srgbClr val="004366"/>
                      </a:solidFill>
                      <a:prstDash val="solid"/>
                      <a:round/>
                      <a:headEnd type="none" w="med" len="med"/>
                      <a:tailEnd type="none" w="med" len="med"/>
                    </a:lnT>
                    <a:lnB w="12700" cap="flat" cmpd="sng" algn="ctr">
                      <a:solidFill>
                        <a:srgbClr val="004366"/>
                      </a:solidFill>
                      <a:prstDash val="solid"/>
                      <a:round/>
                      <a:headEnd type="none" w="med" len="med"/>
                      <a:tailEnd type="none" w="med" len="med"/>
                    </a:lnB>
                    <a:solidFill>
                      <a:schemeClr val="bg1"/>
                    </a:solidFill>
                  </a:tcPr>
                </a:tc>
                <a:tc>
                  <a:txBody>
                    <a:bodyPr/>
                    <a:lstStyle/>
                    <a:p>
                      <a:pPr algn="r"/>
                      <a:r>
                        <a:rPr lang="en-US" sz="1400" dirty="0">
                          <a:solidFill>
                            <a:schemeClr val="tx1"/>
                          </a:solidFill>
                          <a:latin typeface="+mn-lt"/>
                        </a:rPr>
                        <a:t>(535,593)</a:t>
                      </a:r>
                    </a:p>
                  </a:txBody>
                  <a:tcPr anchor="b">
                    <a:lnL w="12700" cap="flat" cmpd="sng" algn="ctr">
                      <a:solidFill>
                        <a:srgbClr val="004366"/>
                      </a:solidFill>
                      <a:prstDash val="solid"/>
                      <a:round/>
                      <a:headEnd type="none" w="med" len="med"/>
                      <a:tailEnd type="none" w="med" len="med"/>
                    </a:lnL>
                    <a:lnR w="12700" cap="flat" cmpd="sng" algn="ctr">
                      <a:solidFill>
                        <a:srgbClr val="004366"/>
                      </a:solidFill>
                      <a:prstDash val="solid"/>
                      <a:round/>
                      <a:headEnd type="none" w="med" len="med"/>
                      <a:tailEnd type="none" w="med" len="med"/>
                    </a:lnR>
                    <a:lnT w="12700" cap="flat" cmpd="sng" algn="ctr">
                      <a:solidFill>
                        <a:srgbClr val="004366"/>
                      </a:solidFill>
                      <a:prstDash val="solid"/>
                      <a:round/>
                      <a:headEnd type="none" w="med" len="med"/>
                      <a:tailEnd type="none" w="med" len="med"/>
                    </a:lnT>
                    <a:lnB w="12700" cap="flat" cmpd="sng" algn="ctr">
                      <a:solidFill>
                        <a:srgbClr val="004366"/>
                      </a:solidFill>
                      <a:prstDash val="solid"/>
                      <a:round/>
                      <a:headEnd type="none" w="med" len="med"/>
                      <a:tailEnd type="none" w="med" len="med"/>
                    </a:lnB>
                    <a:solidFill>
                      <a:schemeClr val="bg1"/>
                    </a:solidFill>
                  </a:tcPr>
                </a:tc>
                <a:tc>
                  <a:txBody>
                    <a:bodyPr/>
                    <a:lstStyle/>
                    <a:p>
                      <a:pPr algn="r"/>
                      <a:r>
                        <a:rPr lang="en-US" sz="1400" dirty="0">
                          <a:solidFill>
                            <a:schemeClr val="tx1"/>
                          </a:solidFill>
                          <a:latin typeface="+mn-lt"/>
                        </a:rPr>
                        <a:t>(750,000)</a:t>
                      </a:r>
                    </a:p>
                  </a:txBody>
                  <a:tcPr anchor="b">
                    <a:lnL w="12700" cap="flat" cmpd="sng" algn="ctr">
                      <a:solidFill>
                        <a:srgbClr val="004366"/>
                      </a:solidFill>
                      <a:prstDash val="solid"/>
                      <a:round/>
                      <a:headEnd type="none" w="med" len="med"/>
                      <a:tailEnd type="none" w="med" len="med"/>
                    </a:lnL>
                    <a:lnR w="12700" cap="flat" cmpd="sng" algn="ctr">
                      <a:solidFill>
                        <a:srgbClr val="004366"/>
                      </a:solidFill>
                      <a:prstDash val="solid"/>
                      <a:round/>
                      <a:headEnd type="none" w="med" len="med"/>
                      <a:tailEnd type="none" w="med" len="med"/>
                    </a:lnR>
                    <a:lnT w="12700" cap="flat" cmpd="sng" algn="ctr">
                      <a:solidFill>
                        <a:srgbClr val="004366"/>
                      </a:solidFill>
                      <a:prstDash val="solid"/>
                      <a:round/>
                      <a:headEnd type="none" w="med" len="med"/>
                      <a:tailEnd type="none" w="med" len="med"/>
                    </a:lnT>
                    <a:lnB w="12700" cap="flat" cmpd="sng" algn="ctr">
                      <a:solidFill>
                        <a:srgbClr val="004366"/>
                      </a:solidFill>
                      <a:prstDash val="solid"/>
                      <a:round/>
                      <a:headEnd type="none" w="med" len="med"/>
                      <a:tailEnd type="none" w="med" len="med"/>
                    </a:lnB>
                    <a:solidFill>
                      <a:schemeClr val="bg1"/>
                    </a:solidFill>
                  </a:tcPr>
                </a:tc>
                <a:tc>
                  <a:txBody>
                    <a:bodyPr/>
                    <a:lstStyle/>
                    <a:p>
                      <a:pPr algn="r"/>
                      <a:r>
                        <a:rPr lang="en-US" sz="1400" dirty="0">
                          <a:solidFill>
                            <a:schemeClr val="tx1"/>
                          </a:solidFill>
                          <a:latin typeface="+mn-lt"/>
                        </a:rPr>
                        <a:t>750,000</a:t>
                      </a:r>
                    </a:p>
                  </a:txBody>
                  <a:tcPr anchor="b">
                    <a:lnL w="12700" cap="flat" cmpd="sng" algn="ctr">
                      <a:solidFill>
                        <a:srgbClr val="004366"/>
                      </a:solidFill>
                      <a:prstDash val="solid"/>
                      <a:round/>
                      <a:headEnd type="none" w="med" len="med"/>
                      <a:tailEnd type="none" w="med" len="med"/>
                    </a:lnL>
                    <a:lnR w="12700" cap="flat" cmpd="sng" algn="ctr">
                      <a:solidFill>
                        <a:srgbClr val="004366"/>
                      </a:solidFill>
                      <a:prstDash val="solid"/>
                      <a:round/>
                      <a:headEnd type="none" w="med" len="med"/>
                      <a:tailEnd type="none" w="med" len="med"/>
                    </a:lnR>
                    <a:lnT w="12700" cap="flat" cmpd="sng" algn="ctr">
                      <a:solidFill>
                        <a:srgbClr val="004366"/>
                      </a:solidFill>
                      <a:prstDash val="solid"/>
                      <a:round/>
                      <a:headEnd type="none" w="med" len="med"/>
                      <a:tailEnd type="none" w="med" len="med"/>
                    </a:lnT>
                    <a:lnB w="12700" cap="flat" cmpd="sng" algn="ctr">
                      <a:solidFill>
                        <a:srgbClr val="004366"/>
                      </a:solidFill>
                      <a:prstDash val="solid"/>
                      <a:round/>
                      <a:headEnd type="none" w="med" len="med"/>
                      <a:tailEnd type="none" w="med" len="med"/>
                    </a:lnB>
                    <a:solidFill>
                      <a:schemeClr val="bg1"/>
                    </a:solidFill>
                  </a:tcPr>
                </a:tc>
                <a:tc>
                  <a:txBody>
                    <a:bodyPr/>
                    <a:lstStyle/>
                    <a:p>
                      <a:pPr algn="r"/>
                      <a:r>
                        <a:rPr lang="en-US" sz="1400" dirty="0">
                          <a:solidFill>
                            <a:schemeClr val="tx1"/>
                          </a:solidFill>
                          <a:latin typeface="+mn-lt"/>
                        </a:rPr>
                        <a:t>-</a:t>
                      </a:r>
                    </a:p>
                  </a:txBody>
                  <a:tcPr anchor="b">
                    <a:lnL w="12700" cap="flat" cmpd="sng" algn="ctr">
                      <a:solidFill>
                        <a:srgbClr val="004366"/>
                      </a:solidFill>
                      <a:prstDash val="solid"/>
                      <a:round/>
                      <a:headEnd type="none" w="med" len="med"/>
                      <a:tailEnd type="none" w="med" len="med"/>
                    </a:lnL>
                    <a:lnR w="12700" cap="flat" cmpd="sng" algn="ctr">
                      <a:solidFill>
                        <a:srgbClr val="004366"/>
                      </a:solidFill>
                      <a:prstDash val="solid"/>
                      <a:round/>
                      <a:headEnd type="none" w="med" len="med"/>
                      <a:tailEnd type="none" w="med" len="med"/>
                    </a:lnR>
                    <a:lnT w="12700" cap="flat" cmpd="sng" algn="ctr">
                      <a:solidFill>
                        <a:srgbClr val="004366"/>
                      </a:solidFill>
                      <a:prstDash val="solid"/>
                      <a:round/>
                      <a:headEnd type="none" w="med" len="med"/>
                      <a:tailEnd type="none" w="med" len="med"/>
                    </a:lnT>
                    <a:lnB w="12700" cap="flat" cmpd="sng" algn="ctr">
                      <a:solidFill>
                        <a:srgbClr val="004366"/>
                      </a:solidFill>
                      <a:prstDash val="solid"/>
                      <a:round/>
                      <a:headEnd type="none" w="med" len="med"/>
                      <a:tailEnd type="none" w="med" len="med"/>
                    </a:lnB>
                    <a:solidFill>
                      <a:schemeClr val="bg1"/>
                    </a:solidFill>
                  </a:tcPr>
                </a:tc>
                <a:tc>
                  <a:txBody>
                    <a:bodyPr/>
                    <a:lstStyle/>
                    <a:p>
                      <a:pPr algn="r"/>
                      <a:r>
                        <a:rPr lang="en-US" sz="1400" dirty="0">
                          <a:solidFill>
                            <a:schemeClr val="tx1"/>
                          </a:solidFill>
                          <a:latin typeface="+mn-lt"/>
                        </a:rPr>
                        <a:t>-</a:t>
                      </a:r>
                    </a:p>
                  </a:txBody>
                  <a:tcPr anchor="b">
                    <a:lnL w="12700" cap="flat" cmpd="sng" algn="ctr">
                      <a:solidFill>
                        <a:srgbClr val="004366"/>
                      </a:solidFill>
                      <a:prstDash val="solid"/>
                      <a:round/>
                      <a:headEnd type="none" w="med" len="med"/>
                      <a:tailEnd type="none" w="med" len="med"/>
                    </a:lnL>
                    <a:lnR w="12700" cap="flat" cmpd="sng" algn="ctr">
                      <a:solidFill>
                        <a:srgbClr val="004366"/>
                      </a:solidFill>
                      <a:prstDash val="solid"/>
                      <a:round/>
                      <a:headEnd type="none" w="med" len="med"/>
                      <a:tailEnd type="none" w="med" len="med"/>
                    </a:lnR>
                    <a:lnT w="12700" cap="flat" cmpd="sng" algn="ctr">
                      <a:solidFill>
                        <a:srgbClr val="004366"/>
                      </a:solidFill>
                      <a:prstDash val="solid"/>
                      <a:round/>
                      <a:headEnd type="none" w="med" len="med"/>
                      <a:tailEnd type="none" w="med" len="med"/>
                    </a:lnT>
                    <a:lnB w="12700" cap="flat" cmpd="sng" algn="ctr">
                      <a:solidFill>
                        <a:srgbClr val="004366"/>
                      </a:solidFill>
                      <a:prstDash val="solid"/>
                      <a:round/>
                      <a:headEnd type="none" w="med" len="med"/>
                      <a:tailEnd type="none" w="med" len="med"/>
                    </a:lnB>
                    <a:solidFill>
                      <a:schemeClr val="bg1"/>
                    </a:solidFill>
                  </a:tcPr>
                </a:tc>
                <a:tc>
                  <a:txBody>
                    <a:bodyPr/>
                    <a:lstStyle/>
                    <a:p>
                      <a:pPr algn="r"/>
                      <a:r>
                        <a:rPr lang="en-US" sz="1400" dirty="0">
                          <a:solidFill>
                            <a:schemeClr val="tx1"/>
                          </a:solidFill>
                          <a:latin typeface="+mn-lt"/>
                        </a:rPr>
                        <a:t>0</a:t>
                      </a:r>
                    </a:p>
                  </a:txBody>
                  <a:tcPr anchor="b">
                    <a:lnL w="12700" cap="flat" cmpd="sng" algn="ctr">
                      <a:solidFill>
                        <a:srgbClr val="004366"/>
                      </a:solidFill>
                      <a:prstDash val="solid"/>
                      <a:round/>
                      <a:headEnd type="none" w="med" len="med"/>
                      <a:tailEnd type="none" w="med" len="med"/>
                    </a:lnL>
                    <a:lnT w="12700" cap="flat" cmpd="sng" algn="ctr">
                      <a:solidFill>
                        <a:srgbClr val="004366"/>
                      </a:solidFill>
                      <a:prstDash val="solid"/>
                      <a:round/>
                      <a:headEnd type="none" w="med" len="med"/>
                      <a:tailEnd type="none" w="med" len="med"/>
                    </a:lnT>
                    <a:lnB w="12700" cap="flat" cmpd="sng" algn="ctr">
                      <a:solidFill>
                        <a:srgbClr val="004366"/>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411480">
                <a:tc>
                  <a:txBody>
                    <a:bodyPr/>
                    <a:lstStyle/>
                    <a:p>
                      <a:r>
                        <a:rPr lang="en-US" sz="1400" dirty="0">
                          <a:solidFill>
                            <a:schemeClr val="tx1"/>
                          </a:solidFill>
                          <a:latin typeface="+mn-lt"/>
                        </a:rPr>
                        <a:t>UMPI</a:t>
                      </a:r>
                    </a:p>
                  </a:txBody>
                  <a:tcPr anchor="b">
                    <a:lnR w="12700" cap="flat" cmpd="sng" algn="ctr">
                      <a:solidFill>
                        <a:srgbClr val="004366"/>
                      </a:solidFill>
                      <a:prstDash val="solid"/>
                      <a:round/>
                      <a:headEnd type="none" w="med" len="med"/>
                      <a:tailEnd type="none" w="med" len="med"/>
                    </a:lnR>
                    <a:lnT w="12700" cap="flat" cmpd="sng" algn="ctr">
                      <a:solidFill>
                        <a:srgbClr val="004366"/>
                      </a:solidFill>
                      <a:prstDash val="solid"/>
                      <a:round/>
                      <a:headEnd type="none" w="med" len="med"/>
                      <a:tailEnd type="none" w="med" len="med"/>
                    </a:lnT>
                    <a:lnB w="12700" cap="flat" cmpd="sng" algn="ctr">
                      <a:solidFill>
                        <a:srgbClr val="004366"/>
                      </a:solidFill>
                      <a:prstDash val="solid"/>
                      <a:round/>
                      <a:headEnd type="none" w="med" len="med"/>
                      <a:tailEnd type="none" w="med" len="med"/>
                    </a:lnB>
                    <a:solidFill>
                      <a:srgbClr val="B2C6D1"/>
                    </a:solidFill>
                  </a:tcPr>
                </a:tc>
                <a:tc>
                  <a:txBody>
                    <a:bodyPr/>
                    <a:lstStyle/>
                    <a:p>
                      <a:pPr algn="r"/>
                      <a:r>
                        <a:rPr lang="en-US" sz="1400" dirty="0">
                          <a:solidFill>
                            <a:schemeClr val="tx1"/>
                          </a:solidFill>
                          <a:latin typeface="+mn-lt"/>
                        </a:rPr>
                        <a:t>(939,053)</a:t>
                      </a:r>
                    </a:p>
                  </a:txBody>
                  <a:tcPr anchor="b">
                    <a:lnL w="12700" cap="flat" cmpd="sng" algn="ctr">
                      <a:solidFill>
                        <a:srgbClr val="004366"/>
                      </a:solidFill>
                      <a:prstDash val="solid"/>
                      <a:round/>
                      <a:headEnd type="none" w="med" len="med"/>
                      <a:tailEnd type="none" w="med" len="med"/>
                    </a:lnL>
                    <a:lnR w="12700" cap="flat" cmpd="sng" algn="ctr">
                      <a:solidFill>
                        <a:srgbClr val="004366"/>
                      </a:solidFill>
                      <a:prstDash val="solid"/>
                      <a:round/>
                      <a:headEnd type="none" w="med" len="med"/>
                      <a:tailEnd type="none" w="med" len="med"/>
                    </a:lnR>
                    <a:lnT w="12700" cap="flat" cmpd="sng" algn="ctr">
                      <a:solidFill>
                        <a:srgbClr val="004366"/>
                      </a:solidFill>
                      <a:prstDash val="solid"/>
                      <a:round/>
                      <a:headEnd type="none" w="med" len="med"/>
                      <a:tailEnd type="none" w="med" len="med"/>
                    </a:lnT>
                    <a:lnB w="12700" cap="flat" cmpd="sng" algn="ctr">
                      <a:solidFill>
                        <a:srgbClr val="004366"/>
                      </a:solidFill>
                      <a:prstDash val="solid"/>
                      <a:round/>
                      <a:headEnd type="none" w="med" len="med"/>
                      <a:tailEnd type="none" w="med" len="med"/>
                    </a:lnB>
                    <a:solidFill>
                      <a:srgbClr val="B2C6D1"/>
                    </a:solidFill>
                  </a:tcPr>
                </a:tc>
                <a:tc>
                  <a:txBody>
                    <a:bodyPr/>
                    <a:lstStyle/>
                    <a:p>
                      <a:pPr algn="r"/>
                      <a:r>
                        <a:rPr lang="en-US" sz="1400" dirty="0">
                          <a:solidFill>
                            <a:schemeClr val="tx1"/>
                          </a:solidFill>
                          <a:latin typeface="+mn-lt"/>
                        </a:rPr>
                        <a:t>(175,945)</a:t>
                      </a:r>
                    </a:p>
                  </a:txBody>
                  <a:tcPr anchor="b">
                    <a:lnL w="12700" cap="flat" cmpd="sng" algn="ctr">
                      <a:solidFill>
                        <a:srgbClr val="004366"/>
                      </a:solidFill>
                      <a:prstDash val="solid"/>
                      <a:round/>
                      <a:headEnd type="none" w="med" len="med"/>
                      <a:tailEnd type="none" w="med" len="med"/>
                    </a:lnL>
                    <a:lnR w="12700" cap="flat" cmpd="sng" algn="ctr">
                      <a:solidFill>
                        <a:srgbClr val="004366"/>
                      </a:solidFill>
                      <a:prstDash val="solid"/>
                      <a:round/>
                      <a:headEnd type="none" w="med" len="med"/>
                      <a:tailEnd type="none" w="med" len="med"/>
                    </a:lnR>
                    <a:lnT w="12700" cap="flat" cmpd="sng" algn="ctr">
                      <a:solidFill>
                        <a:srgbClr val="004366"/>
                      </a:solidFill>
                      <a:prstDash val="solid"/>
                      <a:round/>
                      <a:headEnd type="none" w="med" len="med"/>
                      <a:tailEnd type="none" w="med" len="med"/>
                    </a:lnT>
                    <a:lnB w="12700" cap="flat" cmpd="sng" algn="ctr">
                      <a:solidFill>
                        <a:srgbClr val="004366"/>
                      </a:solidFill>
                      <a:prstDash val="solid"/>
                      <a:round/>
                      <a:headEnd type="none" w="med" len="med"/>
                      <a:tailEnd type="none" w="med" len="med"/>
                    </a:lnB>
                    <a:solidFill>
                      <a:srgbClr val="B2C6D1"/>
                    </a:solidFill>
                  </a:tcPr>
                </a:tc>
                <a:tc>
                  <a:txBody>
                    <a:bodyPr/>
                    <a:lstStyle/>
                    <a:p>
                      <a:pPr algn="r"/>
                      <a:r>
                        <a:rPr lang="en-US" sz="1400" dirty="0">
                          <a:solidFill>
                            <a:schemeClr val="tx1"/>
                          </a:solidFill>
                          <a:latin typeface="+mn-lt"/>
                        </a:rPr>
                        <a:t>(1,114,998)</a:t>
                      </a:r>
                    </a:p>
                  </a:txBody>
                  <a:tcPr anchor="b">
                    <a:lnL w="12700" cap="flat" cmpd="sng" algn="ctr">
                      <a:solidFill>
                        <a:srgbClr val="004366"/>
                      </a:solidFill>
                      <a:prstDash val="solid"/>
                      <a:round/>
                      <a:headEnd type="none" w="med" len="med"/>
                      <a:tailEnd type="none" w="med" len="med"/>
                    </a:lnL>
                    <a:lnR w="12700" cap="flat" cmpd="sng" algn="ctr">
                      <a:solidFill>
                        <a:srgbClr val="004366"/>
                      </a:solidFill>
                      <a:prstDash val="solid"/>
                      <a:round/>
                      <a:headEnd type="none" w="med" len="med"/>
                      <a:tailEnd type="none" w="med" len="med"/>
                    </a:lnR>
                    <a:lnT w="12700" cap="flat" cmpd="sng" algn="ctr">
                      <a:solidFill>
                        <a:srgbClr val="004366"/>
                      </a:solidFill>
                      <a:prstDash val="solid"/>
                      <a:round/>
                      <a:headEnd type="none" w="med" len="med"/>
                      <a:tailEnd type="none" w="med" len="med"/>
                    </a:lnT>
                    <a:lnB w="12700" cap="flat" cmpd="sng" algn="ctr">
                      <a:solidFill>
                        <a:srgbClr val="004366"/>
                      </a:solidFill>
                      <a:prstDash val="solid"/>
                      <a:round/>
                      <a:headEnd type="none" w="med" len="med"/>
                      <a:tailEnd type="none" w="med" len="med"/>
                    </a:lnB>
                    <a:solidFill>
                      <a:srgbClr val="B2C6D1"/>
                    </a:solidFill>
                  </a:tcPr>
                </a:tc>
                <a:tc>
                  <a:txBody>
                    <a:bodyPr/>
                    <a:lstStyle/>
                    <a:p>
                      <a:pPr algn="r"/>
                      <a:r>
                        <a:rPr lang="en-US" sz="1400" dirty="0">
                          <a:solidFill>
                            <a:schemeClr val="tx1"/>
                          </a:solidFill>
                          <a:latin typeface="+mn-lt"/>
                        </a:rPr>
                        <a:t>1,114,998</a:t>
                      </a:r>
                    </a:p>
                  </a:txBody>
                  <a:tcPr anchor="b">
                    <a:lnL w="12700" cap="flat" cmpd="sng" algn="ctr">
                      <a:solidFill>
                        <a:srgbClr val="004366"/>
                      </a:solidFill>
                      <a:prstDash val="solid"/>
                      <a:round/>
                      <a:headEnd type="none" w="med" len="med"/>
                      <a:tailEnd type="none" w="med" len="med"/>
                    </a:lnL>
                    <a:lnR w="12700" cap="flat" cmpd="sng" algn="ctr">
                      <a:solidFill>
                        <a:srgbClr val="004366"/>
                      </a:solidFill>
                      <a:prstDash val="solid"/>
                      <a:round/>
                      <a:headEnd type="none" w="med" len="med"/>
                      <a:tailEnd type="none" w="med" len="med"/>
                    </a:lnR>
                    <a:lnT w="12700" cap="flat" cmpd="sng" algn="ctr">
                      <a:solidFill>
                        <a:srgbClr val="004366"/>
                      </a:solidFill>
                      <a:prstDash val="solid"/>
                      <a:round/>
                      <a:headEnd type="none" w="med" len="med"/>
                      <a:tailEnd type="none" w="med" len="med"/>
                    </a:lnT>
                    <a:lnB w="12700" cap="flat" cmpd="sng" algn="ctr">
                      <a:solidFill>
                        <a:srgbClr val="004366"/>
                      </a:solidFill>
                      <a:prstDash val="solid"/>
                      <a:round/>
                      <a:headEnd type="none" w="med" len="med"/>
                      <a:tailEnd type="none" w="med" len="med"/>
                    </a:lnB>
                    <a:solidFill>
                      <a:srgbClr val="B2C6D1"/>
                    </a:solidFill>
                  </a:tcPr>
                </a:tc>
                <a:tc>
                  <a:txBody>
                    <a:bodyPr/>
                    <a:lstStyle/>
                    <a:p>
                      <a:pPr algn="r"/>
                      <a:r>
                        <a:rPr lang="en-US" sz="1400" b="1" dirty="0">
                          <a:solidFill>
                            <a:schemeClr val="tx1"/>
                          </a:solidFill>
                          <a:latin typeface="+mn-lt"/>
                        </a:rPr>
                        <a:t>-</a:t>
                      </a:r>
                    </a:p>
                  </a:txBody>
                  <a:tcPr anchor="b">
                    <a:lnL w="12700" cap="flat" cmpd="sng" algn="ctr">
                      <a:solidFill>
                        <a:srgbClr val="004366"/>
                      </a:solidFill>
                      <a:prstDash val="solid"/>
                      <a:round/>
                      <a:headEnd type="none" w="med" len="med"/>
                      <a:tailEnd type="none" w="med" len="med"/>
                    </a:lnL>
                    <a:lnR w="12700" cap="flat" cmpd="sng" algn="ctr">
                      <a:solidFill>
                        <a:srgbClr val="004366"/>
                      </a:solidFill>
                      <a:prstDash val="solid"/>
                      <a:round/>
                      <a:headEnd type="none" w="med" len="med"/>
                      <a:tailEnd type="none" w="med" len="med"/>
                    </a:lnR>
                    <a:lnT w="12700" cap="flat" cmpd="sng" algn="ctr">
                      <a:solidFill>
                        <a:srgbClr val="004366"/>
                      </a:solidFill>
                      <a:prstDash val="solid"/>
                      <a:round/>
                      <a:headEnd type="none" w="med" len="med"/>
                      <a:tailEnd type="none" w="med" len="med"/>
                    </a:lnT>
                    <a:lnB w="12700" cap="flat" cmpd="sng" algn="ctr">
                      <a:solidFill>
                        <a:srgbClr val="004366"/>
                      </a:solidFill>
                      <a:prstDash val="solid"/>
                      <a:round/>
                      <a:headEnd type="none" w="med" len="med"/>
                      <a:tailEnd type="none" w="med" len="med"/>
                    </a:lnB>
                    <a:solidFill>
                      <a:srgbClr val="B2C6D1"/>
                    </a:solidFill>
                  </a:tcPr>
                </a:tc>
                <a:tc>
                  <a:txBody>
                    <a:bodyPr/>
                    <a:lstStyle/>
                    <a:p>
                      <a:pPr algn="r"/>
                      <a:r>
                        <a:rPr lang="en-US" sz="1400" b="1" dirty="0">
                          <a:solidFill>
                            <a:schemeClr val="tx1"/>
                          </a:solidFill>
                          <a:latin typeface="+mn-lt"/>
                        </a:rPr>
                        <a:t>-</a:t>
                      </a:r>
                    </a:p>
                  </a:txBody>
                  <a:tcPr anchor="b">
                    <a:lnL w="12700" cap="flat" cmpd="sng" algn="ctr">
                      <a:solidFill>
                        <a:srgbClr val="004366"/>
                      </a:solidFill>
                      <a:prstDash val="solid"/>
                      <a:round/>
                      <a:headEnd type="none" w="med" len="med"/>
                      <a:tailEnd type="none" w="med" len="med"/>
                    </a:lnL>
                    <a:lnR w="12700" cap="flat" cmpd="sng" algn="ctr">
                      <a:solidFill>
                        <a:srgbClr val="004366"/>
                      </a:solidFill>
                      <a:prstDash val="solid"/>
                      <a:round/>
                      <a:headEnd type="none" w="med" len="med"/>
                      <a:tailEnd type="none" w="med" len="med"/>
                    </a:lnR>
                    <a:lnT w="12700" cap="flat" cmpd="sng" algn="ctr">
                      <a:solidFill>
                        <a:srgbClr val="004366"/>
                      </a:solidFill>
                      <a:prstDash val="solid"/>
                      <a:round/>
                      <a:headEnd type="none" w="med" len="med"/>
                      <a:tailEnd type="none" w="med" len="med"/>
                    </a:lnT>
                    <a:lnB w="12700" cap="flat" cmpd="sng" algn="ctr">
                      <a:solidFill>
                        <a:srgbClr val="004366"/>
                      </a:solidFill>
                      <a:prstDash val="solid"/>
                      <a:round/>
                      <a:headEnd type="none" w="med" len="med"/>
                      <a:tailEnd type="none" w="med" len="med"/>
                    </a:lnB>
                    <a:solidFill>
                      <a:srgbClr val="B2C6D1"/>
                    </a:solidFill>
                  </a:tcPr>
                </a:tc>
                <a:tc>
                  <a:txBody>
                    <a:bodyPr/>
                    <a:lstStyle/>
                    <a:p>
                      <a:pPr algn="r"/>
                      <a:r>
                        <a:rPr lang="en-US" sz="1400" dirty="0">
                          <a:solidFill>
                            <a:schemeClr val="tx1"/>
                          </a:solidFill>
                          <a:latin typeface="+mn-lt"/>
                        </a:rPr>
                        <a:t>0</a:t>
                      </a:r>
                    </a:p>
                  </a:txBody>
                  <a:tcPr anchor="b">
                    <a:lnL w="12700" cap="flat" cmpd="sng" algn="ctr">
                      <a:solidFill>
                        <a:srgbClr val="004366"/>
                      </a:solidFill>
                      <a:prstDash val="solid"/>
                      <a:round/>
                      <a:headEnd type="none" w="med" len="med"/>
                      <a:tailEnd type="none" w="med" len="med"/>
                    </a:lnL>
                    <a:lnT w="12700" cap="flat" cmpd="sng" algn="ctr">
                      <a:solidFill>
                        <a:srgbClr val="004366"/>
                      </a:solidFill>
                      <a:prstDash val="solid"/>
                      <a:round/>
                      <a:headEnd type="none" w="med" len="med"/>
                      <a:tailEnd type="none" w="med" len="med"/>
                    </a:lnT>
                    <a:lnB w="12700" cap="flat" cmpd="sng" algn="ctr">
                      <a:solidFill>
                        <a:srgbClr val="004366"/>
                      </a:solidFill>
                      <a:prstDash val="solid"/>
                      <a:round/>
                      <a:headEnd type="none" w="med" len="med"/>
                      <a:tailEnd type="none" w="med" len="med"/>
                    </a:lnB>
                    <a:solidFill>
                      <a:srgbClr val="B2C6D1"/>
                    </a:solidFill>
                  </a:tcPr>
                </a:tc>
                <a:extLst>
                  <a:ext uri="{0D108BD9-81ED-4DB2-BD59-A6C34878D82A}">
                    <a16:rowId xmlns:a16="http://schemas.microsoft.com/office/drawing/2014/main" val="10006"/>
                  </a:ext>
                </a:extLst>
              </a:tr>
              <a:tr h="411480">
                <a:tc>
                  <a:txBody>
                    <a:bodyPr/>
                    <a:lstStyle/>
                    <a:p>
                      <a:r>
                        <a:rPr lang="en-US" sz="1400" dirty="0">
                          <a:solidFill>
                            <a:schemeClr val="tx1"/>
                          </a:solidFill>
                          <a:latin typeface="+mn-lt"/>
                        </a:rPr>
                        <a:t>USM</a:t>
                      </a:r>
                    </a:p>
                  </a:txBody>
                  <a:tcPr anchor="b">
                    <a:lnR w="12700" cap="flat" cmpd="sng" algn="ctr">
                      <a:solidFill>
                        <a:srgbClr val="004366"/>
                      </a:solidFill>
                      <a:prstDash val="solid"/>
                      <a:round/>
                      <a:headEnd type="none" w="med" len="med"/>
                      <a:tailEnd type="none" w="med" len="med"/>
                    </a:lnR>
                    <a:lnT w="12700" cap="flat" cmpd="sng" algn="ctr">
                      <a:solidFill>
                        <a:srgbClr val="004366"/>
                      </a:solidFill>
                      <a:prstDash val="solid"/>
                      <a:round/>
                      <a:headEnd type="none" w="med" len="med"/>
                      <a:tailEnd type="none" w="med" len="med"/>
                    </a:lnT>
                    <a:lnB w="12700" cap="flat" cmpd="sng" algn="ctr">
                      <a:solidFill>
                        <a:srgbClr val="004366"/>
                      </a:solidFill>
                      <a:prstDash val="solid"/>
                      <a:round/>
                      <a:headEnd type="none" w="med" len="med"/>
                      <a:tailEnd type="none" w="med" len="med"/>
                    </a:lnB>
                    <a:solidFill>
                      <a:schemeClr val="bg1"/>
                    </a:solidFill>
                  </a:tcPr>
                </a:tc>
                <a:tc>
                  <a:txBody>
                    <a:bodyPr/>
                    <a:lstStyle/>
                    <a:p>
                      <a:pPr algn="r"/>
                      <a:r>
                        <a:rPr lang="en-US" sz="1400" dirty="0">
                          <a:solidFill>
                            <a:schemeClr val="tx1"/>
                          </a:solidFill>
                          <a:latin typeface="+mn-lt"/>
                        </a:rPr>
                        <a:t>365,035</a:t>
                      </a:r>
                    </a:p>
                  </a:txBody>
                  <a:tcPr anchor="b">
                    <a:lnL w="12700" cap="flat" cmpd="sng" algn="ctr">
                      <a:solidFill>
                        <a:srgbClr val="004366"/>
                      </a:solidFill>
                      <a:prstDash val="solid"/>
                      <a:round/>
                      <a:headEnd type="none" w="med" len="med"/>
                      <a:tailEnd type="none" w="med" len="med"/>
                    </a:lnL>
                    <a:lnR w="12700" cap="flat" cmpd="sng" algn="ctr">
                      <a:solidFill>
                        <a:srgbClr val="004366"/>
                      </a:solidFill>
                      <a:prstDash val="solid"/>
                      <a:round/>
                      <a:headEnd type="none" w="med" len="med"/>
                      <a:tailEnd type="none" w="med" len="med"/>
                    </a:lnR>
                    <a:lnT w="12700" cap="flat" cmpd="sng" algn="ctr">
                      <a:solidFill>
                        <a:srgbClr val="004366"/>
                      </a:solidFill>
                      <a:prstDash val="solid"/>
                      <a:round/>
                      <a:headEnd type="none" w="med" len="med"/>
                      <a:tailEnd type="none" w="med" len="med"/>
                    </a:lnT>
                    <a:lnB w="12700" cap="flat" cmpd="sng" algn="ctr">
                      <a:solidFill>
                        <a:srgbClr val="004366"/>
                      </a:solidFill>
                      <a:prstDash val="solid"/>
                      <a:round/>
                      <a:headEnd type="none" w="med" len="med"/>
                      <a:tailEnd type="none" w="med" len="med"/>
                    </a:lnB>
                    <a:solidFill>
                      <a:schemeClr val="bg1"/>
                    </a:solidFill>
                  </a:tcPr>
                </a:tc>
                <a:tc>
                  <a:txBody>
                    <a:bodyPr/>
                    <a:lstStyle/>
                    <a:p>
                      <a:pPr algn="r"/>
                      <a:r>
                        <a:rPr lang="en-US" sz="1400" dirty="0">
                          <a:solidFill>
                            <a:schemeClr val="tx1"/>
                          </a:solidFill>
                          <a:latin typeface="+mn-lt"/>
                        </a:rPr>
                        <a:t>(365,035)</a:t>
                      </a:r>
                    </a:p>
                  </a:txBody>
                  <a:tcPr anchor="b">
                    <a:lnL w="12700" cap="flat" cmpd="sng" algn="ctr">
                      <a:solidFill>
                        <a:srgbClr val="004366"/>
                      </a:solidFill>
                      <a:prstDash val="solid"/>
                      <a:round/>
                      <a:headEnd type="none" w="med" len="med"/>
                      <a:tailEnd type="none" w="med" len="med"/>
                    </a:lnL>
                    <a:lnR w="12700" cap="flat" cmpd="sng" algn="ctr">
                      <a:solidFill>
                        <a:srgbClr val="004366"/>
                      </a:solidFill>
                      <a:prstDash val="solid"/>
                      <a:round/>
                      <a:headEnd type="none" w="med" len="med"/>
                      <a:tailEnd type="none" w="med" len="med"/>
                    </a:lnR>
                    <a:lnT w="12700" cap="flat" cmpd="sng" algn="ctr">
                      <a:solidFill>
                        <a:srgbClr val="004366"/>
                      </a:solidFill>
                      <a:prstDash val="solid"/>
                      <a:round/>
                      <a:headEnd type="none" w="med" len="med"/>
                      <a:tailEnd type="none" w="med" len="med"/>
                    </a:lnT>
                    <a:lnB w="12700" cap="flat" cmpd="sng" algn="ctr">
                      <a:solidFill>
                        <a:srgbClr val="004366"/>
                      </a:solidFill>
                      <a:prstDash val="solid"/>
                      <a:round/>
                      <a:headEnd type="none" w="med" len="med"/>
                      <a:tailEnd type="none" w="med" len="med"/>
                    </a:lnB>
                    <a:solidFill>
                      <a:schemeClr val="bg1"/>
                    </a:solidFill>
                  </a:tcPr>
                </a:tc>
                <a:tc>
                  <a:txBody>
                    <a:bodyPr/>
                    <a:lstStyle/>
                    <a:p>
                      <a:pPr algn="r"/>
                      <a:r>
                        <a:rPr lang="en-US" sz="1400" dirty="0">
                          <a:solidFill>
                            <a:schemeClr val="tx1"/>
                          </a:solidFill>
                          <a:latin typeface="+mn-lt"/>
                        </a:rPr>
                        <a:t>-</a:t>
                      </a:r>
                    </a:p>
                  </a:txBody>
                  <a:tcPr anchor="b">
                    <a:lnL w="12700" cap="flat" cmpd="sng" algn="ctr">
                      <a:solidFill>
                        <a:srgbClr val="004366"/>
                      </a:solidFill>
                      <a:prstDash val="solid"/>
                      <a:round/>
                      <a:headEnd type="none" w="med" len="med"/>
                      <a:tailEnd type="none" w="med" len="med"/>
                    </a:lnL>
                    <a:lnR w="12700" cap="flat" cmpd="sng" algn="ctr">
                      <a:solidFill>
                        <a:srgbClr val="004366"/>
                      </a:solidFill>
                      <a:prstDash val="solid"/>
                      <a:round/>
                      <a:headEnd type="none" w="med" len="med"/>
                      <a:tailEnd type="none" w="med" len="med"/>
                    </a:lnR>
                    <a:lnT w="12700" cap="flat" cmpd="sng" algn="ctr">
                      <a:solidFill>
                        <a:srgbClr val="004366"/>
                      </a:solidFill>
                      <a:prstDash val="solid"/>
                      <a:round/>
                      <a:headEnd type="none" w="med" len="med"/>
                      <a:tailEnd type="none" w="med" len="med"/>
                    </a:lnT>
                    <a:lnB w="12700" cap="flat" cmpd="sng" algn="ctr">
                      <a:solidFill>
                        <a:srgbClr val="004366"/>
                      </a:solidFill>
                      <a:prstDash val="solid"/>
                      <a:round/>
                      <a:headEnd type="none" w="med" len="med"/>
                      <a:tailEnd type="none" w="med" len="med"/>
                    </a:lnB>
                    <a:solidFill>
                      <a:schemeClr val="bg1"/>
                    </a:solidFill>
                  </a:tcPr>
                </a:tc>
                <a:tc>
                  <a:txBody>
                    <a:bodyPr/>
                    <a:lstStyle/>
                    <a:p>
                      <a:pPr algn="r"/>
                      <a:r>
                        <a:rPr lang="en-US" sz="1400" dirty="0">
                          <a:solidFill>
                            <a:schemeClr val="tx1"/>
                          </a:solidFill>
                          <a:latin typeface="+mn-lt"/>
                        </a:rPr>
                        <a:t>-</a:t>
                      </a:r>
                    </a:p>
                  </a:txBody>
                  <a:tcPr anchor="b">
                    <a:lnL w="12700" cap="flat" cmpd="sng" algn="ctr">
                      <a:solidFill>
                        <a:srgbClr val="004366"/>
                      </a:solidFill>
                      <a:prstDash val="solid"/>
                      <a:round/>
                      <a:headEnd type="none" w="med" len="med"/>
                      <a:tailEnd type="none" w="med" len="med"/>
                    </a:lnL>
                    <a:lnR w="12700" cap="flat" cmpd="sng" algn="ctr">
                      <a:solidFill>
                        <a:srgbClr val="004366"/>
                      </a:solidFill>
                      <a:prstDash val="solid"/>
                      <a:round/>
                      <a:headEnd type="none" w="med" len="med"/>
                      <a:tailEnd type="none" w="med" len="med"/>
                    </a:lnR>
                    <a:lnT w="12700" cap="flat" cmpd="sng" algn="ctr">
                      <a:solidFill>
                        <a:srgbClr val="004366"/>
                      </a:solidFill>
                      <a:prstDash val="solid"/>
                      <a:round/>
                      <a:headEnd type="none" w="med" len="med"/>
                      <a:tailEnd type="none" w="med" len="med"/>
                    </a:lnT>
                    <a:lnB w="12700" cap="flat" cmpd="sng" algn="ctr">
                      <a:solidFill>
                        <a:srgbClr val="004366"/>
                      </a:solidFill>
                      <a:prstDash val="solid"/>
                      <a:round/>
                      <a:headEnd type="none" w="med" len="med"/>
                      <a:tailEnd type="none" w="med" len="med"/>
                    </a:lnB>
                    <a:solidFill>
                      <a:schemeClr val="bg1"/>
                    </a:solidFill>
                  </a:tcPr>
                </a:tc>
                <a:tc>
                  <a:txBody>
                    <a:bodyPr/>
                    <a:lstStyle/>
                    <a:p>
                      <a:pPr algn="r"/>
                      <a:r>
                        <a:rPr lang="en-US" sz="1400" dirty="0">
                          <a:solidFill>
                            <a:schemeClr val="tx1"/>
                          </a:solidFill>
                          <a:latin typeface="+mn-lt"/>
                        </a:rPr>
                        <a:t>-</a:t>
                      </a:r>
                    </a:p>
                  </a:txBody>
                  <a:tcPr anchor="b">
                    <a:lnL w="12700" cap="flat" cmpd="sng" algn="ctr">
                      <a:solidFill>
                        <a:srgbClr val="004366"/>
                      </a:solidFill>
                      <a:prstDash val="solid"/>
                      <a:round/>
                      <a:headEnd type="none" w="med" len="med"/>
                      <a:tailEnd type="none" w="med" len="med"/>
                    </a:lnL>
                    <a:lnR w="12700" cap="flat" cmpd="sng" algn="ctr">
                      <a:solidFill>
                        <a:srgbClr val="004366"/>
                      </a:solidFill>
                      <a:prstDash val="solid"/>
                      <a:round/>
                      <a:headEnd type="none" w="med" len="med"/>
                      <a:tailEnd type="none" w="med" len="med"/>
                    </a:lnR>
                    <a:lnT w="12700" cap="flat" cmpd="sng" algn="ctr">
                      <a:solidFill>
                        <a:srgbClr val="004366"/>
                      </a:solidFill>
                      <a:prstDash val="solid"/>
                      <a:round/>
                      <a:headEnd type="none" w="med" len="med"/>
                      <a:tailEnd type="none" w="med" len="med"/>
                    </a:lnT>
                    <a:lnB w="12700" cap="flat" cmpd="sng" algn="ctr">
                      <a:solidFill>
                        <a:srgbClr val="004366"/>
                      </a:solidFill>
                      <a:prstDash val="solid"/>
                      <a:round/>
                      <a:headEnd type="none" w="med" len="med"/>
                      <a:tailEnd type="none" w="med" len="med"/>
                    </a:lnB>
                    <a:solidFill>
                      <a:schemeClr val="bg1"/>
                    </a:solidFill>
                  </a:tcPr>
                </a:tc>
                <a:tc>
                  <a:txBody>
                    <a:bodyPr/>
                    <a:lstStyle/>
                    <a:p>
                      <a:pPr algn="r"/>
                      <a:r>
                        <a:rPr lang="en-US" sz="1400" b="1" dirty="0">
                          <a:solidFill>
                            <a:schemeClr val="tx1"/>
                          </a:solidFill>
                          <a:latin typeface="+mn-lt"/>
                        </a:rPr>
                        <a:t>-</a:t>
                      </a:r>
                    </a:p>
                  </a:txBody>
                  <a:tcPr anchor="b">
                    <a:lnL w="12700" cap="flat" cmpd="sng" algn="ctr">
                      <a:solidFill>
                        <a:srgbClr val="004366"/>
                      </a:solidFill>
                      <a:prstDash val="solid"/>
                      <a:round/>
                      <a:headEnd type="none" w="med" len="med"/>
                      <a:tailEnd type="none" w="med" len="med"/>
                    </a:lnL>
                    <a:lnR w="12700" cap="flat" cmpd="sng" algn="ctr">
                      <a:solidFill>
                        <a:srgbClr val="004366"/>
                      </a:solidFill>
                      <a:prstDash val="solid"/>
                      <a:round/>
                      <a:headEnd type="none" w="med" len="med"/>
                      <a:tailEnd type="none" w="med" len="med"/>
                    </a:lnR>
                    <a:lnT w="12700" cap="flat" cmpd="sng" algn="ctr">
                      <a:solidFill>
                        <a:srgbClr val="004366"/>
                      </a:solidFill>
                      <a:prstDash val="solid"/>
                      <a:round/>
                      <a:headEnd type="none" w="med" len="med"/>
                      <a:tailEnd type="none" w="med" len="med"/>
                    </a:lnT>
                    <a:lnB w="12700" cap="flat" cmpd="sng" algn="ctr">
                      <a:solidFill>
                        <a:srgbClr val="004366"/>
                      </a:solidFill>
                      <a:prstDash val="solid"/>
                      <a:round/>
                      <a:headEnd type="none" w="med" len="med"/>
                      <a:tailEnd type="none" w="med" len="med"/>
                    </a:lnB>
                    <a:solidFill>
                      <a:schemeClr val="bg1"/>
                    </a:solidFill>
                  </a:tcPr>
                </a:tc>
                <a:tc>
                  <a:txBody>
                    <a:bodyPr/>
                    <a:lstStyle/>
                    <a:p>
                      <a:pPr algn="r"/>
                      <a:r>
                        <a:rPr lang="en-US" sz="1400" dirty="0">
                          <a:solidFill>
                            <a:schemeClr val="tx1"/>
                          </a:solidFill>
                          <a:latin typeface="+mn-lt"/>
                        </a:rPr>
                        <a:t>0</a:t>
                      </a:r>
                    </a:p>
                  </a:txBody>
                  <a:tcPr anchor="b">
                    <a:lnL w="12700" cap="flat" cmpd="sng" algn="ctr">
                      <a:solidFill>
                        <a:srgbClr val="004366"/>
                      </a:solidFill>
                      <a:prstDash val="solid"/>
                      <a:round/>
                      <a:headEnd type="none" w="med" len="med"/>
                      <a:tailEnd type="none" w="med" len="med"/>
                    </a:lnL>
                    <a:lnT w="12700" cap="flat" cmpd="sng" algn="ctr">
                      <a:solidFill>
                        <a:srgbClr val="004366"/>
                      </a:solidFill>
                      <a:prstDash val="solid"/>
                      <a:round/>
                      <a:headEnd type="none" w="med" len="med"/>
                      <a:tailEnd type="none" w="med" len="med"/>
                    </a:lnT>
                    <a:lnB w="12700" cap="flat" cmpd="sng" algn="ctr">
                      <a:solidFill>
                        <a:srgbClr val="004366"/>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411480">
                <a:tc>
                  <a:txBody>
                    <a:bodyPr/>
                    <a:lstStyle/>
                    <a:p>
                      <a:r>
                        <a:rPr lang="en-US" sz="1400" b="0" baseline="0" dirty="0">
                          <a:solidFill>
                            <a:schemeClr val="tx1"/>
                          </a:solidFill>
                          <a:latin typeface="+mn-lt"/>
                        </a:rPr>
                        <a:t>Maine Law</a:t>
                      </a:r>
                    </a:p>
                  </a:txBody>
                  <a:tcPr anchor="b">
                    <a:lnR w="12700" cap="flat" cmpd="sng" algn="ctr">
                      <a:solidFill>
                        <a:srgbClr val="004366"/>
                      </a:solidFill>
                      <a:prstDash val="solid"/>
                      <a:round/>
                      <a:headEnd type="none" w="med" len="med"/>
                      <a:tailEnd type="none" w="med" len="med"/>
                    </a:lnR>
                    <a:lnT w="12700" cap="flat" cmpd="sng" algn="ctr">
                      <a:solidFill>
                        <a:srgbClr val="004366"/>
                      </a:solidFill>
                      <a:prstDash val="solid"/>
                      <a:round/>
                      <a:headEnd type="none" w="med" len="med"/>
                      <a:tailEnd type="none" w="med" len="med"/>
                    </a:lnT>
                    <a:lnB w="12700" cap="flat" cmpd="sng" algn="ctr">
                      <a:solidFill>
                        <a:srgbClr val="004366"/>
                      </a:solidFill>
                      <a:prstDash val="solid"/>
                      <a:round/>
                      <a:headEnd type="none" w="med" len="med"/>
                      <a:tailEnd type="none" w="med" len="med"/>
                    </a:lnB>
                    <a:solidFill>
                      <a:srgbClr val="B2C6D1"/>
                    </a:solidFill>
                  </a:tcPr>
                </a:tc>
                <a:tc>
                  <a:txBody>
                    <a:bodyPr/>
                    <a:lstStyle/>
                    <a:p>
                      <a:pPr algn="r"/>
                      <a:r>
                        <a:rPr lang="en-US" sz="1400" b="0" baseline="0" dirty="0">
                          <a:solidFill>
                            <a:schemeClr val="tx1"/>
                          </a:solidFill>
                          <a:latin typeface="+mn-lt"/>
                        </a:rPr>
                        <a:t>(2,426,386)</a:t>
                      </a:r>
                    </a:p>
                  </a:txBody>
                  <a:tcPr anchor="b">
                    <a:lnL w="12700" cap="flat" cmpd="sng" algn="ctr">
                      <a:solidFill>
                        <a:srgbClr val="004366"/>
                      </a:solidFill>
                      <a:prstDash val="solid"/>
                      <a:round/>
                      <a:headEnd type="none" w="med" len="med"/>
                      <a:tailEnd type="none" w="med" len="med"/>
                    </a:lnL>
                    <a:lnR w="12700" cap="flat" cmpd="sng" algn="ctr">
                      <a:solidFill>
                        <a:srgbClr val="004366"/>
                      </a:solidFill>
                      <a:prstDash val="solid"/>
                      <a:round/>
                      <a:headEnd type="none" w="med" len="med"/>
                      <a:tailEnd type="none" w="med" len="med"/>
                    </a:lnR>
                    <a:lnT w="12700" cap="flat" cmpd="sng" algn="ctr">
                      <a:solidFill>
                        <a:srgbClr val="004366"/>
                      </a:solidFill>
                      <a:prstDash val="solid"/>
                      <a:round/>
                      <a:headEnd type="none" w="med" len="med"/>
                      <a:tailEnd type="none" w="med" len="med"/>
                    </a:lnT>
                    <a:lnB w="12700" cap="flat" cmpd="sng" algn="ctr">
                      <a:solidFill>
                        <a:srgbClr val="004366"/>
                      </a:solidFill>
                      <a:prstDash val="solid"/>
                      <a:round/>
                      <a:headEnd type="none" w="med" len="med"/>
                      <a:tailEnd type="none" w="med" len="med"/>
                    </a:lnB>
                    <a:solidFill>
                      <a:srgbClr val="B2C6D1"/>
                    </a:solidFill>
                  </a:tcPr>
                </a:tc>
                <a:tc>
                  <a:txBody>
                    <a:bodyPr/>
                    <a:lstStyle/>
                    <a:p>
                      <a:pPr algn="r"/>
                      <a:r>
                        <a:rPr lang="en-US" sz="1400" b="0" baseline="0" dirty="0">
                          <a:solidFill>
                            <a:schemeClr val="tx1"/>
                          </a:solidFill>
                          <a:latin typeface="+mn-lt"/>
                        </a:rPr>
                        <a:t>-</a:t>
                      </a:r>
                    </a:p>
                  </a:txBody>
                  <a:tcPr anchor="b">
                    <a:lnL w="12700" cap="flat" cmpd="sng" algn="ctr">
                      <a:solidFill>
                        <a:srgbClr val="004366"/>
                      </a:solidFill>
                      <a:prstDash val="solid"/>
                      <a:round/>
                      <a:headEnd type="none" w="med" len="med"/>
                      <a:tailEnd type="none" w="med" len="med"/>
                    </a:lnL>
                    <a:lnR w="12700" cap="flat" cmpd="sng" algn="ctr">
                      <a:solidFill>
                        <a:srgbClr val="004366"/>
                      </a:solidFill>
                      <a:prstDash val="solid"/>
                      <a:round/>
                      <a:headEnd type="none" w="med" len="med"/>
                      <a:tailEnd type="none" w="med" len="med"/>
                    </a:lnR>
                    <a:lnT w="12700" cap="flat" cmpd="sng" algn="ctr">
                      <a:solidFill>
                        <a:srgbClr val="004366"/>
                      </a:solidFill>
                      <a:prstDash val="solid"/>
                      <a:round/>
                      <a:headEnd type="none" w="med" len="med"/>
                      <a:tailEnd type="none" w="med" len="med"/>
                    </a:lnT>
                    <a:lnB w="12700" cap="flat" cmpd="sng" algn="ctr">
                      <a:solidFill>
                        <a:srgbClr val="004366"/>
                      </a:solidFill>
                      <a:prstDash val="solid"/>
                      <a:round/>
                      <a:headEnd type="none" w="med" len="med"/>
                      <a:tailEnd type="none" w="med" len="med"/>
                    </a:lnB>
                    <a:solidFill>
                      <a:srgbClr val="B2C6D1"/>
                    </a:solidFill>
                  </a:tcPr>
                </a:tc>
                <a:tc>
                  <a:txBody>
                    <a:bodyPr/>
                    <a:lstStyle/>
                    <a:p>
                      <a:pPr algn="r"/>
                      <a:r>
                        <a:rPr lang="en-US" sz="1400" b="0" baseline="0" dirty="0">
                          <a:solidFill>
                            <a:schemeClr val="tx1"/>
                          </a:solidFill>
                          <a:latin typeface="+mn-lt"/>
                        </a:rPr>
                        <a:t>(2,426,386)</a:t>
                      </a:r>
                    </a:p>
                  </a:txBody>
                  <a:tcPr anchor="b">
                    <a:lnL w="12700" cap="flat" cmpd="sng" algn="ctr">
                      <a:solidFill>
                        <a:srgbClr val="004366"/>
                      </a:solidFill>
                      <a:prstDash val="solid"/>
                      <a:round/>
                      <a:headEnd type="none" w="med" len="med"/>
                      <a:tailEnd type="none" w="med" len="med"/>
                    </a:lnL>
                    <a:lnR w="12700" cap="flat" cmpd="sng" algn="ctr">
                      <a:solidFill>
                        <a:srgbClr val="004366"/>
                      </a:solidFill>
                      <a:prstDash val="solid"/>
                      <a:round/>
                      <a:headEnd type="none" w="med" len="med"/>
                      <a:tailEnd type="none" w="med" len="med"/>
                    </a:lnR>
                    <a:lnT w="12700" cap="flat" cmpd="sng" algn="ctr">
                      <a:solidFill>
                        <a:srgbClr val="004366"/>
                      </a:solidFill>
                      <a:prstDash val="solid"/>
                      <a:round/>
                      <a:headEnd type="none" w="med" len="med"/>
                      <a:tailEnd type="none" w="med" len="med"/>
                    </a:lnT>
                    <a:lnB w="12700" cap="flat" cmpd="sng" algn="ctr">
                      <a:solidFill>
                        <a:srgbClr val="004366"/>
                      </a:solidFill>
                      <a:prstDash val="solid"/>
                      <a:round/>
                      <a:headEnd type="none" w="med" len="med"/>
                      <a:tailEnd type="none" w="med" len="med"/>
                    </a:lnB>
                    <a:solidFill>
                      <a:srgbClr val="B2C6D1"/>
                    </a:solidFill>
                  </a:tcPr>
                </a:tc>
                <a:tc>
                  <a:txBody>
                    <a:bodyPr/>
                    <a:lstStyle/>
                    <a:p>
                      <a:pPr algn="r"/>
                      <a:r>
                        <a:rPr lang="en-US" sz="1400" b="0" baseline="0" dirty="0">
                          <a:solidFill>
                            <a:schemeClr val="tx1"/>
                          </a:solidFill>
                          <a:latin typeface="+mn-lt"/>
                        </a:rPr>
                        <a:t>-</a:t>
                      </a:r>
                    </a:p>
                  </a:txBody>
                  <a:tcPr anchor="b">
                    <a:lnL w="12700" cap="flat" cmpd="sng" algn="ctr">
                      <a:solidFill>
                        <a:srgbClr val="004366"/>
                      </a:solidFill>
                      <a:prstDash val="solid"/>
                      <a:round/>
                      <a:headEnd type="none" w="med" len="med"/>
                      <a:tailEnd type="none" w="med" len="med"/>
                    </a:lnL>
                    <a:lnR w="12700" cap="flat" cmpd="sng" algn="ctr">
                      <a:solidFill>
                        <a:srgbClr val="004366"/>
                      </a:solidFill>
                      <a:prstDash val="solid"/>
                      <a:round/>
                      <a:headEnd type="none" w="med" len="med"/>
                      <a:tailEnd type="none" w="med" len="med"/>
                    </a:lnR>
                    <a:lnT w="12700" cap="flat" cmpd="sng" algn="ctr">
                      <a:solidFill>
                        <a:srgbClr val="004366"/>
                      </a:solidFill>
                      <a:prstDash val="solid"/>
                      <a:round/>
                      <a:headEnd type="none" w="med" len="med"/>
                      <a:tailEnd type="none" w="med" len="med"/>
                    </a:lnT>
                    <a:lnB w="12700" cap="flat" cmpd="sng" algn="ctr">
                      <a:solidFill>
                        <a:srgbClr val="004366"/>
                      </a:solidFill>
                      <a:prstDash val="solid"/>
                      <a:round/>
                      <a:headEnd type="none" w="med" len="med"/>
                      <a:tailEnd type="none" w="med" len="med"/>
                    </a:lnB>
                    <a:solidFill>
                      <a:srgbClr val="B2C6D1"/>
                    </a:solidFill>
                  </a:tcPr>
                </a:tc>
                <a:tc>
                  <a:txBody>
                    <a:bodyPr/>
                    <a:lstStyle/>
                    <a:p>
                      <a:pPr algn="r"/>
                      <a:r>
                        <a:rPr lang="en-US" sz="1400" b="0" baseline="0" dirty="0">
                          <a:solidFill>
                            <a:schemeClr val="tx1"/>
                          </a:solidFill>
                          <a:latin typeface="+mn-lt"/>
                        </a:rPr>
                        <a:t>- </a:t>
                      </a:r>
                    </a:p>
                  </a:txBody>
                  <a:tcPr anchor="b">
                    <a:lnL w="12700" cap="flat" cmpd="sng" algn="ctr">
                      <a:solidFill>
                        <a:srgbClr val="004366"/>
                      </a:solidFill>
                      <a:prstDash val="solid"/>
                      <a:round/>
                      <a:headEnd type="none" w="med" len="med"/>
                      <a:tailEnd type="none" w="med" len="med"/>
                    </a:lnL>
                    <a:lnR w="12700" cap="flat" cmpd="sng" algn="ctr">
                      <a:solidFill>
                        <a:srgbClr val="004366"/>
                      </a:solidFill>
                      <a:prstDash val="solid"/>
                      <a:round/>
                      <a:headEnd type="none" w="med" len="med"/>
                      <a:tailEnd type="none" w="med" len="med"/>
                    </a:lnR>
                    <a:lnT w="12700" cap="flat" cmpd="sng" algn="ctr">
                      <a:solidFill>
                        <a:srgbClr val="004366"/>
                      </a:solidFill>
                      <a:prstDash val="solid"/>
                      <a:round/>
                      <a:headEnd type="none" w="med" len="med"/>
                      <a:tailEnd type="none" w="med" len="med"/>
                    </a:lnT>
                    <a:lnB w="12700" cap="flat" cmpd="sng" algn="ctr">
                      <a:solidFill>
                        <a:srgbClr val="004366"/>
                      </a:solidFill>
                      <a:prstDash val="solid"/>
                      <a:round/>
                      <a:headEnd type="none" w="med" len="med"/>
                      <a:tailEnd type="none" w="med" len="med"/>
                    </a:lnB>
                    <a:solidFill>
                      <a:srgbClr val="B2C6D1"/>
                    </a:solidFill>
                  </a:tcPr>
                </a:tc>
                <a:tc>
                  <a:txBody>
                    <a:bodyPr/>
                    <a:lstStyle/>
                    <a:p>
                      <a:pPr algn="r"/>
                      <a:r>
                        <a:rPr lang="en-US" sz="1400" b="0" baseline="0" dirty="0">
                          <a:solidFill>
                            <a:schemeClr val="tx1"/>
                          </a:solidFill>
                          <a:latin typeface="+mn-lt"/>
                        </a:rPr>
                        <a:t>2,426,386*</a:t>
                      </a:r>
                    </a:p>
                  </a:txBody>
                  <a:tcPr anchor="b">
                    <a:lnL w="12700" cap="flat" cmpd="sng" algn="ctr">
                      <a:solidFill>
                        <a:srgbClr val="004366"/>
                      </a:solidFill>
                      <a:prstDash val="solid"/>
                      <a:round/>
                      <a:headEnd type="none" w="med" len="med"/>
                      <a:tailEnd type="none" w="med" len="med"/>
                    </a:lnL>
                    <a:lnR w="12700" cap="flat" cmpd="sng" algn="ctr">
                      <a:solidFill>
                        <a:srgbClr val="004366"/>
                      </a:solidFill>
                      <a:prstDash val="solid"/>
                      <a:round/>
                      <a:headEnd type="none" w="med" len="med"/>
                      <a:tailEnd type="none" w="med" len="med"/>
                    </a:lnR>
                    <a:lnT w="12700" cap="flat" cmpd="sng" algn="ctr">
                      <a:solidFill>
                        <a:srgbClr val="004366"/>
                      </a:solidFill>
                      <a:prstDash val="solid"/>
                      <a:round/>
                      <a:headEnd type="none" w="med" len="med"/>
                      <a:tailEnd type="none" w="med" len="med"/>
                    </a:lnT>
                    <a:lnB w="12700" cap="flat" cmpd="sng" algn="ctr">
                      <a:solidFill>
                        <a:srgbClr val="004366"/>
                      </a:solidFill>
                      <a:prstDash val="solid"/>
                      <a:round/>
                      <a:headEnd type="none" w="med" len="med"/>
                      <a:tailEnd type="none" w="med" len="med"/>
                    </a:lnB>
                    <a:solidFill>
                      <a:srgbClr val="B2C6D1"/>
                    </a:solidFill>
                  </a:tcPr>
                </a:tc>
                <a:tc>
                  <a:txBody>
                    <a:bodyPr/>
                    <a:lstStyle/>
                    <a:p>
                      <a:pPr algn="r"/>
                      <a:r>
                        <a:rPr lang="en-US" sz="1400" b="0" baseline="0" dirty="0">
                          <a:solidFill>
                            <a:schemeClr val="tx1"/>
                          </a:solidFill>
                          <a:latin typeface="+mn-lt"/>
                        </a:rPr>
                        <a:t>0</a:t>
                      </a:r>
                    </a:p>
                  </a:txBody>
                  <a:tcPr anchor="b">
                    <a:lnL w="12700" cap="flat" cmpd="sng" algn="ctr">
                      <a:solidFill>
                        <a:srgbClr val="004366"/>
                      </a:solidFill>
                      <a:prstDash val="solid"/>
                      <a:round/>
                      <a:headEnd type="none" w="med" len="med"/>
                      <a:tailEnd type="none" w="med" len="med"/>
                    </a:lnL>
                    <a:lnT w="12700" cap="flat" cmpd="sng" algn="ctr">
                      <a:solidFill>
                        <a:srgbClr val="004366"/>
                      </a:solidFill>
                      <a:prstDash val="solid"/>
                      <a:round/>
                      <a:headEnd type="none" w="med" len="med"/>
                      <a:tailEnd type="none" w="med" len="med"/>
                    </a:lnT>
                    <a:lnB w="12700" cap="flat" cmpd="sng" algn="ctr">
                      <a:solidFill>
                        <a:srgbClr val="004366"/>
                      </a:solidFill>
                      <a:prstDash val="solid"/>
                      <a:round/>
                      <a:headEnd type="none" w="med" len="med"/>
                      <a:tailEnd type="none" w="med" len="med"/>
                    </a:lnB>
                    <a:solidFill>
                      <a:srgbClr val="B2C6D1"/>
                    </a:solidFill>
                  </a:tcPr>
                </a:tc>
                <a:extLst>
                  <a:ext uri="{0D108BD9-81ED-4DB2-BD59-A6C34878D82A}">
                    <a16:rowId xmlns:a16="http://schemas.microsoft.com/office/drawing/2014/main" val="10008"/>
                  </a:ext>
                </a:extLst>
              </a:tr>
              <a:tr h="411480">
                <a:tc>
                  <a:txBody>
                    <a:bodyPr/>
                    <a:lstStyle/>
                    <a:p>
                      <a:r>
                        <a:rPr lang="en-US" sz="1400" b="0" baseline="0" dirty="0">
                          <a:solidFill>
                            <a:schemeClr val="tx1"/>
                          </a:solidFill>
                          <a:latin typeface="+mn-lt"/>
                        </a:rPr>
                        <a:t>Governance/Univ. Serv.</a:t>
                      </a:r>
                    </a:p>
                  </a:txBody>
                  <a:tcPr anchor="b">
                    <a:lnR w="12700" cap="flat" cmpd="sng" algn="ctr">
                      <a:solidFill>
                        <a:srgbClr val="004366"/>
                      </a:solidFill>
                      <a:prstDash val="solid"/>
                      <a:round/>
                      <a:headEnd type="none" w="med" len="med"/>
                      <a:tailEnd type="none" w="med" len="med"/>
                    </a:lnR>
                    <a:lnT w="12700" cap="flat" cmpd="sng" algn="ctr">
                      <a:solidFill>
                        <a:srgbClr val="004366"/>
                      </a:solidFill>
                      <a:prstDash val="solid"/>
                      <a:round/>
                      <a:headEnd type="none" w="med" len="med"/>
                      <a:tailEnd type="none" w="med" len="med"/>
                    </a:lnT>
                    <a:lnB w="12700" cap="flat" cmpd="sng" algn="ctr">
                      <a:solidFill>
                        <a:srgbClr val="004366"/>
                      </a:solidFill>
                      <a:prstDash val="solid"/>
                      <a:round/>
                      <a:headEnd type="none" w="med" len="med"/>
                      <a:tailEnd type="none" w="med" len="med"/>
                    </a:lnB>
                    <a:solidFill>
                      <a:schemeClr val="bg1"/>
                    </a:solidFill>
                  </a:tcPr>
                </a:tc>
                <a:tc>
                  <a:txBody>
                    <a:bodyPr/>
                    <a:lstStyle/>
                    <a:p>
                      <a:pPr algn="r"/>
                      <a:r>
                        <a:rPr lang="en-US" sz="1400" b="0" baseline="0" dirty="0">
                          <a:solidFill>
                            <a:schemeClr val="tx1"/>
                          </a:solidFill>
                          <a:latin typeface="+mn-lt"/>
                        </a:rPr>
                        <a:t>-</a:t>
                      </a:r>
                    </a:p>
                  </a:txBody>
                  <a:tcPr anchor="b">
                    <a:lnL w="12700" cap="flat" cmpd="sng" algn="ctr">
                      <a:solidFill>
                        <a:srgbClr val="004366"/>
                      </a:solidFill>
                      <a:prstDash val="solid"/>
                      <a:round/>
                      <a:headEnd type="none" w="med" len="med"/>
                      <a:tailEnd type="none" w="med" len="med"/>
                    </a:lnL>
                    <a:lnR w="12700" cap="flat" cmpd="sng" algn="ctr">
                      <a:solidFill>
                        <a:srgbClr val="004366"/>
                      </a:solidFill>
                      <a:prstDash val="solid"/>
                      <a:round/>
                      <a:headEnd type="none" w="med" len="med"/>
                      <a:tailEnd type="none" w="med" len="med"/>
                    </a:lnR>
                    <a:lnT w="12700" cap="flat" cmpd="sng" algn="ctr">
                      <a:solidFill>
                        <a:srgbClr val="004366"/>
                      </a:solidFill>
                      <a:prstDash val="solid"/>
                      <a:round/>
                      <a:headEnd type="none" w="med" len="med"/>
                      <a:tailEnd type="none" w="med" len="med"/>
                    </a:lnT>
                    <a:lnB w="12700" cap="flat" cmpd="sng" algn="ctr">
                      <a:solidFill>
                        <a:srgbClr val="004366"/>
                      </a:solidFill>
                      <a:prstDash val="solid"/>
                      <a:round/>
                      <a:headEnd type="none" w="med" len="med"/>
                      <a:tailEnd type="none" w="med" len="med"/>
                    </a:lnB>
                    <a:solidFill>
                      <a:schemeClr val="bg1"/>
                    </a:solidFill>
                  </a:tcPr>
                </a:tc>
                <a:tc>
                  <a:txBody>
                    <a:bodyPr/>
                    <a:lstStyle/>
                    <a:p>
                      <a:pPr algn="r"/>
                      <a:r>
                        <a:rPr lang="en-US" sz="1400" b="0" baseline="0" dirty="0">
                          <a:solidFill>
                            <a:schemeClr val="tx1"/>
                          </a:solidFill>
                          <a:latin typeface="+mn-lt"/>
                        </a:rPr>
                        <a:t>-</a:t>
                      </a:r>
                    </a:p>
                  </a:txBody>
                  <a:tcPr anchor="b">
                    <a:lnL w="12700" cap="flat" cmpd="sng" algn="ctr">
                      <a:solidFill>
                        <a:srgbClr val="004366"/>
                      </a:solidFill>
                      <a:prstDash val="solid"/>
                      <a:round/>
                      <a:headEnd type="none" w="med" len="med"/>
                      <a:tailEnd type="none" w="med" len="med"/>
                    </a:lnL>
                    <a:lnR w="12700" cap="flat" cmpd="sng" algn="ctr">
                      <a:solidFill>
                        <a:srgbClr val="004366"/>
                      </a:solidFill>
                      <a:prstDash val="solid"/>
                      <a:round/>
                      <a:headEnd type="none" w="med" len="med"/>
                      <a:tailEnd type="none" w="med" len="med"/>
                    </a:lnR>
                    <a:lnT w="12700" cap="flat" cmpd="sng" algn="ctr">
                      <a:solidFill>
                        <a:srgbClr val="004366"/>
                      </a:solidFill>
                      <a:prstDash val="solid"/>
                      <a:round/>
                      <a:headEnd type="none" w="med" len="med"/>
                      <a:tailEnd type="none" w="med" len="med"/>
                    </a:lnT>
                    <a:lnB w="12700" cap="flat" cmpd="sng" algn="ctr">
                      <a:solidFill>
                        <a:srgbClr val="004366"/>
                      </a:solidFill>
                      <a:prstDash val="solid"/>
                      <a:round/>
                      <a:headEnd type="none" w="med" len="med"/>
                      <a:tailEnd type="none" w="med" len="med"/>
                    </a:lnB>
                    <a:solidFill>
                      <a:schemeClr val="bg1"/>
                    </a:solidFill>
                  </a:tcPr>
                </a:tc>
                <a:tc>
                  <a:txBody>
                    <a:bodyPr/>
                    <a:lstStyle/>
                    <a:p>
                      <a:pPr algn="r"/>
                      <a:r>
                        <a:rPr lang="en-US" sz="1400" b="0" baseline="0" dirty="0">
                          <a:solidFill>
                            <a:schemeClr val="tx1"/>
                          </a:solidFill>
                          <a:latin typeface="+mn-lt"/>
                        </a:rPr>
                        <a:t>-</a:t>
                      </a:r>
                    </a:p>
                  </a:txBody>
                  <a:tcPr anchor="b">
                    <a:lnL w="12700" cap="flat" cmpd="sng" algn="ctr">
                      <a:solidFill>
                        <a:srgbClr val="004366"/>
                      </a:solidFill>
                      <a:prstDash val="solid"/>
                      <a:round/>
                      <a:headEnd type="none" w="med" len="med"/>
                      <a:tailEnd type="none" w="med" len="med"/>
                    </a:lnL>
                    <a:lnR w="12700" cap="flat" cmpd="sng" algn="ctr">
                      <a:solidFill>
                        <a:srgbClr val="004366"/>
                      </a:solidFill>
                      <a:prstDash val="solid"/>
                      <a:round/>
                      <a:headEnd type="none" w="med" len="med"/>
                      <a:tailEnd type="none" w="med" len="med"/>
                    </a:lnR>
                    <a:lnT w="12700" cap="flat" cmpd="sng" algn="ctr">
                      <a:solidFill>
                        <a:srgbClr val="004366"/>
                      </a:solidFill>
                      <a:prstDash val="solid"/>
                      <a:round/>
                      <a:headEnd type="none" w="med" len="med"/>
                      <a:tailEnd type="none" w="med" len="med"/>
                    </a:lnT>
                    <a:lnB w="12700" cap="flat" cmpd="sng" algn="ctr">
                      <a:solidFill>
                        <a:srgbClr val="004366"/>
                      </a:solidFill>
                      <a:prstDash val="solid"/>
                      <a:round/>
                      <a:headEnd type="none" w="med" len="med"/>
                      <a:tailEnd type="none" w="med" len="med"/>
                    </a:lnB>
                    <a:solidFill>
                      <a:schemeClr val="bg1"/>
                    </a:solidFill>
                  </a:tcPr>
                </a:tc>
                <a:tc>
                  <a:txBody>
                    <a:bodyPr/>
                    <a:lstStyle/>
                    <a:p>
                      <a:pPr algn="r"/>
                      <a:r>
                        <a:rPr lang="en-US" sz="1400" b="1" baseline="0" dirty="0">
                          <a:solidFill>
                            <a:schemeClr val="tx1"/>
                          </a:solidFill>
                          <a:latin typeface="+mn-lt"/>
                        </a:rPr>
                        <a:t>-</a:t>
                      </a:r>
                    </a:p>
                  </a:txBody>
                  <a:tcPr anchor="b">
                    <a:lnL w="12700" cap="flat" cmpd="sng" algn="ctr">
                      <a:solidFill>
                        <a:srgbClr val="004366"/>
                      </a:solidFill>
                      <a:prstDash val="solid"/>
                      <a:round/>
                      <a:headEnd type="none" w="med" len="med"/>
                      <a:tailEnd type="none" w="med" len="med"/>
                    </a:lnL>
                    <a:lnR w="12700" cap="flat" cmpd="sng" algn="ctr">
                      <a:solidFill>
                        <a:srgbClr val="004366"/>
                      </a:solidFill>
                      <a:prstDash val="solid"/>
                      <a:round/>
                      <a:headEnd type="none" w="med" len="med"/>
                      <a:tailEnd type="none" w="med" len="med"/>
                    </a:lnR>
                    <a:lnT w="12700" cap="flat" cmpd="sng" algn="ctr">
                      <a:solidFill>
                        <a:srgbClr val="004366"/>
                      </a:solidFill>
                      <a:prstDash val="solid"/>
                      <a:round/>
                      <a:headEnd type="none" w="med" len="med"/>
                      <a:tailEnd type="none" w="med" len="med"/>
                    </a:lnT>
                    <a:lnB w="12700" cap="flat" cmpd="sng" algn="ctr">
                      <a:solidFill>
                        <a:srgbClr val="004366"/>
                      </a:solidFill>
                      <a:prstDash val="solid"/>
                      <a:round/>
                      <a:headEnd type="none" w="med" len="med"/>
                      <a:tailEnd type="none" w="med" len="med"/>
                    </a:lnB>
                    <a:solidFill>
                      <a:schemeClr val="bg1"/>
                    </a:solidFill>
                  </a:tcPr>
                </a:tc>
                <a:tc>
                  <a:txBody>
                    <a:bodyPr/>
                    <a:lstStyle/>
                    <a:p>
                      <a:pPr algn="r"/>
                      <a:r>
                        <a:rPr lang="en-US" sz="1400" b="1" baseline="0" dirty="0">
                          <a:solidFill>
                            <a:schemeClr val="tx1"/>
                          </a:solidFill>
                          <a:latin typeface="+mn-lt"/>
                        </a:rPr>
                        <a:t>-</a:t>
                      </a:r>
                    </a:p>
                  </a:txBody>
                  <a:tcPr anchor="b">
                    <a:lnL w="12700" cap="flat" cmpd="sng" algn="ctr">
                      <a:solidFill>
                        <a:srgbClr val="004366"/>
                      </a:solidFill>
                      <a:prstDash val="solid"/>
                      <a:round/>
                      <a:headEnd type="none" w="med" len="med"/>
                      <a:tailEnd type="none" w="med" len="med"/>
                    </a:lnL>
                    <a:lnR w="12700" cap="flat" cmpd="sng" algn="ctr">
                      <a:solidFill>
                        <a:srgbClr val="004366"/>
                      </a:solidFill>
                      <a:prstDash val="solid"/>
                      <a:round/>
                      <a:headEnd type="none" w="med" len="med"/>
                      <a:tailEnd type="none" w="med" len="med"/>
                    </a:lnR>
                    <a:lnT w="12700" cap="flat" cmpd="sng" algn="ctr">
                      <a:solidFill>
                        <a:srgbClr val="004366"/>
                      </a:solidFill>
                      <a:prstDash val="solid"/>
                      <a:round/>
                      <a:headEnd type="none" w="med" len="med"/>
                      <a:tailEnd type="none" w="med" len="med"/>
                    </a:lnT>
                    <a:lnB w="12700" cap="flat" cmpd="sng" algn="ctr">
                      <a:solidFill>
                        <a:srgbClr val="004366"/>
                      </a:solidFill>
                      <a:prstDash val="solid"/>
                      <a:round/>
                      <a:headEnd type="none" w="med" len="med"/>
                      <a:tailEnd type="none" w="med" len="med"/>
                    </a:lnB>
                    <a:solidFill>
                      <a:schemeClr val="bg1"/>
                    </a:solidFill>
                  </a:tcPr>
                </a:tc>
                <a:tc>
                  <a:txBody>
                    <a:bodyPr/>
                    <a:lstStyle/>
                    <a:p>
                      <a:pPr algn="r"/>
                      <a:r>
                        <a:rPr lang="en-US" sz="1400" b="1" baseline="0" dirty="0">
                          <a:solidFill>
                            <a:schemeClr val="tx1"/>
                          </a:solidFill>
                          <a:latin typeface="+mn-lt"/>
                        </a:rPr>
                        <a:t>-</a:t>
                      </a:r>
                    </a:p>
                  </a:txBody>
                  <a:tcPr anchor="b">
                    <a:lnL w="12700" cap="flat" cmpd="sng" algn="ctr">
                      <a:solidFill>
                        <a:srgbClr val="004366"/>
                      </a:solidFill>
                      <a:prstDash val="solid"/>
                      <a:round/>
                      <a:headEnd type="none" w="med" len="med"/>
                      <a:tailEnd type="none" w="med" len="med"/>
                    </a:lnL>
                    <a:lnR w="12700" cap="flat" cmpd="sng" algn="ctr">
                      <a:solidFill>
                        <a:srgbClr val="004366"/>
                      </a:solidFill>
                      <a:prstDash val="solid"/>
                      <a:round/>
                      <a:headEnd type="none" w="med" len="med"/>
                      <a:tailEnd type="none" w="med" len="med"/>
                    </a:lnR>
                    <a:lnT w="12700" cap="flat" cmpd="sng" algn="ctr">
                      <a:solidFill>
                        <a:srgbClr val="004366"/>
                      </a:solidFill>
                      <a:prstDash val="solid"/>
                      <a:round/>
                      <a:headEnd type="none" w="med" len="med"/>
                      <a:tailEnd type="none" w="med" len="med"/>
                    </a:lnT>
                    <a:lnB w="12700" cap="flat" cmpd="sng" algn="ctr">
                      <a:solidFill>
                        <a:srgbClr val="004366"/>
                      </a:solidFill>
                      <a:prstDash val="solid"/>
                      <a:round/>
                      <a:headEnd type="none" w="med" len="med"/>
                      <a:tailEnd type="none" w="med" len="med"/>
                    </a:lnB>
                    <a:solidFill>
                      <a:schemeClr val="bg1"/>
                    </a:solidFill>
                  </a:tcPr>
                </a:tc>
                <a:tc>
                  <a:txBody>
                    <a:bodyPr/>
                    <a:lstStyle/>
                    <a:p>
                      <a:pPr algn="r"/>
                      <a:r>
                        <a:rPr lang="en-US" sz="1400" b="0" baseline="0" dirty="0">
                          <a:solidFill>
                            <a:schemeClr val="tx1"/>
                          </a:solidFill>
                          <a:latin typeface="+mn-lt"/>
                        </a:rPr>
                        <a:t>0</a:t>
                      </a:r>
                    </a:p>
                  </a:txBody>
                  <a:tcPr anchor="b">
                    <a:lnL w="12700" cap="flat" cmpd="sng" algn="ctr">
                      <a:solidFill>
                        <a:srgbClr val="004366"/>
                      </a:solidFill>
                      <a:prstDash val="solid"/>
                      <a:round/>
                      <a:headEnd type="none" w="med" len="med"/>
                      <a:tailEnd type="none" w="med" len="med"/>
                    </a:lnL>
                    <a:lnT w="12700" cap="flat" cmpd="sng" algn="ctr">
                      <a:solidFill>
                        <a:srgbClr val="004366"/>
                      </a:solidFill>
                      <a:prstDash val="solid"/>
                      <a:round/>
                      <a:headEnd type="none" w="med" len="med"/>
                      <a:tailEnd type="none" w="med" len="med"/>
                    </a:lnT>
                    <a:lnB w="12700" cap="flat" cmpd="sng" algn="ctr">
                      <a:solidFill>
                        <a:srgbClr val="004366"/>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443394">
                <a:tc>
                  <a:txBody>
                    <a:bodyPr/>
                    <a:lstStyle/>
                    <a:p>
                      <a:r>
                        <a:rPr lang="en-US" sz="1400" b="1" baseline="0" dirty="0">
                          <a:solidFill>
                            <a:schemeClr val="bg1"/>
                          </a:solidFill>
                          <a:latin typeface="+mn-lt"/>
                        </a:rPr>
                        <a:t>Total</a:t>
                      </a:r>
                    </a:p>
                  </a:txBody>
                  <a:tcPr anchor="b">
                    <a:lnR w="12700" cap="flat" cmpd="sng" algn="ctr">
                      <a:solidFill>
                        <a:srgbClr val="004366"/>
                      </a:solidFill>
                      <a:prstDash val="solid"/>
                      <a:round/>
                      <a:headEnd type="none" w="med" len="med"/>
                      <a:tailEnd type="none" w="med" len="med"/>
                    </a:lnR>
                    <a:lnT w="12700" cap="flat" cmpd="sng" algn="ctr">
                      <a:solidFill>
                        <a:srgbClr val="004366"/>
                      </a:solidFill>
                      <a:prstDash val="solid"/>
                      <a:round/>
                      <a:headEnd type="none" w="med" len="med"/>
                      <a:tailEnd type="none" w="med" len="med"/>
                    </a:lnT>
                    <a:solidFill>
                      <a:srgbClr val="00688F"/>
                    </a:solidFill>
                  </a:tcPr>
                </a:tc>
                <a:tc>
                  <a:txBody>
                    <a:bodyPr/>
                    <a:lstStyle/>
                    <a:p>
                      <a:pPr algn="r"/>
                      <a:r>
                        <a:rPr lang="en-US" sz="1400" b="1" baseline="0" dirty="0">
                          <a:solidFill>
                            <a:schemeClr val="bg1"/>
                          </a:solidFill>
                          <a:latin typeface="+mn-lt"/>
                        </a:rPr>
                        <a:t>$(5,851,659)</a:t>
                      </a:r>
                    </a:p>
                  </a:txBody>
                  <a:tcPr anchor="b">
                    <a:lnL w="12700" cap="flat" cmpd="sng" algn="ctr">
                      <a:solidFill>
                        <a:srgbClr val="004366"/>
                      </a:solidFill>
                      <a:prstDash val="solid"/>
                      <a:round/>
                      <a:headEnd type="none" w="med" len="med"/>
                      <a:tailEnd type="none" w="med" len="med"/>
                    </a:lnL>
                    <a:lnR w="12700" cap="flat" cmpd="sng" algn="ctr">
                      <a:solidFill>
                        <a:srgbClr val="004366"/>
                      </a:solidFill>
                      <a:prstDash val="solid"/>
                      <a:round/>
                      <a:headEnd type="none" w="med" len="med"/>
                      <a:tailEnd type="none" w="med" len="med"/>
                    </a:lnR>
                    <a:lnT w="12700" cap="flat" cmpd="sng" algn="ctr">
                      <a:solidFill>
                        <a:srgbClr val="004366"/>
                      </a:solidFill>
                      <a:prstDash val="solid"/>
                      <a:round/>
                      <a:headEnd type="none" w="med" len="med"/>
                      <a:tailEnd type="none" w="med" len="med"/>
                    </a:lnT>
                    <a:solidFill>
                      <a:srgbClr val="00688F"/>
                    </a:solidFill>
                  </a:tcPr>
                </a:tc>
                <a:tc>
                  <a:txBody>
                    <a:bodyPr/>
                    <a:lstStyle/>
                    <a:p>
                      <a:pPr algn="r"/>
                      <a:r>
                        <a:rPr lang="en-US" sz="1400" b="1" baseline="0" dirty="0">
                          <a:solidFill>
                            <a:schemeClr val="bg1"/>
                          </a:solidFill>
                          <a:latin typeface="+mn-lt"/>
                        </a:rPr>
                        <a:t>$ (2,056,399)</a:t>
                      </a:r>
                    </a:p>
                  </a:txBody>
                  <a:tcPr anchor="b">
                    <a:lnL w="12700" cap="flat" cmpd="sng" algn="ctr">
                      <a:solidFill>
                        <a:srgbClr val="004366"/>
                      </a:solidFill>
                      <a:prstDash val="solid"/>
                      <a:round/>
                      <a:headEnd type="none" w="med" len="med"/>
                      <a:tailEnd type="none" w="med" len="med"/>
                    </a:lnL>
                    <a:lnR w="12700" cap="flat" cmpd="sng" algn="ctr">
                      <a:solidFill>
                        <a:srgbClr val="004366"/>
                      </a:solidFill>
                      <a:prstDash val="solid"/>
                      <a:round/>
                      <a:headEnd type="none" w="med" len="med"/>
                      <a:tailEnd type="none" w="med" len="med"/>
                    </a:lnR>
                    <a:lnT w="12700" cap="flat" cmpd="sng" algn="ctr">
                      <a:solidFill>
                        <a:srgbClr val="004366"/>
                      </a:solidFill>
                      <a:prstDash val="solid"/>
                      <a:round/>
                      <a:headEnd type="none" w="med" len="med"/>
                      <a:tailEnd type="none" w="med" len="med"/>
                    </a:lnT>
                    <a:solidFill>
                      <a:srgbClr val="00688F"/>
                    </a:solidFill>
                  </a:tcPr>
                </a:tc>
                <a:tc>
                  <a:txBody>
                    <a:bodyPr/>
                    <a:lstStyle/>
                    <a:p>
                      <a:pPr marL="0" indent="0" algn="r"/>
                      <a:r>
                        <a:rPr lang="en-US" sz="1400" b="1" baseline="0" dirty="0">
                          <a:solidFill>
                            <a:schemeClr val="bg1"/>
                          </a:solidFill>
                          <a:latin typeface="+mn-lt"/>
                        </a:rPr>
                        <a:t>$(7,908,058)</a:t>
                      </a:r>
                    </a:p>
                  </a:txBody>
                  <a:tcPr anchor="b">
                    <a:lnL w="12700" cap="flat" cmpd="sng" algn="ctr">
                      <a:solidFill>
                        <a:srgbClr val="004366"/>
                      </a:solidFill>
                      <a:prstDash val="solid"/>
                      <a:round/>
                      <a:headEnd type="none" w="med" len="med"/>
                      <a:tailEnd type="none" w="med" len="med"/>
                    </a:lnL>
                    <a:lnR w="12700" cap="flat" cmpd="sng" algn="ctr">
                      <a:solidFill>
                        <a:srgbClr val="004366"/>
                      </a:solidFill>
                      <a:prstDash val="solid"/>
                      <a:round/>
                      <a:headEnd type="none" w="med" len="med"/>
                      <a:tailEnd type="none" w="med" len="med"/>
                    </a:lnR>
                    <a:lnT w="12700" cap="flat" cmpd="sng" algn="ctr">
                      <a:solidFill>
                        <a:srgbClr val="004366"/>
                      </a:solidFill>
                      <a:prstDash val="solid"/>
                      <a:round/>
                      <a:headEnd type="none" w="med" len="med"/>
                      <a:tailEnd type="none" w="med" len="med"/>
                    </a:lnT>
                    <a:solidFill>
                      <a:srgbClr val="00688F"/>
                    </a:solidFill>
                  </a:tcPr>
                </a:tc>
                <a:tc>
                  <a:txBody>
                    <a:bodyPr/>
                    <a:lstStyle/>
                    <a:p>
                      <a:pPr algn="r"/>
                      <a:r>
                        <a:rPr lang="en-US" sz="1400" b="1" baseline="0" dirty="0">
                          <a:solidFill>
                            <a:schemeClr val="bg1"/>
                          </a:solidFill>
                          <a:latin typeface="+mn-lt"/>
                        </a:rPr>
                        <a:t>$3,572,318</a:t>
                      </a:r>
                    </a:p>
                  </a:txBody>
                  <a:tcPr anchor="b">
                    <a:lnL w="12700" cap="flat" cmpd="sng" algn="ctr">
                      <a:solidFill>
                        <a:srgbClr val="004366"/>
                      </a:solidFill>
                      <a:prstDash val="solid"/>
                      <a:round/>
                      <a:headEnd type="none" w="med" len="med"/>
                      <a:tailEnd type="none" w="med" len="med"/>
                    </a:lnL>
                    <a:lnR w="12700" cap="flat" cmpd="sng" algn="ctr">
                      <a:solidFill>
                        <a:srgbClr val="004366"/>
                      </a:solidFill>
                      <a:prstDash val="solid"/>
                      <a:round/>
                      <a:headEnd type="none" w="med" len="med"/>
                      <a:tailEnd type="none" w="med" len="med"/>
                    </a:lnR>
                    <a:lnT w="12700" cap="flat" cmpd="sng" algn="ctr">
                      <a:solidFill>
                        <a:srgbClr val="004366"/>
                      </a:solidFill>
                      <a:prstDash val="solid"/>
                      <a:round/>
                      <a:headEnd type="none" w="med" len="med"/>
                      <a:tailEnd type="none" w="med" len="med"/>
                    </a:lnT>
                    <a:solidFill>
                      <a:srgbClr val="00688F"/>
                    </a:solidFill>
                  </a:tcPr>
                </a:tc>
                <a:tc>
                  <a:txBody>
                    <a:bodyPr/>
                    <a:lstStyle/>
                    <a:p>
                      <a:pPr algn="r"/>
                      <a:r>
                        <a:rPr lang="en-US" sz="1400" b="1" baseline="0" dirty="0">
                          <a:solidFill>
                            <a:schemeClr val="bg1"/>
                          </a:solidFill>
                          <a:latin typeface="+mn-lt"/>
                        </a:rPr>
                        <a:t>$ 145,961</a:t>
                      </a:r>
                    </a:p>
                  </a:txBody>
                  <a:tcPr anchor="b">
                    <a:lnL w="12700" cap="flat" cmpd="sng" algn="ctr">
                      <a:solidFill>
                        <a:srgbClr val="004366"/>
                      </a:solidFill>
                      <a:prstDash val="solid"/>
                      <a:round/>
                      <a:headEnd type="none" w="med" len="med"/>
                      <a:tailEnd type="none" w="med" len="med"/>
                    </a:lnL>
                    <a:lnR w="12700" cap="flat" cmpd="sng" algn="ctr">
                      <a:solidFill>
                        <a:srgbClr val="004366"/>
                      </a:solidFill>
                      <a:prstDash val="solid"/>
                      <a:round/>
                      <a:headEnd type="none" w="med" len="med"/>
                      <a:tailEnd type="none" w="med" len="med"/>
                    </a:lnR>
                    <a:lnT w="12700" cap="flat" cmpd="sng" algn="ctr">
                      <a:solidFill>
                        <a:srgbClr val="004366"/>
                      </a:solidFill>
                      <a:prstDash val="solid"/>
                      <a:round/>
                      <a:headEnd type="none" w="med" len="med"/>
                      <a:tailEnd type="none" w="med" len="med"/>
                    </a:lnT>
                    <a:solidFill>
                      <a:srgbClr val="00688F"/>
                    </a:solidFill>
                  </a:tcPr>
                </a:tc>
                <a:tc>
                  <a:txBody>
                    <a:bodyPr/>
                    <a:lstStyle/>
                    <a:p>
                      <a:pPr algn="r"/>
                      <a:r>
                        <a:rPr lang="en-US" sz="1400" b="1" baseline="0" dirty="0">
                          <a:solidFill>
                            <a:schemeClr val="bg1"/>
                          </a:solidFill>
                          <a:latin typeface="+mn-lt"/>
                        </a:rPr>
                        <a:t>$4,204,608</a:t>
                      </a:r>
                    </a:p>
                  </a:txBody>
                  <a:tcPr anchor="b">
                    <a:lnL w="12700" cap="flat" cmpd="sng" algn="ctr">
                      <a:solidFill>
                        <a:srgbClr val="004366"/>
                      </a:solidFill>
                      <a:prstDash val="solid"/>
                      <a:round/>
                      <a:headEnd type="none" w="med" len="med"/>
                      <a:tailEnd type="none" w="med" len="med"/>
                    </a:lnL>
                    <a:lnR w="12700" cap="flat" cmpd="sng" algn="ctr">
                      <a:solidFill>
                        <a:srgbClr val="004366"/>
                      </a:solidFill>
                      <a:prstDash val="solid"/>
                      <a:round/>
                      <a:headEnd type="none" w="med" len="med"/>
                      <a:tailEnd type="none" w="med" len="med"/>
                    </a:lnR>
                    <a:lnT w="12700" cap="flat" cmpd="sng" algn="ctr">
                      <a:solidFill>
                        <a:srgbClr val="004366"/>
                      </a:solidFill>
                      <a:prstDash val="solid"/>
                      <a:round/>
                      <a:headEnd type="none" w="med" len="med"/>
                      <a:tailEnd type="none" w="med" len="med"/>
                    </a:lnT>
                    <a:solidFill>
                      <a:srgbClr val="00688F"/>
                    </a:solidFill>
                  </a:tcPr>
                </a:tc>
                <a:tc>
                  <a:txBody>
                    <a:bodyPr/>
                    <a:lstStyle/>
                    <a:p>
                      <a:pPr algn="r"/>
                      <a:r>
                        <a:rPr lang="en-US" sz="1400" b="1" baseline="0" dirty="0">
                          <a:solidFill>
                            <a:schemeClr val="bg1"/>
                          </a:solidFill>
                          <a:latin typeface="+mn-lt"/>
                        </a:rPr>
                        <a:t>$ 14,829</a:t>
                      </a:r>
                    </a:p>
                  </a:txBody>
                  <a:tcPr anchor="b">
                    <a:lnL w="12700" cap="flat" cmpd="sng" algn="ctr">
                      <a:solidFill>
                        <a:srgbClr val="004366"/>
                      </a:solidFill>
                      <a:prstDash val="solid"/>
                      <a:round/>
                      <a:headEnd type="none" w="med" len="med"/>
                      <a:tailEnd type="none" w="med" len="med"/>
                    </a:lnL>
                    <a:lnT w="12700" cap="flat" cmpd="sng" algn="ctr">
                      <a:solidFill>
                        <a:srgbClr val="004366"/>
                      </a:solidFill>
                      <a:prstDash val="solid"/>
                      <a:round/>
                      <a:headEnd type="none" w="med" len="med"/>
                      <a:tailEnd type="none" w="med" len="med"/>
                    </a:lnT>
                    <a:solidFill>
                      <a:srgbClr val="00688F"/>
                    </a:solidFill>
                  </a:tcPr>
                </a:tc>
                <a:extLst>
                  <a:ext uri="{0D108BD9-81ED-4DB2-BD59-A6C34878D82A}">
                    <a16:rowId xmlns:a16="http://schemas.microsoft.com/office/drawing/2014/main" val="10011"/>
                  </a:ext>
                </a:extLst>
              </a:tr>
            </a:tbl>
          </a:graphicData>
        </a:graphic>
      </p:graphicFrame>
      <p:sp>
        <p:nvSpPr>
          <p:cNvPr id="5" name="TextBox 4"/>
          <p:cNvSpPr txBox="1"/>
          <p:nvPr/>
        </p:nvSpPr>
        <p:spPr>
          <a:xfrm>
            <a:off x="-149576" y="5858131"/>
            <a:ext cx="3255086" cy="307777"/>
          </a:xfrm>
          <a:prstGeom prst="rect">
            <a:avLst/>
          </a:prstGeom>
          <a:solidFill>
            <a:schemeClr val="bg1"/>
          </a:solidFill>
        </p:spPr>
        <p:txBody>
          <a:bodyPr wrap="square" rtlCol="0">
            <a:spAutoFit/>
          </a:bodyPr>
          <a:lstStyle/>
          <a:p>
            <a:pPr algn="ctr"/>
            <a:r>
              <a:rPr lang="en-US" sz="1400" dirty="0"/>
              <a:t>* Proposed new funding</a:t>
            </a:r>
          </a:p>
        </p:txBody>
      </p:sp>
      <p:sp>
        <p:nvSpPr>
          <p:cNvPr id="4" name="Slide Number Placeholder 3"/>
          <p:cNvSpPr>
            <a:spLocks noGrp="1"/>
          </p:cNvSpPr>
          <p:nvPr>
            <p:ph type="sldNum" sz="quarter" idx="12"/>
          </p:nvPr>
        </p:nvSpPr>
        <p:spPr/>
        <p:txBody>
          <a:bodyPr/>
          <a:lstStyle/>
          <a:p>
            <a:fld id="{F5CF3575-0547-4F27-9A0F-3C3208F032F2}" type="slidenum">
              <a:rPr lang="en-US" smtClean="0"/>
              <a:t>5</a:t>
            </a:fld>
            <a:endParaRPr lang="en-US"/>
          </a:p>
        </p:txBody>
      </p:sp>
    </p:spTree>
    <p:extLst>
      <p:ext uri="{BB962C8B-B14F-4D97-AF65-F5344CB8AC3E}">
        <p14:creationId xmlns:p14="http://schemas.microsoft.com/office/powerpoint/2010/main" val="4095589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8289" y="363796"/>
            <a:ext cx="7371991" cy="511175"/>
          </a:xfrm>
        </p:spPr>
        <p:txBody>
          <a:bodyPr>
            <a:normAutofit fontScale="90000"/>
          </a:bodyPr>
          <a:lstStyle/>
          <a:p>
            <a:r>
              <a:rPr lang="en-US" dirty="0"/>
              <a:t>FY22 Budget Overview - Revised</a:t>
            </a:r>
          </a:p>
        </p:txBody>
      </p:sp>
      <p:graphicFrame>
        <p:nvGraphicFramePr>
          <p:cNvPr id="3" name="Table 2"/>
          <p:cNvGraphicFramePr>
            <a:graphicFrameLocks noGrp="1"/>
          </p:cNvGraphicFramePr>
          <p:nvPr>
            <p:extLst>
              <p:ext uri="{D42A27DB-BD31-4B8C-83A1-F6EECF244321}">
                <p14:modId xmlns:p14="http://schemas.microsoft.com/office/powerpoint/2010/main" val="962664724"/>
              </p:ext>
            </p:extLst>
          </p:nvPr>
        </p:nvGraphicFramePr>
        <p:xfrm>
          <a:off x="138516" y="962810"/>
          <a:ext cx="11914967" cy="5254770"/>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298194">
                  <a:extLst>
                    <a:ext uri="{9D8B030D-6E8A-4147-A177-3AD203B41FA5}">
                      <a16:colId xmlns:a16="http://schemas.microsoft.com/office/drawing/2014/main" val="20002"/>
                    </a:ext>
                  </a:extLst>
                </a:gridCol>
                <a:gridCol w="1411412">
                  <a:extLst>
                    <a:ext uri="{9D8B030D-6E8A-4147-A177-3AD203B41FA5}">
                      <a16:colId xmlns:a16="http://schemas.microsoft.com/office/drawing/2014/main" val="20003"/>
                    </a:ext>
                  </a:extLst>
                </a:gridCol>
                <a:gridCol w="1257300">
                  <a:extLst>
                    <a:ext uri="{9D8B030D-6E8A-4147-A177-3AD203B41FA5}">
                      <a16:colId xmlns:a16="http://schemas.microsoft.com/office/drawing/2014/main" val="604438506"/>
                    </a:ext>
                  </a:extLst>
                </a:gridCol>
                <a:gridCol w="1143000">
                  <a:extLst>
                    <a:ext uri="{9D8B030D-6E8A-4147-A177-3AD203B41FA5}">
                      <a16:colId xmlns:a16="http://schemas.microsoft.com/office/drawing/2014/main" val="1596057087"/>
                    </a:ext>
                  </a:extLst>
                </a:gridCol>
                <a:gridCol w="1371600">
                  <a:extLst>
                    <a:ext uri="{9D8B030D-6E8A-4147-A177-3AD203B41FA5}">
                      <a16:colId xmlns:a16="http://schemas.microsoft.com/office/drawing/2014/main" val="20004"/>
                    </a:ext>
                  </a:extLst>
                </a:gridCol>
                <a:gridCol w="1453414">
                  <a:extLst>
                    <a:ext uri="{9D8B030D-6E8A-4147-A177-3AD203B41FA5}">
                      <a16:colId xmlns:a16="http://schemas.microsoft.com/office/drawing/2014/main" val="20006"/>
                    </a:ext>
                  </a:extLst>
                </a:gridCol>
                <a:gridCol w="962527">
                  <a:extLst>
                    <a:ext uri="{9D8B030D-6E8A-4147-A177-3AD203B41FA5}">
                      <a16:colId xmlns:a16="http://schemas.microsoft.com/office/drawing/2014/main" val="20007"/>
                    </a:ext>
                  </a:extLst>
                </a:gridCol>
              </a:tblGrid>
              <a:tr h="932800">
                <a:tc>
                  <a:txBody>
                    <a:bodyPr/>
                    <a:lstStyle/>
                    <a:p>
                      <a:r>
                        <a:rPr lang="en-US" sz="1800" b="0" dirty="0">
                          <a:latin typeface="+mn-lt"/>
                        </a:rPr>
                        <a:t> </a:t>
                      </a:r>
                    </a:p>
                  </a:txBody>
                  <a:tcPr marL="0" marR="0" anchor="b">
                    <a:solidFill>
                      <a:srgbClr val="00688F"/>
                    </a:solidFill>
                  </a:tcPr>
                </a:tc>
                <a:tc>
                  <a:txBody>
                    <a:bodyPr/>
                    <a:lstStyle/>
                    <a:p>
                      <a:pPr algn="ctr"/>
                      <a:r>
                        <a:rPr lang="en-US" sz="1800" b="0" dirty="0">
                          <a:latin typeface="+mn-lt"/>
                        </a:rPr>
                        <a:t>E&amp;G</a:t>
                      </a:r>
                    </a:p>
                  </a:txBody>
                  <a:tcPr marL="0" marR="0" anchor="b">
                    <a:solidFill>
                      <a:srgbClr val="00688F"/>
                    </a:solidFill>
                  </a:tcPr>
                </a:tc>
                <a:tc>
                  <a:txBody>
                    <a:bodyPr/>
                    <a:lstStyle/>
                    <a:p>
                      <a:pPr algn="ctr"/>
                      <a:r>
                        <a:rPr lang="en-US" sz="1800" b="0" dirty="0">
                          <a:latin typeface="+mn-lt"/>
                        </a:rPr>
                        <a:t>Auxiliary</a:t>
                      </a:r>
                    </a:p>
                  </a:txBody>
                  <a:tcPr marL="0" marR="0" anchor="b">
                    <a:solidFill>
                      <a:srgbClr val="00688F"/>
                    </a:solidFill>
                  </a:tcPr>
                </a:tc>
                <a:tc>
                  <a:txBody>
                    <a:bodyPr/>
                    <a:lstStyle/>
                    <a:p>
                      <a:pPr algn="ctr"/>
                      <a:r>
                        <a:rPr lang="en-US" sz="1800" b="0" dirty="0">
                          <a:latin typeface="+mn-lt"/>
                        </a:rPr>
                        <a:t>Total</a:t>
                      </a:r>
                    </a:p>
                  </a:txBody>
                  <a:tcPr marL="0" marR="0" anchor="b">
                    <a:solidFill>
                      <a:srgbClr val="00688F"/>
                    </a:solidFill>
                  </a:tcPr>
                </a:tc>
                <a:tc>
                  <a:txBody>
                    <a:bodyPr/>
                    <a:lstStyle/>
                    <a:p>
                      <a:pPr algn="ctr"/>
                      <a:r>
                        <a:rPr lang="en-US" sz="1800" b="0" dirty="0">
                          <a:latin typeface="+mn-lt"/>
                        </a:rPr>
                        <a:t>CARES</a:t>
                      </a:r>
                    </a:p>
                  </a:txBody>
                  <a:tcPr marL="0" marR="0" anchor="b">
                    <a:solidFill>
                      <a:srgbClr val="00688F"/>
                    </a:solidFill>
                  </a:tcPr>
                </a:tc>
                <a:tc>
                  <a:txBody>
                    <a:bodyPr/>
                    <a:lstStyle/>
                    <a:p>
                      <a:pPr algn="ctr">
                        <a:tabLst>
                          <a:tab pos="339725" algn="l"/>
                        </a:tabLst>
                      </a:pPr>
                      <a:r>
                        <a:rPr lang="en-US" sz="1800" b="0" dirty="0" err="1">
                          <a:latin typeface="+mn-lt"/>
                        </a:rPr>
                        <a:t>Approp</a:t>
                      </a:r>
                      <a:endParaRPr lang="en-US" sz="1800" b="0" dirty="0">
                        <a:latin typeface="+mn-lt"/>
                      </a:endParaRPr>
                    </a:p>
                  </a:txBody>
                  <a:tcPr marL="0" marR="0" anchor="b">
                    <a:solidFill>
                      <a:srgbClr val="00688F"/>
                    </a:solidFill>
                  </a:tcPr>
                </a:tc>
                <a:tc>
                  <a:txBody>
                    <a:bodyPr/>
                    <a:lstStyle/>
                    <a:p>
                      <a:pPr algn="ctr">
                        <a:tabLst>
                          <a:tab pos="339725" algn="l"/>
                        </a:tabLst>
                      </a:pPr>
                      <a:r>
                        <a:rPr lang="en-US" sz="1800" b="0" dirty="0">
                          <a:latin typeface="+mn-lt"/>
                        </a:rPr>
                        <a:t>Campus Reserves</a:t>
                      </a:r>
                    </a:p>
                  </a:txBody>
                  <a:tcPr marL="0" marR="0" anchor="b">
                    <a:solidFill>
                      <a:srgbClr val="00688F"/>
                    </a:solidFill>
                  </a:tcPr>
                </a:tc>
                <a:tc>
                  <a:txBody>
                    <a:bodyPr/>
                    <a:lstStyle/>
                    <a:p>
                      <a:pPr algn="ctr"/>
                      <a:r>
                        <a:rPr lang="en-US" sz="1800" b="0" dirty="0">
                          <a:latin typeface="+mn-lt"/>
                        </a:rPr>
                        <a:t>Budget Stabilization</a:t>
                      </a:r>
                    </a:p>
                  </a:txBody>
                  <a:tcPr marL="0" marR="0" anchor="b">
                    <a:solidFill>
                      <a:srgbClr val="00688F"/>
                    </a:solidFill>
                  </a:tcPr>
                </a:tc>
                <a:tc>
                  <a:txBody>
                    <a:bodyPr/>
                    <a:lstStyle/>
                    <a:p>
                      <a:pPr algn="ctr"/>
                      <a:r>
                        <a:rPr lang="en-US" sz="1800" b="0" dirty="0">
                          <a:latin typeface="+mn-lt"/>
                        </a:rPr>
                        <a:t>Total</a:t>
                      </a:r>
                    </a:p>
                  </a:txBody>
                  <a:tcPr marL="0" marR="0" anchor="b">
                    <a:solidFill>
                      <a:srgbClr val="00688F"/>
                    </a:solidFill>
                  </a:tcPr>
                </a:tc>
                <a:extLst>
                  <a:ext uri="{0D108BD9-81ED-4DB2-BD59-A6C34878D82A}">
                    <a16:rowId xmlns:a16="http://schemas.microsoft.com/office/drawing/2014/main" val="10000"/>
                  </a:ext>
                </a:extLst>
              </a:tr>
              <a:tr h="528586">
                <a:tc>
                  <a:txBody>
                    <a:bodyPr/>
                    <a:lstStyle/>
                    <a:p>
                      <a:r>
                        <a:rPr lang="en-US" sz="1400" dirty="0">
                          <a:solidFill>
                            <a:schemeClr val="tx1"/>
                          </a:solidFill>
                          <a:latin typeface="+mn-lt"/>
                        </a:rPr>
                        <a:t>UMaine</a:t>
                      </a:r>
                    </a:p>
                  </a:txBody>
                  <a:tcPr anchor="b">
                    <a:lnR w="12700" cap="flat" cmpd="sng" algn="ctr">
                      <a:solidFill>
                        <a:srgbClr val="004366"/>
                      </a:solidFill>
                      <a:prstDash val="solid"/>
                      <a:round/>
                      <a:headEnd type="none" w="med" len="med"/>
                      <a:tailEnd type="none" w="med" len="med"/>
                    </a:lnR>
                    <a:lnB w="12700" cap="flat" cmpd="sng" algn="ctr">
                      <a:solidFill>
                        <a:srgbClr val="004366"/>
                      </a:solidFill>
                      <a:prstDash val="solid"/>
                      <a:round/>
                      <a:headEnd type="none" w="med" len="med"/>
                      <a:tailEnd type="none" w="med" len="med"/>
                    </a:lnB>
                    <a:solidFill>
                      <a:schemeClr val="bg1"/>
                    </a:solidFill>
                  </a:tcPr>
                </a:tc>
                <a:tc>
                  <a:txBody>
                    <a:bodyPr/>
                    <a:lstStyle/>
                    <a:p>
                      <a:pPr marL="0" indent="0" algn="r" defTabSz="1031875"/>
                      <a:r>
                        <a:rPr lang="en-US" sz="1400" dirty="0">
                          <a:solidFill>
                            <a:schemeClr val="tx1"/>
                          </a:solidFill>
                          <a:latin typeface="+mn-lt"/>
                        </a:rPr>
                        <a:t>$ (2,079,042)</a:t>
                      </a:r>
                    </a:p>
                  </a:txBody>
                  <a:tcPr anchor="b">
                    <a:lnL w="12700" cap="flat" cmpd="sng" algn="ctr">
                      <a:solidFill>
                        <a:srgbClr val="004366"/>
                      </a:solidFill>
                      <a:prstDash val="solid"/>
                      <a:round/>
                      <a:headEnd type="none" w="med" len="med"/>
                      <a:tailEnd type="none" w="med" len="med"/>
                    </a:lnL>
                    <a:lnR w="12700" cap="flat" cmpd="sng" algn="ctr">
                      <a:solidFill>
                        <a:srgbClr val="004366"/>
                      </a:solidFill>
                      <a:prstDash val="solid"/>
                      <a:round/>
                      <a:headEnd type="none" w="med" len="med"/>
                      <a:tailEnd type="none" w="med" len="med"/>
                    </a:lnR>
                    <a:lnB w="12700" cap="flat" cmpd="sng" algn="ctr">
                      <a:solidFill>
                        <a:srgbClr val="004366"/>
                      </a:solidFill>
                      <a:prstDash val="solid"/>
                      <a:round/>
                      <a:headEnd type="none" w="med" len="med"/>
                      <a:tailEnd type="none" w="med" len="med"/>
                    </a:lnB>
                    <a:solidFill>
                      <a:schemeClr val="bg1"/>
                    </a:solidFill>
                  </a:tcPr>
                </a:tc>
                <a:tc>
                  <a:txBody>
                    <a:bodyPr/>
                    <a:lstStyle/>
                    <a:p>
                      <a:pPr algn="r"/>
                      <a:r>
                        <a:rPr lang="en-US" sz="1400" dirty="0">
                          <a:solidFill>
                            <a:schemeClr val="tx1"/>
                          </a:solidFill>
                          <a:latin typeface="+mn-lt"/>
                        </a:rPr>
                        <a:t>$ 0</a:t>
                      </a:r>
                    </a:p>
                  </a:txBody>
                  <a:tcPr anchor="b">
                    <a:lnL w="12700" cap="flat" cmpd="sng" algn="ctr">
                      <a:solidFill>
                        <a:srgbClr val="004366"/>
                      </a:solidFill>
                      <a:prstDash val="solid"/>
                      <a:round/>
                      <a:headEnd type="none" w="med" len="med"/>
                      <a:tailEnd type="none" w="med" len="med"/>
                    </a:lnL>
                    <a:lnR w="12700" cap="flat" cmpd="sng" algn="ctr">
                      <a:solidFill>
                        <a:srgbClr val="004366"/>
                      </a:solidFill>
                      <a:prstDash val="solid"/>
                      <a:round/>
                      <a:headEnd type="none" w="med" len="med"/>
                      <a:tailEnd type="none" w="med" len="med"/>
                    </a:lnR>
                    <a:lnB w="12700" cap="flat" cmpd="sng" algn="ctr">
                      <a:solidFill>
                        <a:srgbClr val="004366"/>
                      </a:solidFill>
                      <a:prstDash val="solid"/>
                      <a:round/>
                      <a:headEnd type="none" w="med" len="med"/>
                      <a:tailEnd type="none" w="med" len="med"/>
                    </a:lnB>
                    <a:solidFill>
                      <a:schemeClr val="bg1"/>
                    </a:solidFill>
                  </a:tcPr>
                </a:tc>
                <a:tc>
                  <a:txBody>
                    <a:bodyPr/>
                    <a:lstStyle/>
                    <a:p>
                      <a:pPr algn="r"/>
                      <a:r>
                        <a:rPr lang="en-US" sz="1400" dirty="0">
                          <a:solidFill>
                            <a:schemeClr val="tx1"/>
                          </a:solidFill>
                          <a:latin typeface="+mn-lt"/>
                        </a:rPr>
                        <a:t>$ (2,079,042) </a:t>
                      </a:r>
                    </a:p>
                  </a:txBody>
                  <a:tcPr anchor="b">
                    <a:lnL w="12700" cap="flat" cmpd="sng" algn="ctr">
                      <a:solidFill>
                        <a:srgbClr val="004366"/>
                      </a:solidFill>
                      <a:prstDash val="solid"/>
                      <a:round/>
                      <a:headEnd type="none" w="med" len="med"/>
                      <a:tailEnd type="none" w="med" len="med"/>
                    </a:lnL>
                    <a:lnR w="12700" cap="flat" cmpd="sng" algn="ctr">
                      <a:solidFill>
                        <a:srgbClr val="004366"/>
                      </a:solidFill>
                      <a:prstDash val="solid"/>
                      <a:round/>
                      <a:headEnd type="none" w="med" len="med"/>
                      <a:tailEnd type="none" w="med" len="med"/>
                    </a:lnR>
                    <a:lnB w="12700" cap="flat" cmpd="sng" algn="ctr">
                      <a:solidFill>
                        <a:srgbClr val="004366"/>
                      </a:solidFill>
                      <a:prstDash val="solid"/>
                      <a:round/>
                      <a:headEnd type="none" w="med" len="med"/>
                      <a:tailEnd type="none" w="med" len="med"/>
                    </a:lnB>
                    <a:solidFill>
                      <a:schemeClr val="bg1"/>
                    </a:solidFill>
                  </a:tcPr>
                </a:tc>
                <a:tc>
                  <a:txBody>
                    <a:bodyPr/>
                    <a:lstStyle/>
                    <a:p>
                      <a:pPr algn="r"/>
                      <a:r>
                        <a:rPr lang="en-US" sz="1400" dirty="0">
                          <a:solidFill>
                            <a:schemeClr val="tx1"/>
                          </a:solidFill>
                          <a:latin typeface="+mn-lt"/>
                        </a:rPr>
                        <a:t>$0</a:t>
                      </a:r>
                    </a:p>
                  </a:txBody>
                  <a:tcPr anchor="b">
                    <a:lnL w="12700" cap="flat" cmpd="sng" algn="ctr">
                      <a:solidFill>
                        <a:srgbClr val="004366"/>
                      </a:solidFill>
                      <a:prstDash val="solid"/>
                      <a:round/>
                      <a:headEnd type="none" w="med" len="med"/>
                      <a:tailEnd type="none" w="med" len="med"/>
                    </a:lnL>
                    <a:lnR w="12700" cap="flat" cmpd="sng" algn="ctr">
                      <a:solidFill>
                        <a:srgbClr val="004366"/>
                      </a:solidFill>
                      <a:prstDash val="solid"/>
                      <a:round/>
                      <a:headEnd type="none" w="med" len="med"/>
                      <a:tailEnd type="none" w="med" len="med"/>
                    </a:lnR>
                    <a:lnB w="12700" cap="flat" cmpd="sng" algn="ctr">
                      <a:solidFill>
                        <a:srgbClr val="004366"/>
                      </a:solidFill>
                      <a:prstDash val="solid"/>
                      <a:round/>
                      <a:headEnd type="none" w="med" len="med"/>
                      <a:tailEnd type="none" w="med" len="med"/>
                    </a:lnB>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n-lt"/>
                        </a:rPr>
                        <a:t>-</a:t>
                      </a:r>
                    </a:p>
                    <a:p>
                      <a:pPr algn="r"/>
                      <a:r>
                        <a:rPr lang="en-US" sz="1400" dirty="0">
                          <a:solidFill>
                            <a:schemeClr val="tx1"/>
                          </a:solidFill>
                          <a:latin typeface="+mn-lt"/>
                        </a:rPr>
                        <a:t>573,387</a:t>
                      </a:r>
                    </a:p>
                  </a:txBody>
                  <a:tcPr anchor="b">
                    <a:lnL w="12700" cap="flat" cmpd="sng" algn="ctr">
                      <a:solidFill>
                        <a:srgbClr val="004366"/>
                      </a:solidFill>
                      <a:prstDash val="solid"/>
                      <a:round/>
                      <a:headEnd type="none" w="med" len="med"/>
                      <a:tailEnd type="none" w="med" len="med"/>
                    </a:lnL>
                    <a:lnR w="12700" cap="flat" cmpd="sng" algn="ctr">
                      <a:solidFill>
                        <a:srgbClr val="004366"/>
                      </a:solidFill>
                      <a:prstDash val="solid"/>
                      <a:round/>
                      <a:headEnd type="none" w="med" len="med"/>
                      <a:tailEnd type="none" w="med" len="med"/>
                    </a:lnR>
                    <a:lnB w="12700" cap="flat" cmpd="sng" algn="ctr">
                      <a:solidFill>
                        <a:srgbClr val="004366"/>
                      </a:solidFill>
                      <a:prstDash val="solid"/>
                      <a:round/>
                      <a:headEnd type="none" w="med" len="med"/>
                      <a:tailEnd type="none" w="med" len="med"/>
                    </a:lnB>
                    <a:solidFill>
                      <a:schemeClr val="bg1"/>
                    </a:solidFill>
                  </a:tcPr>
                </a:tc>
                <a:tc>
                  <a:txBody>
                    <a:bodyPr/>
                    <a:lstStyle/>
                    <a:p>
                      <a:pPr algn="r"/>
                      <a:r>
                        <a:rPr lang="en-US" sz="1400" dirty="0">
                          <a:solidFill>
                            <a:schemeClr val="tx1"/>
                          </a:solidFill>
                          <a:latin typeface="+mn-lt"/>
                        </a:rPr>
                        <a:t>$1,505,655</a:t>
                      </a:r>
                    </a:p>
                  </a:txBody>
                  <a:tcPr anchor="b">
                    <a:lnL w="12700" cap="flat" cmpd="sng" algn="ctr">
                      <a:solidFill>
                        <a:srgbClr val="004366"/>
                      </a:solidFill>
                      <a:prstDash val="solid"/>
                      <a:round/>
                      <a:headEnd type="none" w="med" len="med"/>
                      <a:tailEnd type="none" w="med" len="med"/>
                    </a:lnL>
                    <a:lnR w="12700" cap="flat" cmpd="sng" algn="ctr">
                      <a:solidFill>
                        <a:srgbClr val="004366"/>
                      </a:solidFill>
                      <a:prstDash val="solid"/>
                      <a:round/>
                      <a:headEnd type="none" w="med" len="med"/>
                      <a:tailEnd type="none" w="med" len="med"/>
                    </a:lnR>
                    <a:lnB w="12700" cap="flat" cmpd="sng" algn="ctr">
                      <a:solidFill>
                        <a:srgbClr val="004366"/>
                      </a:solidFill>
                      <a:prstDash val="solid"/>
                      <a:round/>
                      <a:headEnd type="none" w="med" len="med"/>
                      <a:tailEnd type="none" w="med" len="med"/>
                    </a:lnB>
                    <a:solidFill>
                      <a:schemeClr val="bg1"/>
                    </a:solidFill>
                  </a:tcPr>
                </a:tc>
                <a:tc>
                  <a:txBody>
                    <a:bodyPr/>
                    <a:lstStyle/>
                    <a:p>
                      <a:pPr algn="r"/>
                      <a:r>
                        <a:rPr lang="en-US" sz="1400" dirty="0">
                          <a:solidFill>
                            <a:schemeClr val="tx1"/>
                          </a:solidFill>
                          <a:latin typeface="+mn-lt"/>
                        </a:rPr>
                        <a:t>$ 0</a:t>
                      </a:r>
                    </a:p>
                  </a:txBody>
                  <a:tcPr anchor="b">
                    <a:lnL w="12700" cap="flat" cmpd="sng" algn="ctr">
                      <a:solidFill>
                        <a:srgbClr val="004366"/>
                      </a:solidFill>
                      <a:prstDash val="solid"/>
                      <a:round/>
                      <a:headEnd type="none" w="med" len="med"/>
                      <a:tailEnd type="none" w="med" len="med"/>
                    </a:lnL>
                    <a:lnR w="12700" cap="flat" cmpd="sng" algn="ctr">
                      <a:solidFill>
                        <a:srgbClr val="004366"/>
                      </a:solidFill>
                      <a:prstDash val="solid"/>
                      <a:round/>
                      <a:headEnd type="none" w="med" len="med"/>
                      <a:tailEnd type="none" w="med" len="med"/>
                    </a:lnR>
                    <a:lnB w="12700" cap="flat" cmpd="sng" algn="ctr">
                      <a:solidFill>
                        <a:srgbClr val="004366"/>
                      </a:solidFill>
                      <a:prstDash val="solid"/>
                      <a:round/>
                      <a:headEnd type="none" w="med" len="med"/>
                      <a:tailEnd type="none" w="med" len="med"/>
                    </a:lnB>
                    <a:solidFill>
                      <a:schemeClr val="bg1"/>
                    </a:solidFill>
                  </a:tcPr>
                </a:tc>
                <a:tc>
                  <a:txBody>
                    <a:bodyPr/>
                    <a:lstStyle/>
                    <a:p>
                      <a:pPr algn="r"/>
                      <a:r>
                        <a:rPr lang="en-US" sz="1400" dirty="0">
                          <a:solidFill>
                            <a:schemeClr val="tx1"/>
                          </a:solidFill>
                          <a:latin typeface="+mn-lt"/>
                        </a:rPr>
                        <a:t>$ 0</a:t>
                      </a:r>
                    </a:p>
                  </a:txBody>
                  <a:tcPr anchor="b">
                    <a:lnL w="12700" cap="flat" cmpd="sng" algn="ctr">
                      <a:solidFill>
                        <a:srgbClr val="004366"/>
                      </a:solidFill>
                      <a:prstDash val="solid"/>
                      <a:round/>
                      <a:headEnd type="none" w="med" len="med"/>
                      <a:tailEnd type="none" w="med" len="med"/>
                    </a:lnL>
                    <a:lnB w="12700" cap="flat" cmpd="sng" algn="ctr">
                      <a:solidFill>
                        <a:srgbClr val="004366"/>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28586">
                <a:tc>
                  <a:txBody>
                    <a:bodyPr/>
                    <a:lstStyle/>
                    <a:p>
                      <a:r>
                        <a:rPr lang="en-US" sz="1400" dirty="0">
                          <a:solidFill>
                            <a:schemeClr val="tx1"/>
                          </a:solidFill>
                          <a:latin typeface="+mn-lt"/>
                        </a:rPr>
                        <a:t>UMA</a:t>
                      </a:r>
                    </a:p>
                  </a:txBody>
                  <a:tcPr anchor="b">
                    <a:lnR w="12700" cap="flat" cmpd="sng" algn="ctr">
                      <a:solidFill>
                        <a:srgbClr val="004366"/>
                      </a:solidFill>
                      <a:prstDash val="solid"/>
                      <a:round/>
                      <a:headEnd type="none" w="med" len="med"/>
                      <a:tailEnd type="none" w="med" len="med"/>
                    </a:lnR>
                    <a:lnT w="12700" cap="flat" cmpd="sng" algn="ctr">
                      <a:solidFill>
                        <a:srgbClr val="004366"/>
                      </a:solidFill>
                      <a:prstDash val="solid"/>
                      <a:round/>
                      <a:headEnd type="none" w="med" len="med"/>
                      <a:tailEnd type="none" w="med" len="med"/>
                    </a:lnT>
                    <a:lnB w="12700" cap="flat" cmpd="sng" algn="ctr">
                      <a:solidFill>
                        <a:srgbClr val="004366"/>
                      </a:solidFill>
                      <a:prstDash val="solid"/>
                      <a:round/>
                      <a:headEnd type="none" w="med" len="med"/>
                      <a:tailEnd type="none" w="med" len="med"/>
                    </a:lnB>
                    <a:solidFill>
                      <a:schemeClr val="bg1"/>
                    </a:solidFill>
                  </a:tcPr>
                </a:tc>
                <a:tc>
                  <a:txBody>
                    <a:bodyPr/>
                    <a:lstStyle/>
                    <a:p>
                      <a:pPr algn="r"/>
                      <a:r>
                        <a:rPr lang="en-US" sz="1400" dirty="0">
                          <a:solidFill>
                            <a:schemeClr val="tx1"/>
                          </a:solidFill>
                          <a:latin typeface="+mn-lt"/>
                        </a:rPr>
                        <a:t>66,407</a:t>
                      </a:r>
                    </a:p>
                  </a:txBody>
                  <a:tcPr anchor="b">
                    <a:lnL w="12700" cap="flat" cmpd="sng" algn="ctr">
                      <a:solidFill>
                        <a:srgbClr val="004366"/>
                      </a:solidFill>
                      <a:prstDash val="solid"/>
                      <a:round/>
                      <a:headEnd type="none" w="med" len="med"/>
                      <a:tailEnd type="none" w="med" len="med"/>
                    </a:lnL>
                    <a:lnR w="12700" cap="flat" cmpd="sng" algn="ctr">
                      <a:solidFill>
                        <a:srgbClr val="004366"/>
                      </a:solidFill>
                      <a:prstDash val="solid"/>
                      <a:round/>
                      <a:headEnd type="none" w="med" len="med"/>
                      <a:tailEnd type="none" w="med" len="med"/>
                    </a:lnR>
                    <a:lnT w="12700" cap="flat" cmpd="sng" algn="ctr">
                      <a:solidFill>
                        <a:srgbClr val="004366"/>
                      </a:solidFill>
                      <a:prstDash val="solid"/>
                      <a:round/>
                      <a:headEnd type="none" w="med" len="med"/>
                      <a:tailEnd type="none" w="med" len="med"/>
                    </a:lnT>
                    <a:lnB w="12700" cap="flat" cmpd="sng" algn="ctr">
                      <a:solidFill>
                        <a:srgbClr val="004366"/>
                      </a:solidFill>
                      <a:prstDash val="solid"/>
                      <a:round/>
                      <a:headEnd type="none" w="med" len="med"/>
                      <a:tailEnd type="none" w="med" len="med"/>
                    </a:lnB>
                    <a:solidFill>
                      <a:schemeClr val="bg1"/>
                    </a:solidFill>
                  </a:tcPr>
                </a:tc>
                <a:tc>
                  <a:txBody>
                    <a:bodyPr/>
                    <a:lstStyle/>
                    <a:p>
                      <a:pPr algn="r"/>
                      <a:r>
                        <a:rPr lang="en-US" sz="1400" dirty="0">
                          <a:solidFill>
                            <a:schemeClr val="tx1"/>
                          </a:solidFill>
                          <a:latin typeface="+mn-lt"/>
                        </a:rPr>
                        <a:t>(451,082)</a:t>
                      </a:r>
                    </a:p>
                  </a:txBody>
                  <a:tcPr anchor="b">
                    <a:lnL w="12700" cap="flat" cmpd="sng" algn="ctr">
                      <a:solidFill>
                        <a:srgbClr val="004366"/>
                      </a:solidFill>
                      <a:prstDash val="solid"/>
                      <a:round/>
                      <a:headEnd type="none" w="med" len="med"/>
                      <a:tailEnd type="none" w="med" len="med"/>
                    </a:lnL>
                    <a:lnR w="12700" cap="flat" cmpd="sng" algn="ctr">
                      <a:solidFill>
                        <a:srgbClr val="004366"/>
                      </a:solidFill>
                      <a:prstDash val="solid"/>
                      <a:round/>
                      <a:headEnd type="none" w="med" len="med"/>
                      <a:tailEnd type="none" w="med" len="med"/>
                    </a:lnR>
                    <a:lnT w="12700" cap="flat" cmpd="sng" algn="ctr">
                      <a:solidFill>
                        <a:srgbClr val="004366"/>
                      </a:solidFill>
                      <a:prstDash val="solid"/>
                      <a:round/>
                      <a:headEnd type="none" w="med" len="med"/>
                      <a:tailEnd type="none" w="med" len="med"/>
                    </a:lnT>
                    <a:lnB w="12700" cap="flat" cmpd="sng" algn="ctr">
                      <a:solidFill>
                        <a:srgbClr val="004366"/>
                      </a:solidFill>
                      <a:prstDash val="solid"/>
                      <a:round/>
                      <a:headEnd type="none" w="med" len="med"/>
                      <a:tailEnd type="none" w="med" len="med"/>
                    </a:lnB>
                    <a:solidFill>
                      <a:schemeClr val="bg1"/>
                    </a:solidFill>
                  </a:tcPr>
                </a:tc>
                <a:tc>
                  <a:txBody>
                    <a:bodyPr/>
                    <a:lstStyle/>
                    <a:p>
                      <a:pPr algn="r"/>
                      <a:r>
                        <a:rPr lang="en-US" sz="1400" dirty="0">
                          <a:solidFill>
                            <a:schemeClr val="tx1"/>
                          </a:solidFill>
                          <a:latin typeface="+mn-lt"/>
                        </a:rPr>
                        <a:t>(384,675)</a:t>
                      </a:r>
                    </a:p>
                  </a:txBody>
                  <a:tcPr anchor="b">
                    <a:lnL w="12700" cap="flat" cmpd="sng" algn="ctr">
                      <a:solidFill>
                        <a:srgbClr val="004366"/>
                      </a:solidFill>
                      <a:prstDash val="solid"/>
                      <a:round/>
                      <a:headEnd type="none" w="med" len="med"/>
                      <a:tailEnd type="none" w="med" len="med"/>
                    </a:lnL>
                    <a:lnR w="12700" cap="flat" cmpd="sng" algn="ctr">
                      <a:solidFill>
                        <a:srgbClr val="004366"/>
                      </a:solidFill>
                      <a:prstDash val="solid"/>
                      <a:round/>
                      <a:headEnd type="none" w="med" len="med"/>
                      <a:tailEnd type="none" w="med" len="med"/>
                    </a:lnR>
                    <a:lnT w="12700" cap="flat" cmpd="sng" algn="ctr">
                      <a:solidFill>
                        <a:srgbClr val="004366"/>
                      </a:solidFill>
                      <a:prstDash val="solid"/>
                      <a:round/>
                      <a:headEnd type="none" w="med" len="med"/>
                      <a:tailEnd type="none" w="med" len="med"/>
                    </a:lnT>
                    <a:lnB w="12700" cap="flat" cmpd="sng" algn="ctr">
                      <a:solidFill>
                        <a:srgbClr val="004366"/>
                      </a:solidFill>
                      <a:prstDash val="solid"/>
                      <a:round/>
                      <a:headEnd type="none" w="med" len="med"/>
                      <a:tailEnd type="none" w="med" len="med"/>
                    </a:lnB>
                    <a:solidFill>
                      <a:schemeClr val="bg1"/>
                    </a:solidFill>
                  </a:tcPr>
                </a:tc>
                <a:tc>
                  <a:txBody>
                    <a:bodyPr/>
                    <a:lstStyle/>
                    <a:p>
                      <a:pPr algn="r"/>
                      <a:r>
                        <a:rPr lang="en-US" sz="1400" dirty="0">
                          <a:solidFill>
                            <a:schemeClr val="tx1"/>
                          </a:solidFill>
                          <a:latin typeface="+mn-lt"/>
                        </a:rPr>
                        <a:t>384,675</a:t>
                      </a:r>
                    </a:p>
                  </a:txBody>
                  <a:tcPr anchor="b">
                    <a:lnL w="12700" cap="flat" cmpd="sng" algn="ctr">
                      <a:solidFill>
                        <a:srgbClr val="004366"/>
                      </a:solidFill>
                      <a:prstDash val="solid"/>
                      <a:round/>
                      <a:headEnd type="none" w="med" len="med"/>
                      <a:tailEnd type="none" w="med" len="med"/>
                    </a:lnL>
                    <a:lnR w="12700" cap="flat" cmpd="sng" algn="ctr">
                      <a:solidFill>
                        <a:srgbClr val="004366"/>
                      </a:solidFill>
                      <a:prstDash val="solid"/>
                      <a:round/>
                      <a:headEnd type="none" w="med" len="med"/>
                      <a:tailEnd type="none" w="med" len="med"/>
                    </a:lnR>
                    <a:lnT w="12700" cap="flat" cmpd="sng" algn="ctr">
                      <a:solidFill>
                        <a:srgbClr val="004366"/>
                      </a:solidFill>
                      <a:prstDash val="solid"/>
                      <a:round/>
                      <a:headEnd type="none" w="med" len="med"/>
                      <a:tailEnd type="none" w="med" len="med"/>
                    </a:lnT>
                    <a:lnB w="12700" cap="flat" cmpd="sng" algn="ctr">
                      <a:solidFill>
                        <a:srgbClr val="004366"/>
                      </a:solidFill>
                      <a:prstDash val="solid"/>
                      <a:round/>
                      <a:headEnd type="none" w="med" len="med"/>
                      <a:tailEnd type="none" w="med" len="med"/>
                    </a:lnB>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mn-lt"/>
                      </a:endParaRPr>
                    </a:p>
                    <a:p>
                      <a:pPr algn="r"/>
                      <a:r>
                        <a:rPr lang="en-US" sz="1400" dirty="0">
                          <a:solidFill>
                            <a:schemeClr val="tx1"/>
                          </a:solidFill>
                          <a:latin typeface="+mn-lt"/>
                        </a:rPr>
                        <a:t>-</a:t>
                      </a:r>
                    </a:p>
                  </a:txBody>
                  <a:tcPr anchor="b">
                    <a:lnL w="12700" cap="flat" cmpd="sng" algn="ctr">
                      <a:solidFill>
                        <a:srgbClr val="004366"/>
                      </a:solidFill>
                      <a:prstDash val="solid"/>
                      <a:round/>
                      <a:headEnd type="none" w="med" len="med"/>
                      <a:tailEnd type="none" w="med" len="med"/>
                    </a:lnL>
                    <a:lnR w="12700" cap="flat" cmpd="sng" algn="ctr">
                      <a:solidFill>
                        <a:srgbClr val="004366"/>
                      </a:solidFill>
                      <a:prstDash val="solid"/>
                      <a:round/>
                      <a:headEnd type="none" w="med" len="med"/>
                      <a:tailEnd type="none" w="med" len="med"/>
                    </a:lnR>
                    <a:lnT w="12700" cap="flat" cmpd="sng" algn="ctr">
                      <a:solidFill>
                        <a:srgbClr val="004366"/>
                      </a:solidFill>
                      <a:prstDash val="solid"/>
                      <a:round/>
                      <a:headEnd type="none" w="med" len="med"/>
                      <a:tailEnd type="none" w="med" len="med"/>
                    </a:lnT>
                    <a:lnB w="12700" cap="flat" cmpd="sng" algn="ctr">
                      <a:solidFill>
                        <a:srgbClr val="004366"/>
                      </a:solidFill>
                      <a:prstDash val="solid"/>
                      <a:round/>
                      <a:headEnd type="none" w="med" len="med"/>
                      <a:tailEnd type="none" w="med" len="med"/>
                    </a:lnB>
                    <a:solidFill>
                      <a:schemeClr val="bg1"/>
                    </a:solidFill>
                  </a:tcPr>
                </a:tc>
                <a:tc>
                  <a:txBody>
                    <a:bodyPr/>
                    <a:lstStyle/>
                    <a:p>
                      <a:pPr algn="r"/>
                      <a:r>
                        <a:rPr lang="en-US" sz="1400" dirty="0">
                          <a:solidFill>
                            <a:schemeClr val="tx1"/>
                          </a:solidFill>
                          <a:latin typeface="+mn-lt"/>
                        </a:rPr>
                        <a:t>-</a:t>
                      </a:r>
                    </a:p>
                  </a:txBody>
                  <a:tcPr anchor="b">
                    <a:lnL w="12700" cap="flat" cmpd="sng" algn="ctr">
                      <a:solidFill>
                        <a:srgbClr val="004366"/>
                      </a:solidFill>
                      <a:prstDash val="solid"/>
                      <a:round/>
                      <a:headEnd type="none" w="med" len="med"/>
                      <a:tailEnd type="none" w="med" len="med"/>
                    </a:lnL>
                    <a:lnR w="12700" cap="flat" cmpd="sng" algn="ctr">
                      <a:solidFill>
                        <a:srgbClr val="004366"/>
                      </a:solidFill>
                      <a:prstDash val="solid"/>
                      <a:round/>
                      <a:headEnd type="none" w="med" len="med"/>
                      <a:tailEnd type="none" w="med" len="med"/>
                    </a:lnR>
                    <a:lnT w="12700" cap="flat" cmpd="sng" algn="ctr">
                      <a:solidFill>
                        <a:srgbClr val="004366"/>
                      </a:solidFill>
                      <a:prstDash val="solid"/>
                      <a:round/>
                      <a:headEnd type="none" w="med" len="med"/>
                      <a:tailEnd type="none" w="med" len="med"/>
                    </a:lnT>
                    <a:lnB w="12700" cap="flat" cmpd="sng" algn="ctr">
                      <a:solidFill>
                        <a:srgbClr val="004366"/>
                      </a:solidFill>
                      <a:prstDash val="solid"/>
                      <a:round/>
                      <a:headEnd type="none" w="med" len="med"/>
                      <a:tailEnd type="none" w="med" len="med"/>
                    </a:lnB>
                    <a:solidFill>
                      <a:schemeClr val="bg1"/>
                    </a:solidFill>
                  </a:tcPr>
                </a:tc>
                <a:tc>
                  <a:txBody>
                    <a:bodyPr/>
                    <a:lstStyle/>
                    <a:p>
                      <a:pPr algn="r"/>
                      <a:r>
                        <a:rPr lang="en-US" sz="1400" dirty="0">
                          <a:solidFill>
                            <a:schemeClr val="tx1"/>
                          </a:solidFill>
                          <a:latin typeface="+mn-lt"/>
                        </a:rPr>
                        <a:t>-</a:t>
                      </a:r>
                    </a:p>
                  </a:txBody>
                  <a:tcPr anchor="b">
                    <a:lnL w="12700" cap="flat" cmpd="sng" algn="ctr">
                      <a:solidFill>
                        <a:srgbClr val="004366"/>
                      </a:solidFill>
                      <a:prstDash val="solid"/>
                      <a:round/>
                      <a:headEnd type="none" w="med" len="med"/>
                      <a:tailEnd type="none" w="med" len="med"/>
                    </a:lnL>
                    <a:lnR w="12700" cap="flat" cmpd="sng" algn="ctr">
                      <a:solidFill>
                        <a:srgbClr val="004366"/>
                      </a:solidFill>
                      <a:prstDash val="solid"/>
                      <a:round/>
                      <a:headEnd type="none" w="med" len="med"/>
                      <a:tailEnd type="none" w="med" len="med"/>
                    </a:lnR>
                    <a:lnT w="12700" cap="flat" cmpd="sng" algn="ctr">
                      <a:solidFill>
                        <a:srgbClr val="004366"/>
                      </a:solidFill>
                      <a:prstDash val="solid"/>
                      <a:round/>
                      <a:headEnd type="none" w="med" len="med"/>
                      <a:tailEnd type="none" w="med" len="med"/>
                    </a:lnT>
                    <a:lnB w="12700" cap="flat" cmpd="sng" algn="ctr">
                      <a:solidFill>
                        <a:srgbClr val="004366"/>
                      </a:solidFill>
                      <a:prstDash val="solid"/>
                      <a:round/>
                      <a:headEnd type="none" w="med" len="med"/>
                      <a:tailEnd type="none" w="med" len="med"/>
                    </a:lnB>
                    <a:solidFill>
                      <a:schemeClr val="bg1"/>
                    </a:solidFill>
                  </a:tcPr>
                </a:tc>
                <a:tc>
                  <a:txBody>
                    <a:bodyPr/>
                    <a:lstStyle/>
                    <a:p>
                      <a:pPr algn="r"/>
                      <a:r>
                        <a:rPr lang="en-US" sz="1400" dirty="0">
                          <a:solidFill>
                            <a:schemeClr val="tx1"/>
                          </a:solidFill>
                          <a:latin typeface="+mn-lt"/>
                        </a:rPr>
                        <a:t>0</a:t>
                      </a:r>
                    </a:p>
                  </a:txBody>
                  <a:tcPr anchor="b">
                    <a:lnL w="12700" cap="flat" cmpd="sng" algn="ctr">
                      <a:solidFill>
                        <a:srgbClr val="004366"/>
                      </a:solidFill>
                      <a:prstDash val="solid"/>
                      <a:round/>
                      <a:headEnd type="none" w="med" len="med"/>
                      <a:tailEnd type="none" w="med" len="med"/>
                    </a:lnL>
                    <a:lnT w="12700" cap="flat" cmpd="sng" algn="ctr">
                      <a:solidFill>
                        <a:srgbClr val="004366"/>
                      </a:solidFill>
                      <a:prstDash val="solid"/>
                      <a:round/>
                      <a:headEnd type="none" w="med" len="med"/>
                      <a:tailEnd type="none" w="med" len="med"/>
                    </a:lnT>
                    <a:lnB w="12700" cap="flat" cmpd="sng" algn="ctr">
                      <a:solidFill>
                        <a:srgbClr val="004366"/>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19760">
                <a:tc>
                  <a:txBody>
                    <a:bodyPr/>
                    <a:lstStyle/>
                    <a:p>
                      <a:r>
                        <a:rPr lang="en-US" sz="1400" dirty="0">
                          <a:solidFill>
                            <a:schemeClr val="tx1"/>
                          </a:solidFill>
                          <a:latin typeface="+mn-lt"/>
                        </a:rPr>
                        <a:t>UMF</a:t>
                      </a:r>
                    </a:p>
                  </a:txBody>
                  <a:tcPr anchor="b">
                    <a:lnR w="12700" cap="flat" cmpd="sng" algn="ctr">
                      <a:solidFill>
                        <a:srgbClr val="004366"/>
                      </a:solidFill>
                      <a:prstDash val="solid"/>
                      <a:round/>
                      <a:headEnd type="none" w="med" len="med"/>
                      <a:tailEnd type="none" w="med" len="med"/>
                    </a:lnR>
                    <a:lnT w="12700" cap="flat" cmpd="sng" algn="ctr">
                      <a:solidFill>
                        <a:srgbClr val="004366"/>
                      </a:solidFill>
                      <a:prstDash val="solid"/>
                      <a:round/>
                      <a:headEnd type="none" w="med" len="med"/>
                      <a:tailEnd type="none" w="med" len="med"/>
                    </a:lnT>
                    <a:lnB w="12700" cap="flat" cmpd="sng" algn="ctr">
                      <a:solidFill>
                        <a:srgbClr val="004366"/>
                      </a:solidFill>
                      <a:prstDash val="solid"/>
                      <a:round/>
                      <a:headEnd type="none" w="med" len="med"/>
                      <a:tailEnd type="none" w="med" len="med"/>
                    </a:lnB>
                    <a:solidFill>
                      <a:srgbClr val="B2C6D1"/>
                    </a:solidFill>
                  </a:tcPr>
                </a:tc>
                <a:tc>
                  <a:txBody>
                    <a:bodyPr/>
                    <a:lstStyle/>
                    <a:p>
                      <a:pPr algn="r"/>
                      <a:r>
                        <a:rPr lang="en-US" sz="1400" dirty="0">
                          <a:solidFill>
                            <a:schemeClr val="tx1"/>
                          </a:solidFill>
                          <a:latin typeface="+mn-lt"/>
                        </a:rPr>
                        <a:t>(3,452,319)</a:t>
                      </a:r>
                    </a:p>
                  </a:txBody>
                  <a:tcPr anchor="b">
                    <a:lnL w="12700" cap="flat" cmpd="sng" algn="ctr">
                      <a:solidFill>
                        <a:srgbClr val="004366"/>
                      </a:solidFill>
                      <a:prstDash val="solid"/>
                      <a:round/>
                      <a:headEnd type="none" w="med" len="med"/>
                      <a:tailEnd type="none" w="med" len="med"/>
                    </a:lnL>
                    <a:lnR w="12700" cap="flat" cmpd="sng" algn="ctr">
                      <a:solidFill>
                        <a:srgbClr val="004366"/>
                      </a:solidFill>
                      <a:prstDash val="solid"/>
                      <a:round/>
                      <a:headEnd type="none" w="med" len="med"/>
                      <a:tailEnd type="none" w="med" len="med"/>
                    </a:lnR>
                    <a:lnT w="12700" cap="flat" cmpd="sng" algn="ctr">
                      <a:solidFill>
                        <a:srgbClr val="004366"/>
                      </a:solidFill>
                      <a:prstDash val="solid"/>
                      <a:round/>
                      <a:headEnd type="none" w="med" len="med"/>
                      <a:tailEnd type="none" w="med" len="med"/>
                    </a:lnT>
                    <a:lnB w="12700" cap="flat" cmpd="sng" algn="ctr">
                      <a:solidFill>
                        <a:srgbClr val="004366"/>
                      </a:solidFill>
                      <a:prstDash val="solid"/>
                      <a:round/>
                      <a:headEnd type="none" w="med" len="med"/>
                      <a:tailEnd type="none" w="med" len="med"/>
                    </a:lnB>
                    <a:solidFill>
                      <a:srgbClr val="B2C6D1"/>
                    </a:solidFill>
                  </a:tcPr>
                </a:tc>
                <a:tc>
                  <a:txBody>
                    <a:bodyPr/>
                    <a:lstStyle/>
                    <a:p>
                      <a:pPr algn="r"/>
                      <a:r>
                        <a:rPr lang="en-US" sz="1400" dirty="0">
                          <a:solidFill>
                            <a:schemeClr val="tx1"/>
                          </a:solidFill>
                          <a:latin typeface="+mn-lt"/>
                        </a:rPr>
                        <a:t>(528,744) </a:t>
                      </a:r>
                    </a:p>
                  </a:txBody>
                  <a:tcPr anchor="b">
                    <a:lnL w="12700" cap="flat" cmpd="sng" algn="ctr">
                      <a:solidFill>
                        <a:srgbClr val="004366"/>
                      </a:solidFill>
                      <a:prstDash val="solid"/>
                      <a:round/>
                      <a:headEnd type="none" w="med" len="med"/>
                      <a:tailEnd type="none" w="med" len="med"/>
                    </a:lnL>
                    <a:lnR w="12700" cap="flat" cmpd="sng" algn="ctr">
                      <a:solidFill>
                        <a:srgbClr val="004366"/>
                      </a:solidFill>
                      <a:prstDash val="solid"/>
                      <a:round/>
                      <a:headEnd type="none" w="med" len="med"/>
                      <a:tailEnd type="none" w="med" len="med"/>
                    </a:lnR>
                    <a:lnT w="12700" cap="flat" cmpd="sng" algn="ctr">
                      <a:solidFill>
                        <a:srgbClr val="004366"/>
                      </a:solidFill>
                      <a:prstDash val="solid"/>
                      <a:round/>
                      <a:headEnd type="none" w="med" len="med"/>
                      <a:tailEnd type="none" w="med" len="med"/>
                    </a:lnT>
                    <a:lnB w="12700" cap="flat" cmpd="sng" algn="ctr">
                      <a:solidFill>
                        <a:srgbClr val="004366"/>
                      </a:solidFill>
                      <a:prstDash val="solid"/>
                      <a:round/>
                      <a:headEnd type="none" w="med" len="med"/>
                      <a:tailEnd type="none" w="med" len="med"/>
                    </a:lnB>
                    <a:solidFill>
                      <a:srgbClr val="B2C6D1"/>
                    </a:solidFill>
                  </a:tcPr>
                </a:tc>
                <a:tc>
                  <a:txBody>
                    <a:bodyPr/>
                    <a:lstStyle/>
                    <a:p>
                      <a:pPr algn="r"/>
                      <a:r>
                        <a:rPr lang="en-US" sz="1400" dirty="0">
                          <a:solidFill>
                            <a:schemeClr val="tx1"/>
                          </a:solidFill>
                          <a:latin typeface="+mn-lt"/>
                        </a:rPr>
                        <a:t>(3,981,063)</a:t>
                      </a:r>
                    </a:p>
                  </a:txBody>
                  <a:tcPr anchor="b">
                    <a:lnL w="12700" cap="flat" cmpd="sng" algn="ctr">
                      <a:solidFill>
                        <a:srgbClr val="004366"/>
                      </a:solidFill>
                      <a:prstDash val="solid"/>
                      <a:round/>
                      <a:headEnd type="none" w="med" len="med"/>
                      <a:tailEnd type="none" w="med" len="med"/>
                    </a:lnL>
                    <a:lnR w="12700" cap="flat" cmpd="sng" algn="ctr">
                      <a:solidFill>
                        <a:srgbClr val="004366"/>
                      </a:solidFill>
                      <a:prstDash val="solid"/>
                      <a:round/>
                      <a:headEnd type="none" w="med" len="med"/>
                      <a:tailEnd type="none" w="med" len="med"/>
                    </a:lnR>
                    <a:lnT w="12700" cap="flat" cmpd="sng" algn="ctr">
                      <a:solidFill>
                        <a:srgbClr val="004366"/>
                      </a:solidFill>
                      <a:prstDash val="solid"/>
                      <a:round/>
                      <a:headEnd type="none" w="med" len="med"/>
                      <a:tailEnd type="none" w="med" len="med"/>
                    </a:lnT>
                    <a:lnB w="12700" cap="flat" cmpd="sng" algn="ctr">
                      <a:solidFill>
                        <a:srgbClr val="004366"/>
                      </a:solidFill>
                      <a:prstDash val="solid"/>
                      <a:round/>
                      <a:headEnd type="none" w="med" len="med"/>
                      <a:tailEnd type="none" w="med" len="med"/>
                    </a:lnB>
                    <a:solidFill>
                      <a:srgbClr val="B2C6D1"/>
                    </a:solidFill>
                  </a:tcPr>
                </a:tc>
                <a:tc>
                  <a:txBody>
                    <a:bodyPr/>
                    <a:lstStyle/>
                    <a:p>
                      <a:pPr algn="r"/>
                      <a:r>
                        <a:rPr lang="en-US" sz="1400" dirty="0">
                          <a:solidFill>
                            <a:schemeClr val="tx1"/>
                          </a:solidFill>
                          <a:latin typeface="+mn-lt"/>
                        </a:rPr>
                        <a:t>1,383,118</a:t>
                      </a:r>
                    </a:p>
                  </a:txBody>
                  <a:tcPr anchor="b">
                    <a:lnL w="12700" cap="flat" cmpd="sng" algn="ctr">
                      <a:solidFill>
                        <a:srgbClr val="004366"/>
                      </a:solidFill>
                      <a:prstDash val="solid"/>
                      <a:round/>
                      <a:headEnd type="none" w="med" len="med"/>
                      <a:tailEnd type="none" w="med" len="med"/>
                    </a:lnL>
                    <a:lnR w="12700" cap="flat" cmpd="sng" algn="ctr">
                      <a:solidFill>
                        <a:srgbClr val="004366"/>
                      </a:solidFill>
                      <a:prstDash val="solid"/>
                      <a:round/>
                      <a:headEnd type="none" w="med" len="med"/>
                      <a:tailEnd type="none" w="med" len="med"/>
                    </a:lnR>
                    <a:lnT w="12700" cap="flat" cmpd="sng" algn="ctr">
                      <a:solidFill>
                        <a:srgbClr val="004366"/>
                      </a:solidFill>
                      <a:prstDash val="solid"/>
                      <a:round/>
                      <a:headEnd type="none" w="med" len="med"/>
                      <a:tailEnd type="none" w="med" len="med"/>
                    </a:lnT>
                    <a:lnB w="12700" cap="flat" cmpd="sng" algn="ctr">
                      <a:solidFill>
                        <a:srgbClr val="004366"/>
                      </a:solidFill>
                      <a:prstDash val="solid"/>
                      <a:round/>
                      <a:headEnd type="none" w="med" len="med"/>
                      <a:tailEnd type="none" w="med" len="med"/>
                    </a:lnB>
                    <a:solidFill>
                      <a:srgbClr val="B2C6D1"/>
                    </a:solidFill>
                  </a:tcPr>
                </a:tc>
                <a:tc>
                  <a:txBody>
                    <a:bodyPr/>
                    <a:lstStyle/>
                    <a:p>
                      <a:pPr algn="r"/>
                      <a:r>
                        <a:rPr lang="en-US" sz="1400" dirty="0">
                          <a:solidFill>
                            <a:schemeClr val="tx1"/>
                          </a:solidFill>
                          <a:latin typeface="+mn-lt"/>
                        </a:rPr>
                        <a:t>899,837</a:t>
                      </a:r>
                    </a:p>
                  </a:txBody>
                  <a:tcPr anchor="b">
                    <a:lnL w="12700" cap="flat" cmpd="sng" algn="ctr">
                      <a:solidFill>
                        <a:srgbClr val="004366"/>
                      </a:solidFill>
                      <a:prstDash val="solid"/>
                      <a:round/>
                      <a:headEnd type="none" w="med" len="med"/>
                      <a:tailEnd type="none" w="med" len="med"/>
                    </a:lnL>
                    <a:lnR w="12700" cap="flat" cmpd="sng" algn="ctr">
                      <a:solidFill>
                        <a:srgbClr val="004366"/>
                      </a:solidFill>
                      <a:prstDash val="solid"/>
                      <a:round/>
                      <a:headEnd type="none" w="med" len="med"/>
                      <a:tailEnd type="none" w="med" len="med"/>
                    </a:lnR>
                    <a:lnT w="12700" cap="flat" cmpd="sng" algn="ctr">
                      <a:solidFill>
                        <a:srgbClr val="004366"/>
                      </a:solidFill>
                      <a:prstDash val="solid"/>
                      <a:round/>
                      <a:headEnd type="none" w="med" len="med"/>
                      <a:tailEnd type="none" w="med" len="med"/>
                    </a:lnT>
                    <a:lnB w="12700" cap="flat" cmpd="sng" algn="ctr">
                      <a:solidFill>
                        <a:srgbClr val="004366"/>
                      </a:solidFill>
                      <a:prstDash val="solid"/>
                      <a:round/>
                      <a:headEnd type="none" w="med" len="med"/>
                      <a:tailEnd type="none" w="med" len="med"/>
                    </a:lnB>
                    <a:solidFill>
                      <a:srgbClr val="B2C6D1"/>
                    </a:solidFill>
                  </a:tcPr>
                </a:tc>
                <a:tc>
                  <a:txBody>
                    <a:bodyPr/>
                    <a:lstStyle/>
                    <a:p>
                      <a:pPr algn="r"/>
                      <a:r>
                        <a:rPr lang="en-US" sz="1400" dirty="0">
                          <a:solidFill>
                            <a:schemeClr val="tx1"/>
                          </a:solidFill>
                          <a:latin typeface="+mn-lt"/>
                        </a:rPr>
                        <a:t>145,961</a:t>
                      </a:r>
                    </a:p>
                  </a:txBody>
                  <a:tcPr anchor="b">
                    <a:lnL w="12700" cap="flat" cmpd="sng" algn="ctr">
                      <a:solidFill>
                        <a:srgbClr val="004366"/>
                      </a:solidFill>
                      <a:prstDash val="solid"/>
                      <a:round/>
                      <a:headEnd type="none" w="med" len="med"/>
                      <a:tailEnd type="none" w="med" len="med"/>
                    </a:lnL>
                    <a:lnR w="12700" cap="flat" cmpd="sng" algn="ctr">
                      <a:solidFill>
                        <a:srgbClr val="004366"/>
                      </a:solidFill>
                      <a:prstDash val="solid"/>
                      <a:round/>
                      <a:headEnd type="none" w="med" len="med"/>
                      <a:tailEnd type="none" w="med" len="med"/>
                    </a:lnR>
                    <a:lnT w="12700" cap="flat" cmpd="sng" algn="ctr">
                      <a:solidFill>
                        <a:srgbClr val="004366"/>
                      </a:solidFill>
                      <a:prstDash val="solid"/>
                      <a:round/>
                      <a:headEnd type="none" w="med" len="med"/>
                      <a:tailEnd type="none" w="med" len="med"/>
                    </a:lnT>
                    <a:lnB w="12700" cap="flat" cmpd="sng" algn="ctr">
                      <a:solidFill>
                        <a:srgbClr val="004366"/>
                      </a:solidFill>
                      <a:prstDash val="solid"/>
                      <a:round/>
                      <a:headEnd type="none" w="med" len="med"/>
                      <a:tailEnd type="none" w="med" len="med"/>
                    </a:lnB>
                    <a:solidFill>
                      <a:srgbClr val="B2C6D1"/>
                    </a:solidFill>
                  </a:tcPr>
                </a:tc>
                <a:tc>
                  <a:txBody>
                    <a:bodyPr/>
                    <a:lstStyle/>
                    <a:p>
                      <a:pPr algn="r"/>
                      <a:r>
                        <a:rPr lang="en-US" sz="1400" dirty="0">
                          <a:solidFill>
                            <a:schemeClr val="tx1"/>
                          </a:solidFill>
                          <a:latin typeface="+mn-lt"/>
                        </a:rPr>
                        <a:t>1,552,147</a:t>
                      </a:r>
                    </a:p>
                  </a:txBody>
                  <a:tcPr anchor="b">
                    <a:lnL w="12700" cap="flat" cmpd="sng" algn="ctr">
                      <a:solidFill>
                        <a:srgbClr val="004366"/>
                      </a:solidFill>
                      <a:prstDash val="solid"/>
                      <a:round/>
                      <a:headEnd type="none" w="med" len="med"/>
                      <a:tailEnd type="none" w="med" len="med"/>
                    </a:lnL>
                    <a:lnR w="12700" cap="flat" cmpd="sng" algn="ctr">
                      <a:solidFill>
                        <a:srgbClr val="004366"/>
                      </a:solidFill>
                      <a:prstDash val="solid"/>
                      <a:round/>
                      <a:headEnd type="none" w="med" len="med"/>
                      <a:tailEnd type="none" w="med" len="med"/>
                    </a:lnR>
                    <a:lnT w="12700" cap="flat" cmpd="sng" algn="ctr">
                      <a:solidFill>
                        <a:srgbClr val="004366"/>
                      </a:solidFill>
                      <a:prstDash val="solid"/>
                      <a:round/>
                      <a:headEnd type="none" w="med" len="med"/>
                      <a:tailEnd type="none" w="med" len="med"/>
                    </a:lnT>
                    <a:lnB w="12700" cap="flat" cmpd="sng" algn="ctr">
                      <a:solidFill>
                        <a:srgbClr val="004366"/>
                      </a:solidFill>
                      <a:prstDash val="solid"/>
                      <a:round/>
                      <a:headEnd type="none" w="med" len="med"/>
                      <a:tailEnd type="none" w="med" len="med"/>
                    </a:lnB>
                    <a:solidFill>
                      <a:srgbClr val="B2C6D1"/>
                    </a:solidFill>
                  </a:tcPr>
                </a:tc>
                <a:tc>
                  <a:txBody>
                    <a:bodyPr/>
                    <a:lstStyle/>
                    <a:p>
                      <a:pPr algn="r"/>
                      <a:r>
                        <a:rPr lang="en-US" sz="1400" dirty="0">
                          <a:solidFill>
                            <a:schemeClr val="tx1"/>
                          </a:solidFill>
                          <a:latin typeface="+mn-lt"/>
                        </a:rPr>
                        <a:t>0</a:t>
                      </a:r>
                    </a:p>
                  </a:txBody>
                  <a:tcPr anchor="b">
                    <a:lnL w="12700" cap="flat" cmpd="sng" algn="ctr">
                      <a:solidFill>
                        <a:srgbClr val="004366"/>
                      </a:solidFill>
                      <a:prstDash val="solid"/>
                      <a:round/>
                      <a:headEnd type="none" w="med" len="med"/>
                      <a:tailEnd type="none" w="med" len="med"/>
                    </a:lnL>
                    <a:lnT w="12700" cap="flat" cmpd="sng" algn="ctr">
                      <a:solidFill>
                        <a:srgbClr val="004366"/>
                      </a:solidFill>
                      <a:prstDash val="solid"/>
                      <a:round/>
                      <a:headEnd type="none" w="med" len="med"/>
                      <a:tailEnd type="none" w="med" len="med"/>
                    </a:lnT>
                    <a:lnB w="12700" cap="flat" cmpd="sng" algn="ctr">
                      <a:solidFill>
                        <a:srgbClr val="004366"/>
                      </a:solidFill>
                      <a:prstDash val="solid"/>
                      <a:round/>
                      <a:headEnd type="none" w="med" len="med"/>
                      <a:tailEnd type="none" w="med" len="med"/>
                    </a:lnB>
                    <a:solidFill>
                      <a:srgbClr val="B2C6D1"/>
                    </a:solidFill>
                  </a:tcPr>
                </a:tc>
                <a:extLst>
                  <a:ext uri="{0D108BD9-81ED-4DB2-BD59-A6C34878D82A}">
                    <a16:rowId xmlns:a16="http://schemas.microsoft.com/office/drawing/2014/main" val="10004"/>
                  </a:ext>
                </a:extLst>
              </a:tr>
              <a:tr h="419760">
                <a:tc>
                  <a:txBody>
                    <a:bodyPr/>
                    <a:lstStyle/>
                    <a:p>
                      <a:r>
                        <a:rPr lang="en-US" sz="1400" dirty="0">
                          <a:solidFill>
                            <a:schemeClr val="tx1"/>
                          </a:solidFill>
                          <a:latin typeface="+mn-lt"/>
                        </a:rPr>
                        <a:t>UMFK</a:t>
                      </a:r>
                    </a:p>
                  </a:txBody>
                  <a:tcPr anchor="b">
                    <a:lnR w="12700" cap="flat" cmpd="sng" algn="ctr">
                      <a:solidFill>
                        <a:srgbClr val="004366"/>
                      </a:solidFill>
                      <a:prstDash val="solid"/>
                      <a:round/>
                      <a:headEnd type="none" w="med" len="med"/>
                      <a:tailEnd type="none" w="med" len="med"/>
                    </a:lnR>
                    <a:lnT w="12700" cap="flat" cmpd="sng" algn="ctr">
                      <a:solidFill>
                        <a:srgbClr val="004366"/>
                      </a:solidFill>
                      <a:prstDash val="solid"/>
                      <a:round/>
                      <a:headEnd type="none" w="med" len="med"/>
                      <a:tailEnd type="none" w="med" len="med"/>
                    </a:lnT>
                    <a:lnB w="12700" cap="flat" cmpd="sng" algn="ctr">
                      <a:solidFill>
                        <a:srgbClr val="004366"/>
                      </a:solidFill>
                      <a:prstDash val="solid"/>
                      <a:round/>
                      <a:headEnd type="none" w="med" len="med"/>
                      <a:tailEnd type="none" w="med" len="med"/>
                    </a:lnB>
                    <a:solidFill>
                      <a:schemeClr val="bg1"/>
                    </a:solidFill>
                  </a:tcPr>
                </a:tc>
                <a:tc>
                  <a:txBody>
                    <a:bodyPr/>
                    <a:lstStyle/>
                    <a:p>
                      <a:pPr algn="r"/>
                      <a:r>
                        <a:rPr lang="en-US" sz="1400" dirty="0">
                          <a:solidFill>
                            <a:schemeClr val="tx1"/>
                          </a:solidFill>
                          <a:latin typeface="+mn-lt"/>
                        </a:rPr>
                        <a:t>(343,155)</a:t>
                      </a:r>
                    </a:p>
                  </a:txBody>
                  <a:tcPr anchor="b">
                    <a:lnL w="12700" cap="flat" cmpd="sng" algn="ctr">
                      <a:solidFill>
                        <a:srgbClr val="004366"/>
                      </a:solidFill>
                      <a:prstDash val="solid"/>
                      <a:round/>
                      <a:headEnd type="none" w="med" len="med"/>
                      <a:tailEnd type="none" w="med" len="med"/>
                    </a:lnL>
                    <a:lnR w="12700" cap="flat" cmpd="sng" algn="ctr">
                      <a:solidFill>
                        <a:srgbClr val="004366"/>
                      </a:solidFill>
                      <a:prstDash val="solid"/>
                      <a:round/>
                      <a:headEnd type="none" w="med" len="med"/>
                      <a:tailEnd type="none" w="med" len="med"/>
                    </a:lnR>
                    <a:lnT w="12700" cap="flat" cmpd="sng" algn="ctr">
                      <a:solidFill>
                        <a:srgbClr val="004366"/>
                      </a:solidFill>
                      <a:prstDash val="solid"/>
                      <a:round/>
                      <a:headEnd type="none" w="med" len="med"/>
                      <a:tailEnd type="none" w="med" len="med"/>
                    </a:lnT>
                    <a:lnB w="12700" cap="flat" cmpd="sng" algn="ctr">
                      <a:solidFill>
                        <a:srgbClr val="004366"/>
                      </a:solidFill>
                      <a:prstDash val="solid"/>
                      <a:round/>
                      <a:headEnd type="none" w="med" len="med"/>
                      <a:tailEnd type="none" w="med" len="med"/>
                    </a:lnB>
                    <a:solidFill>
                      <a:schemeClr val="bg1"/>
                    </a:solidFill>
                  </a:tcPr>
                </a:tc>
                <a:tc>
                  <a:txBody>
                    <a:bodyPr/>
                    <a:lstStyle/>
                    <a:p>
                      <a:pPr algn="r"/>
                      <a:r>
                        <a:rPr lang="en-US" sz="1400" dirty="0">
                          <a:solidFill>
                            <a:schemeClr val="tx1"/>
                          </a:solidFill>
                          <a:latin typeface="+mn-lt"/>
                        </a:rPr>
                        <a:t>(535,593)</a:t>
                      </a:r>
                    </a:p>
                  </a:txBody>
                  <a:tcPr anchor="b">
                    <a:lnL w="12700" cap="flat" cmpd="sng" algn="ctr">
                      <a:solidFill>
                        <a:srgbClr val="004366"/>
                      </a:solidFill>
                      <a:prstDash val="solid"/>
                      <a:round/>
                      <a:headEnd type="none" w="med" len="med"/>
                      <a:tailEnd type="none" w="med" len="med"/>
                    </a:lnL>
                    <a:lnR w="12700" cap="flat" cmpd="sng" algn="ctr">
                      <a:solidFill>
                        <a:srgbClr val="004366"/>
                      </a:solidFill>
                      <a:prstDash val="solid"/>
                      <a:round/>
                      <a:headEnd type="none" w="med" len="med"/>
                      <a:tailEnd type="none" w="med" len="med"/>
                    </a:lnR>
                    <a:lnT w="12700" cap="flat" cmpd="sng" algn="ctr">
                      <a:solidFill>
                        <a:srgbClr val="004366"/>
                      </a:solidFill>
                      <a:prstDash val="solid"/>
                      <a:round/>
                      <a:headEnd type="none" w="med" len="med"/>
                      <a:tailEnd type="none" w="med" len="med"/>
                    </a:lnT>
                    <a:lnB w="12700" cap="flat" cmpd="sng" algn="ctr">
                      <a:solidFill>
                        <a:srgbClr val="004366"/>
                      </a:solidFill>
                      <a:prstDash val="solid"/>
                      <a:round/>
                      <a:headEnd type="none" w="med" len="med"/>
                      <a:tailEnd type="none" w="med" len="med"/>
                    </a:lnB>
                    <a:solidFill>
                      <a:schemeClr val="bg1"/>
                    </a:solidFill>
                  </a:tcPr>
                </a:tc>
                <a:tc>
                  <a:txBody>
                    <a:bodyPr/>
                    <a:lstStyle/>
                    <a:p>
                      <a:pPr algn="r"/>
                      <a:r>
                        <a:rPr lang="en-US" sz="1400" dirty="0">
                          <a:solidFill>
                            <a:schemeClr val="tx1"/>
                          </a:solidFill>
                          <a:latin typeface="+mn-lt"/>
                        </a:rPr>
                        <a:t>(878,748)</a:t>
                      </a:r>
                    </a:p>
                  </a:txBody>
                  <a:tcPr anchor="b">
                    <a:lnL w="12700" cap="flat" cmpd="sng" algn="ctr">
                      <a:solidFill>
                        <a:srgbClr val="004366"/>
                      </a:solidFill>
                      <a:prstDash val="solid"/>
                      <a:round/>
                      <a:headEnd type="none" w="med" len="med"/>
                      <a:tailEnd type="none" w="med" len="med"/>
                    </a:lnL>
                    <a:lnR w="12700" cap="flat" cmpd="sng" algn="ctr">
                      <a:solidFill>
                        <a:srgbClr val="004366"/>
                      </a:solidFill>
                      <a:prstDash val="solid"/>
                      <a:round/>
                      <a:headEnd type="none" w="med" len="med"/>
                      <a:tailEnd type="none" w="med" len="med"/>
                    </a:lnR>
                    <a:lnT w="12700" cap="flat" cmpd="sng" algn="ctr">
                      <a:solidFill>
                        <a:srgbClr val="004366"/>
                      </a:solidFill>
                      <a:prstDash val="solid"/>
                      <a:round/>
                      <a:headEnd type="none" w="med" len="med"/>
                      <a:tailEnd type="none" w="med" len="med"/>
                    </a:lnT>
                    <a:lnB w="12700" cap="flat" cmpd="sng" algn="ctr">
                      <a:solidFill>
                        <a:srgbClr val="004366"/>
                      </a:solidFill>
                      <a:prstDash val="solid"/>
                      <a:round/>
                      <a:headEnd type="none" w="med" len="med"/>
                      <a:tailEnd type="none" w="med" len="med"/>
                    </a:lnB>
                    <a:solidFill>
                      <a:schemeClr val="bg1"/>
                    </a:solidFill>
                  </a:tcPr>
                </a:tc>
                <a:tc>
                  <a:txBody>
                    <a:bodyPr/>
                    <a:lstStyle/>
                    <a:p>
                      <a:pPr algn="r"/>
                      <a:r>
                        <a:rPr lang="en-US" sz="1400" dirty="0">
                          <a:solidFill>
                            <a:schemeClr val="tx1"/>
                          </a:solidFill>
                          <a:latin typeface="+mn-lt"/>
                        </a:rPr>
                        <a:t>878,748</a:t>
                      </a:r>
                    </a:p>
                  </a:txBody>
                  <a:tcPr anchor="b">
                    <a:lnL w="12700" cap="flat" cmpd="sng" algn="ctr">
                      <a:solidFill>
                        <a:srgbClr val="004366"/>
                      </a:solidFill>
                      <a:prstDash val="solid"/>
                      <a:round/>
                      <a:headEnd type="none" w="med" len="med"/>
                      <a:tailEnd type="none" w="med" len="med"/>
                    </a:lnL>
                    <a:lnR w="12700" cap="flat" cmpd="sng" algn="ctr">
                      <a:solidFill>
                        <a:srgbClr val="004366"/>
                      </a:solidFill>
                      <a:prstDash val="solid"/>
                      <a:round/>
                      <a:headEnd type="none" w="med" len="med"/>
                      <a:tailEnd type="none" w="med" len="med"/>
                    </a:lnR>
                    <a:lnT w="12700" cap="flat" cmpd="sng" algn="ctr">
                      <a:solidFill>
                        <a:srgbClr val="004366"/>
                      </a:solidFill>
                      <a:prstDash val="solid"/>
                      <a:round/>
                      <a:headEnd type="none" w="med" len="med"/>
                      <a:tailEnd type="none" w="med" len="med"/>
                    </a:lnT>
                    <a:lnB w="12700" cap="flat" cmpd="sng" algn="ctr">
                      <a:solidFill>
                        <a:srgbClr val="004366"/>
                      </a:solidFill>
                      <a:prstDash val="solid"/>
                      <a:round/>
                      <a:headEnd type="none" w="med" len="med"/>
                      <a:tailEnd type="none" w="med" len="med"/>
                    </a:lnB>
                    <a:solidFill>
                      <a:schemeClr val="bg1"/>
                    </a:solidFill>
                  </a:tcPr>
                </a:tc>
                <a:tc>
                  <a:txBody>
                    <a:bodyPr/>
                    <a:lstStyle/>
                    <a:p>
                      <a:pPr algn="r"/>
                      <a:r>
                        <a:rPr lang="en-US" sz="1400" dirty="0">
                          <a:solidFill>
                            <a:schemeClr val="tx1"/>
                          </a:solidFill>
                          <a:latin typeface="+mn-lt"/>
                        </a:rPr>
                        <a:t>-</a:t>
                      </a:r>
                    </a:p>
                  </a:txBody>
                  <a:tcPr anchor="b">
                    <a:lnL w="12700" cap="flat" cmpd="sng" algn="ctr">
                      <a:solidFill>
                        <a:srgbClr val="004366"/>
                      </a:solidFill>
                      <a:prstDash val="solid"/>
                      <a:round/>
                      <a:headEnd type="none" w="med" len="med"/>
                      <a:tailEnd type="none" w="med" len="med"/>
                    </a:lnL>
                    <a:lnR w="12700" cap="flat" cmpd="sng" algn="ctr">
                      <a:solidFill>
                        <a:srgbClr val="004366"/>
                      </a:solidFill>
                      <a:prstDash val="solid"/>
                      <a:round/>
                      <a:headEnd type="none" w="med" len="med"/>
                      <a:tailEnd type="none" w="med" len="med"/>
                    </a:lnR>
                    <a:lnT w="12700" cap="flat" cmpd="sng" algn="ctr">
                      <a:solidFill>
                        <a:srgbClr val="004366"/>
                      </a:solidFill>
                      <a:prstDash val="solid"/>
                      <a:round/>
                      <a:headEnd type="none" w="med" len="med"/>
                      <a:tailEnd type="none" w="med" len="med"/>
                    </a:lnT>
                    <a:lnB w="12700" cap="flat" cmpd="sng" algn="ctr">
                      <a:solidFill>
                        <a:srgbClr val="004366"/>
                      </a:solidFill>
                      <a:prstDash val="solid"/>
                      <a:round/>
                      <a:headEnd type="none" w="med" len="med"/>
                      <a:tailEnd type="none" w="med" len="med"/>
                    </a:lnB>
                    <a:solidFill>
                      <a:schemeClr val="bg1"/>
                    </a:solidFill>
                  </a:tcPr>
                </a:tc>
                <a:tc>
                  <a:txBody>
                    <a:bodyPr/>
                    <a:lstStyle/>
                    <a:p>
                      <a:pPr algn="r"/>
                      <a:r>
                        <a:rPr lang="en-US" sz="1400" dirty="0">
                          <a:solidFill>
                            <a:schemeClr val="tx1"/>
                          </a:solidFill>
                          <a:latin typeface="+mn-lt"/>
                        </a:rPr>
                        <a:t>-</a:t>
                      </a:r>
                    </a:p>
                  </a:txBody>
                  <a:tcPr anchor="b">
                    <a:lnL w="12700" cap="flat" cmpd="sng" algn="ctr">
                      <a:solidFill>
                        <a:srgbClr val="004366"/>
                      </a:solidFill>
                      <a:prstDash val="solid"/>
                      <a:round/>
                      <a:headEnd type="none" w="med" len="med"/>
                      <a:tailEnd type="none" w="med" len="med"/>
                    </a:lnL>
                    <a:lnR w="12700" cap="flat" cmpd="sng" algn="ctr">
                      <a:solidFill>
                        <a:srgbClr val="004366"/>
                      </a:solidFill>
                      <a:prstDash val="solid"/>
                      <a:round/>
                      <a:headEnd type="none" w="med" len="med"/>
                      <a:tailEnd type="none" w="med" len="med"/>
                    </a:lnR>
                    <a:lnT w="12700" cap="flat" cmpd="sng" algn="ctr">
                      <a:solidFill>
                        <a:srgbClr val="004366"/>
                      </a:solidFill>
                      <a:prstDash val="solid"/>
                      <a:round/>
                      <a:headEnd type="none" w="med" len="med"/>
                      <a:tailEnd type="none" w="med" len="med"/>
                    </a:lnT>
                    <a:lnB w="12700" cap="flat" cmpd="sng" algn="ctr">
                      <a:solidFill>
                        <a:srgbClr val="004366"/>
                      </a:solidFill>
                      <a:prstDash val="solid"/>
                      <a:round/>
                      <a:headEnd type="none" w="med" len="med"/>
                      <a:tailEnd type="none" w="med" len="med"/>
                    </a:lnB>
                    <a:solidFill>
                      <a:schemeClr val="bg1"/>
                    </a:solidFill>
                  </a:tcPr>
                </a:tc>
                <a:tc>
                  <a:txBody>
                    <a:bodyPr/>
                    <a:lstStyle/>
                    <a:p>
                      <a:pPr algn="r"/>
                      <a:r>
                        <a:rPr lang="en-US" sz="1400" dirty="0">
                          <a:solidFill>
                            <a:schemeClr val="tx1"/>
                          </a:solidFill>
                          <a:latin typeface="+mn-lt"/>
                        </a:rPr>
                        <a:t>-</a:t>
                      </a:r>
                    </a:p>
                  </a:txBody>
                  <a:tcPr anchor="b">
                    <a:lnL w="12700" cap="flat" cmpd="sng" algn="ctr">
                      <a:solidFill>
                        <a:srgbClr val="004366"/>
                      </a:solidFill>
                      <a:prstDash val="solid"/>
                      <a:round/>
                      <a:headEnd type="none" w="med" len="med"/>
                      <a:tailEnd type="none" w="med" len="med"/>
                    </a:lnL>
                    <a:lnR w="12700" cap="flat" cmpd="sng" algn="ctr">
                      <a:solidFill>
                        <a:srgbClr val="004366"/>
                      </a:solidFill>
                      <a:prstDash val="solid"/>
                      <a:round/>
                      <a:headEnd type="none" w="med" len="med"/>
                      <a:tailEnd type="none" w="med" len="med"/>
                    </a:lnR>
                    <a:lnT w="12700" cap="flat" cmpd="sng" algn="ctr">
                      <a:solidFill>
                        <a:srgbClr val="004366"/>
                      </a:solidFill>
                      <a:prstDash val="solid"/>
                      <a:round/>
                      <a:headEnd type="none" w="med" len="med"/>
                      <a:tailEnd type="none" w="med" len="med"/>
                    </a:lnT>
                    <a:lnB w="12700" cap="flat" cmpd="sng" algn="ctr">
                      <a:solidFill>
                        <a:srgbClr val="004366"/>
                      </a:solidFill>
                      <a:prstDash val="solid"/>
                      <a:round/>
                      <a:headEnd type="none" w="med" len="med"/>
                      <a:tailEnd type="none" w="med" len="med"/>
                    </a:lnB>
                    <a:solidFill>
                      <a:schemeClr val="bg1"/>
                    </a:solidFill>
                  </a:tcPr>
                </a:tc>
                <a:tc>
                  <a:txBody>
                    <a:bodyPr/>
                    <a:lstStyle/>
                    <a:p>
                      <a:pPr algn="r"/>
                      <a:r>
                        <a:rPr lang="en-US" sz="1400" dirty="0">
                          <a:solidFill>
                            <a:schemeClr val="tx1"/>
                          </a:solidFill>
                          <a:latin typeface="+mn-lt"/>
                        </a:rPr>
                        <a:t>0</a:t>
                      </a:r>
                    </a:p>
                  </a:txBody>
                  <a:tcPr anchor="b">
                    <a:lnL w="12700" cap="flat" cmpd="sng" algn="ctr">
                      <a:solidFill>
                        <a:srgbClr val="004366"/>
                      </a:solidFill>
                      <a:prstDash val="solid"/>
                      <a:round/>
                      <a:headEnd type="none" w="med" len="med"/>
                      <a:tailEnd type="none" w="med" len="med"/>
                    </a:lnL>
                    <a:lnT w="12700" cap="flat" cmpd="sng" algn="ctr">
                      <a:solidFill>
                        <a:srgbClr val="004366"/>
                      </a:solidFill>
                      <a:prstDash val="solid"/>
                      <a:round/>
                      <a:headEnd type="none" w="med" len="med"/>
                      <a:tailEnd type="none" w="med" len="med"/>
                    </a:lnT>
                    <a:lnB w="12700" cap="flat" cmpd="sng" algn="ctr">
                      <a:solidFill>
                        <a:srgbClr val="004366"/>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419760">
                <a:tc>
                  <a:txBody>
                    <a:bodyPr/>
                    <a:lstStyle/>
                    <a:p>
                      <a:r>
                        <a:rPr lang="en-US" sz="1400" dirty="0">
                          <a:solidFill>
                            <a:schemeClr val="tx1"/>
                          </a:solidFill>
                          <a:latin typeface="+mn-lt"/>
                        </a:rPr>
                        <a:t>UMPI</a:t>
                      </a:r>
                    </a:p>
                  </a:txBody>
                  <a:tcPr anchor="b">
                    <a:lnR w="12700" cap="flat" cmpd="sng" algn="ctr">
                      <a:solidFill>
                        <a:srgbClr val="004366"/>
                      </a:solidFill>
                      <a:prstDash val="solid"/>
                      <a:round/>
                      <a:headEnd type="none" w="med" len="med"/>
                      <a:tailEnd type="none" w="med" len="med"/>
                    </a:lnR>
                    <a:lnT w="12700" cap="flat" cmpd="sng" algn="ctr">
                      <a:solidFill>
                        <a:srgbClr val="004366"/>
                      </a:solidFill>
                      <a:prstDash val="solid"/>
                      <a:round/>
                      <a:headEnd type="none" w="med" len="med"/>
                      <a:tailEnd type="none" w="med" len="med"/>
                    </a:lnT>
                    <a:lnB w="12700" cap="flat" cmpd="sng" algn="ctr">
                      <a:solidFill>
                        <a:srgbClr val="004366"/>
                      </a:solidFill>
                      <a:prstDash val="solid"/>
                      <a:round/>
                      <a:headEnd type="none" w="med" len="med"/>
                      <a:tailEnd type="none" w="med" len="med"/>
                    </a:lnB>
                    <a:solidFill>
                      <a:srgbClr val="B2C6D1"/>
                    </a:solidFill>
                  </a:tcPr>
                </a:tc>
                <a:tc>
                  <a:txBody>
                    <a:bodyPr/>
                    <a:lstStyle/>
                    <a:p>
                      <a:pPr algn="r"/>
                      <a:r>
                        <a:rPr lang="en-US" sz="1400" dirty="0">
                          <a:solidFill>
                            <a:schemeClr val="tx1"/>
                          </a:solidFill>
                          <a:latin typeface="+mn-lt"/>
                        </a:rPr>
                        <a:t>(1,015,871)</a:t>
                      </a:r>
                    </a:p>
                  </a:txBody>
                  <a:tcPr anchor="b">
                    <a:lnL w="12700" cap="flat" cmpd="sng" algn="ctr">
                      <a:solidFill>
                        <a:srgbClr val="004366"/>
                      </a:solidFill>
                      <a:prstDash val="solid"/>
                      <a:round/>
                      <a:headEnd type="none" w="med" len="med"/>
                      <a:tailEnd type="none" w="med" len="med"/>
                    </a:lnL>
                    <a:lnR w="12700" cap="flat" cmpd="sng" algn="ctr">
                      <a:solidFill>
                        <a:srgbClr val="004366"/>
                      </a:solidFill>
                      <a:prstDash val="solid"/>
                      <a:round/>
                      <a:headEnd type="none" w="med" len="med"/>
                      <a:tailEnd type="none" w="med" len="med"/>
                    </a:lnR>
                    <a:lnT w="12700" cap="flat" cmpd="sng" algn="ctr">
                      <a:solidFill>
                        <a:srgbClr val="004366"/>
                      </a:solidFill>
                      <a:prstDash val="solid"/>
                      <a:round/>
                      <a:headEnd type="none" w="med" len="med"/>
                      <a:tailEnd type="none" w="med" len="med"/>
                    </a:lnT>
                    <a:lnB w="12700" cap="flat" cmpd="sng" algn="ctr">
                      <a:solidFill>
                        <a:srgbClr val="004366"/>
                      </a:solidFill>
                      <a:prstDash val="solid"/>
                      <a:round/>
                      <a:headEnd type="none" w="med" len="med"/>
                      <a:tailEnd type="none" w="med" len="med"/>
                    </a:lnB>
                    <a:solidFill>
                      <a:srgbClr val="B2C6D1"/>
                    </a:solidFill>
                  </a:tcPr>
                </a:tc>
                <a:tc>
                  <a:txBody>
                    <a:bodyPr/>
                    <a:lstStyle/>
                    <a:p>
                      <a:pPr algn="r"/>
                      <a:r>
                        <a:rPr lang="en-US" sz="1400" dirty="0">
                          <a:solidFill>
                            <a:schemeClr val="tx1"/>
                          </a:solidFill>
                          <a:latin typeface="+mn-lt"/>
                        </a:rPr>
                        <a:t>(223,711)</a:t>
                      </a:r>
                    </a:p>
                  </a:txBody>
                  <a:tcPr anchor="b">
                    <a:lnL w="12700" cap="flat" cmpd="sng" algn="ctr">
                      <a:solidFill>
                        <a:srgbClr val="004366"/>
                      </a:solidFill>
                      <a:prstDash val="solid"/>
                      <a:round/>
                      <a:headEnd type="none" w="med" len="med"/>
                      <a:tailEnd type="none" w="med" len="med"/>
                    </a:lnL>
                    <a:lnR w="12700" cap="flat" cmpd="sng" algn="ctr">
                      <a:solidFill>
                        <a:srgbClr val="004366"/>
                      </a:solidFill>
                      <a:prstDash val="solid"/>
                      <a:round/>
                      <a:headEnd type="none" w="med" len="med"/>
                      <a:tailEnd type="none" w="med" len="med"/>
                    </a:lnR>
                    <a:lnT w="12700" cap="flat" cmpd="sng" algn="ctr">
                      <a:solidFill>
                        <a:srgbClr val="004366"/>
                      </a:solidFill>
                      <a:prstDash val="solid"/>
                      <a:round/>
                      <a:headEnd type="none" w="med" len="med"/>
                      <a:tailEnd type="none" w="med" len="med"/>
                    </a:lnT>
                    <a:lnB w="12700" cap="flat" cmpd="sng" algn="ctr">
                      <a:solidFill>
                        <a:srgbClr val="004366"/>
                      </a:solidFill>
                      <a:prstDash val="solid"/>
                      <a:round/>
                      <a:headEnd type="none" w="med" len="med"/>
                      <a:tailEnd type="none" w="med" len="med"/>
                    </a:lnB>
                    <a:solidFill>
                      <a:srgbClr val="B2C6D1"/>
                    </a:solidFill>
                  </a:tcPr>
                </a:tc>
                <a:tc>
                  <a:txBody>
                    <a:bodyPr/>
                    <a:lstStyle/>
                    <a:p>
                      <a:pPr algn="r"/>
                      <a:r>
                        <a:rPr lang="en-US" sz="1400" dirty="0">
                          <a:solidFill>
                            <a:schemeClr val="tx1"/>
                          </a:solidFill>
                          <a:latin typeface="+mn-lt"/>
                        </a:rPr>
                        <a:t>(1,239,582)</a:t>
                      </a:r>
                    </a:p>
                  </a:txBody>
                  <a:tcPr anchor="b">
                    <a:lnL w="12700" cap="flat" cmpd="sng" algn="ctr">
                      <a:solidFill>
                        <a:srgbClr val="004366"/>
                      </a:solidFill>
                      <a:prstDash val="solid"/>
                      <a:round/>
                      <a:headEnd type="none" w="med" len="med"/>
                      <a:tailEnd type="none" w="med" len="med"/>
                    </a:lnL>
                    <a:lnR w="12700" cap="flat" cmpd="sng" algn="ctr">
                      <a:solidFill>
                        <a:srgbClr val="004366"/>
                      </a:solidFill>
                      <a:prstDash val="solid"/>
                      <a:round/>
                      <a:headEnd type="none" w="med" len="med"/>
                      <a:tailEnd type="none" w="med" len="med"/>
                    </a:lnR>
                    <a:lnT w="12700" cap="flat" cmpd="sng" algn="ctr">
                      <a:solidFill>
                        <a:srgbClr val="004366"/>
                      </a:solidFill>
                      <a:prstDash val="solid"/>
                      <a:round/>
                      <a:headEnd type="none" w="med" len="med"/>
                      <a:tailEnd type="none" w="med" len="med"/>
                    </a:lnT>
                    <a:lnB w="12700" cap="flat" cmpd="sng" algn="ctr">
                      <a:solidFill>
                        <a:srgbClr val="004366"/>
                      </a:solidFill>
                      <a:prstDash val="solid"/>
                      <a:round/>
                      <a:headEnd type="none" w="med" len="med"/>
                      <a:tailEnd type="none" w="med" len="med"/>
                    </a:lnB>
                    <a:solidFill>
                      <a:srgbClr val="B2C6D1"/>
                    </a:solidFill>
                  </a:tcPr>
                </a:tc>
                <a:tc>
                  <a:txBody>
                    <a:bodyPr/>
                    <a:lstStyle/>
                    <a:p>
                      <a:pPr algn="r"/>
                      <a:r>
                        <a:rPr lang="en-US" sz="1400" dirty="0">
                          <a:solidFill>
                            <a:schemeClr val="tx1"/>
                          </a:solidFill>
                          <a:latin typeface="+mn-lt"/>
                        </a:rPr>
                        <a:t>1,239,582</a:t>
                      </a:r>
                    </a:p>
                  </a:txBody>
                  <a:tcPr anchor="b">
                    <a:lnL w="12700" cap="flat" cmpd="sng" algn="ctr">
                      <a:solidFill>
                        <a:srgbClr val="004366"/>
                      </a:solidFill>
                      <a:prstDash val="solid"/>
                      <a:round/>
                      <a:headEnd type="none" w="med" len="med"/>
                      <a:tailEnd type="none" w="med" len="med"/>
                    </a:lnL>
                    <a:lnR w="12700" cap="flat" cmpd="sng" algn="ctr">
                      <a:solidFill>
                        <a:srgbClr val="004366"/>
                      </a:solidFill>
                      <a:prstDash val="solid"/>
                      <a:round/>
                      <a:headEnd type="none" w="med" len="med"/>
                      <a:tailEnd type="none" w="med" len="med"/>
                    </a:lnR>
                    <a:lnT w="12700" cap="flat" cmpd="sng" algn="ctr">
                      <a:solidFill>
                        <a:srgbClr val="004366"/>
                      </a:solidFill>
                      <a:prstDash val="solid"/>
                      <a:round/>
                      <a:headEnd type="none" w="med" len="med"/>
                      <a:tailEnd type="none" w="med" len="med"/>
                    </a:lnT>
                    <a:lnB w="12700" cap="flat" cmpd="sng" algn="ctr">
                      <a:solidFill>
                        <a:srgbClr val="004366"/>
                      </a:solidFill>
                      <a:prstDash val="solid"/>
                      <a:round/>
                      <a:headEnd type="none" w="med" len="med"/>
                      <a:tailEnd type="none" w="med" len="med"/>
                    </a:lnB>
                    <a:solidFill>
                      <a:srgbClr val="B2C6D1"/>
                    </a:solidFill>
                  </a:tcPr>
                </a:tc>
                <a:tc>
                  <a:txBody>
                    <a:bodyPr/>
                    <a:lstStyle/>
                    <a:p>
                      <a:pPr algn="r"/>
                      <a:endParaRPr lang="en-US" sz="1400" b="1" dirty="0">
                        <a:solidFill>
                          <a:schemeClr val="tx1"/>
                        </a:solidFill>
                        <a:latin typeface="+mn-lt"/>
                      </a:endParaRPr>
                    </a:p>
                  </a:txBody>
                  <a:tcPr anchor="b">
                    <a:lnL w="12700" cap="flat" cmpd="sng" algn="ctr">
                      <a:solidFill>
                        <a:srgbClr val="004366"/>
                      </a:solidFill>
                      <a:prstDash val="solid"/>
                      <a:round/>
                      <a:headEnd type="none" w="med" len="med"/>
                      <a:tailEnd type="none" w="med" len="med"/>
                    </a:lnL>
                    <a:lnR w="12700" cap="flat" cmpd="sng" algn="ctr">
                      <a:solidFill>
                        <a:srgbClr val="004366"/>
                      </a:solidFill>
                      <a:prstDash val="solid"/>
                      <a:round/>
                      <a:headEnd type="none" w="med" len="med"/>
                      <a:tailEnd type="none" w="med" len="med"/>
                    </a:lnR>
                    <a:lnT w="12700" cap="flat" cmpd="sng" algn="ctr">
                      <a:solidFill>
                        <a:srgbClr val="004366"/>
                      </a:solidFill>
                      <a:prstDash val="solid"/>
                      <a:round/>
                      <a:headEnd type="none" w="med" len="med"/>
                      <a:tailEnd type="none" w="med" len="med"/>
                    </a:lnT>
                    <a:lnB w="12700" cap="flat" cmpd="sng" algn="ctr">
                      <a:solidFill>
                        <a:srgbClr val="004366"/>
                      </a:solidFill>
                      <a:prstDash val="solid"/>
                      <a:round/>
                      <a:headEnd type="none" w="med" len="med"/>
                      <a:tailEnd type="none" w="med" len="med"/>
                    </a:lnB>
                    <a:solidFill>
                      <a:srgbClr val="B2C6D1"/>
                    </a:solidFill>
                  </a:tcPr>
                </a:tc>
                <a:tc>
                  <a:txBody>
                    <a:bodyPr/>
                    <a:lstStyle/>
                    <a:p>
                      <a:pPr algn="r"/>
                      <a:r>
                        <a:rPr lang="en-US" sz="1400" b="1" dirty="0">
                          <a:solidFill>
                            <a:schemeClr val="tx1"/>
                          </a:solidFill>
                          <a:latin typeface="+mn-lt"/>
                        </a:rPr>
                        <a:t>-</a:t>
                      </a:r>
                    </a:p>
                  </a:txBody>
                  <a:tcPr anchor="b">
                    <a:lnL w="12700" cap="flat" cmpd="sng" algn="ctr">
                      <a:solidFill>
                        <a:srgbClr val="004366"/>
                      </a:solidFill>
                      <a:prstDash val="solid"/>
                      <a:round/>
                      <a:headEnd type="none" w="med" len="med"/>
                      <a:tailEnd type="none" w="med" len="med"/>
                    </a:lnL>
                    <a:lnR w="12700" cap="flat" cmpd="sng" algn="ctr">
                      <a:solidFill>
                        <a:srgbClr val="004366"/>
                      </a:solidFill>
                      <a:prstDash val="solid"/>
                      <a:round/>
                      <a:headEnd type="none" w="med" len="med"/>
                      <a:tailEnd type="none" w="med" len="med"/>
                    </a:lnR>
                    <a:lnT w="12700" cap="flat" cmpd="sng" algn="ctr">
                      <a:solidFill>
                        <a:srgbClr val="004366"/>
                      </a:solidFill>
                      <a:prstDash val="solid"/>
                      <a:round/>
                      <a:headEnd type="none" w="med" len="med"/>
                      <a:tailEnd type="none" w="med" len="med"/>
                    </a:lnT>
                    <a:lnB w="12700" cap="flat" cmpd="sng" algn="ctr">
                      <a:solidFill>
                        <a:srgbClr val="004366"/>
                      </a:solidFill>
                      <a:prstDash val="solid"/>
                      <a:round/>
                      <a:headEnd type="none" w="med" len="med"/>
                      <a:tailEnd type="none" w="med" len="med"/>
                    </a:lnB>
                    <a:solidFill>
                      <a:srgbClr val="B2C6D1"/>
                    </a:solidFill>
                  </a:tcPr>
                </a:tc>
                <a:tc>
                  <a:txBody>
                    <a:bodyPr/>
                    <a:lstStyle/>
                    <a:p>
                      <a:pPr algn="r"/>
                      <a:r>
                        <a:rPr lang="en-US" sz="1400" b="1" dirty="0">
                          <a:solidFill>
                            <a:schemeClr val="tx1"/>
                          </a:solidFill>
                          <a:latin typeface="+mn-lt"/>
                        </a:rPr>
                        <a:t>-</a:t>
                      </a:r>
                    </a:p>
                  </a:txBody>
                  <a:tcPr anchor="b">
                    <a:lnL w="12700" cap="flat" cmpd="sng" algn="ctr">
                      <a:solidFill>
                        <a:srgbClr val="004366"/>
                      </a:solidFill>
                      <a:prstDash val="solid"/>
                      <a:round/>
                      <a:headEnd type="none" w="med" len="med"/>
                      <a:tailEnd type="none" w="med" len="med"/>
                    </a:lnL>
                    <a:lnR w="12700" cap="flat" cmpd="sng" algn="ctr">
                      <a:solidFill>
                        <a:srgbClr val="004366"/>
                      </a:solidFill>
                      <a:prstDash val="solid"/>
                      <a:round/>
                      <a:headEnd type="none" w="med" len="med"/>
                      <a:tailEnd type="none" w="med" len="med"/>
                    </a:lnR>
                    <a:lnT w="12700" cap="flat" cmpd="sng" algn="ctr">
                      <a:solidFill>
                        <a:srgbClr val="004366"/>
                      </a:solidFill>
                      <a:prstDash val="solid"/>
                      <a:round/>
                      <a:headEnd type="none" w="med" len="med"/>
                      <a:tailEnd type="none" w="med" len="med"/>
                    </a:lnT>
                    <a:lnB w="12700" cap="flat" cmpd="sng" algn="ctr">
                      <a:solidFill>
                        <a:srgbClr val="004366"/>
                      </a:solidFill>
                      <a:prstDash val="solid"/>
                      <a:round/>
                      <a:headEnd type="none" w="med" len="med"/>
                      <a:tailEnd type="none" w="med" len="med"/>
                    </a:lnB>
                    <a:solidFill>
                      <a:srgbClr val="B2C6D1"/>
                    </a:solidFill>
                  </a:tcPr>
                </a:tc>
                <a:tc>
                  <a:txBody>
                    <a:bodyPr/>
                    <a:lstStyle/>
                    <a:p>
                      <a:pPr algn="r"/>
                      <a:r>
                        <a:rPr lang="en-US" sz="1400" dirty="0">
                          <a:solidFill>
                            <a:schemeClr val="tx1"/>
                          </a:solidFill>
                          <a:latin typeface="+mn-lt"/>
                        </a:rPr>
                        <a:t>0</a:t>
                      </a:r>
                    </a:p>
                  </a:txBody>
                  <a:tcPr anchor="b">
                    <a:lnL w="12700" cap="flat" cmpd="sng" algn="ctr">
                      <a:solidFill>
                        <a:srgbClr val="004366"/>
                      </a:solidFill>
                      <a:prstDash val="solid"/>
                      <a:round/>
                      <a:headEnd type="none" w="med" len="med"/>
                      <a:tailEnd type="none" w="med" len="med"/>
                    </a:lnL>
                    <a:lnT w="12700" cap="flat" cmpd="sng" algn="ctr">
                      <a:solidFill>
                        <a:srgbClr val="004366"/>
                      </a:solidFill>
                      <a:prstDash val="solid"/>
                      <a:round/>
                      <a:headEnd type="none" w="med" len="med"/>
                      <a:tailEnd type="none" w="med" len="med"/>
                    </a:lnT>
                    <a:lnB w="12700" cap="flat" cmpd="sng" algn="ctr">
                      <a:solidFill>
                        <a:srgbClr val="004366"/>
                      </a:solidFill>
                      <a:prstDash val="solid"/>
                      <a:round/>
                      <a:headEnd type="none" w="med" len="med"/>
                      <a:tailEnd type="none" w="med" len="med"/>
                    </a:lnB>
                    <a:solidFill>
                      <a:srgbClr val="B2C6D1"/>
                    </a:solidFill>
                  </a:tcPr>
                </a:tc>
                <a:extLst>
                  <a:ext uri="{0D108BD9-81ED-4DB2-BD59-A6C34878D82A}">
                    <a16:rowId xmlns:a16="http://schemas.microsoft.com/office/drawing/2014/main" val="10006"/>
                  </a:ext>
                </a:extLst>
              </a:tr>
              <a:tr h="419760">
                <a:tc>
                  <a:txBody>
                    <a:bodyPr/>
                    <a:lstStyle/>
                    <a:p>
                      <a:r>
                        <a:rPr lang="en-US" sz="1400" dirty="0">
                          <a:solidFill>
                            <a:schemeClr val="tx1"/>
                          </a:solidFill>
                          <a:latin typeface="+mn-lt"/>
                        </a:rPr>
                        <a:t>USM</a:t>
                      </a:r>
                    </a:p>
                  </a:txBody>
                  <a:tcPr anchor="b">
                    <a:lnR w="12700" cap="flat" cmpd="sng" algn="ctr">
                      <a:solidFill>
                        <a:srgbClr val="004366"/>
                      </a:solidFill>
                      <a:prstDash val="solid"/>
                      <a:round/>
                      <a:headEnd type="none" w="med" len="med"/>
                      <a:tailEnd type="none" w="med" len="med"/>
                    </a:lnR>
                    <a:lnT w="12700" cap="flat" cmpd="sng" algn="ctr">
                      <a:solidFill>
                        <a:srgbClr val="004366"/>
                      </a:solidFill>
                      <a:prstDash val="solid"/>
                      <a:round/>
                      <a:headEnd type="none" w="med" len="med"/>
                      <a:tailEnd type="none" w="med" len="med"/>
                    </a:lnT>
                    <a:lnB w="12700" cap="flat" cmpd="sng" algn="ctr">
                      <a:solidFill>
                        <a:srgbClr val="004366"/>
                      </a:solidFill>
                      <a:prstDash val="solid"/>
                      <a:round/>
                      <a:headEnd type="none" w="med" len="med"/>
                      <a:tailEnd type="none" w="med" len="med"/>
                    </a:lnB>
                    <a:solidFill>
                      <a:schemeClr val="bg1"/>
                    </a:solidFill>
                  </a:tcPr>
                </a:tc>
                <a:tc>
                  <a:txBody>
                    <a:bodyPr/>
                    <a:lstStyle/>
                    <a:p>
                      <a:pPr algn="r"/>
                      <a:r>
                        <a:rPr lang="en-US" sz="1400" dirty="0">
                          <a:solidFill>
                            <a:schemeClr val="tx1"/>
                          </a:solidFill>
                          <a:latin typeface="+mn-lt"/>
                        </a:rPr>
                        <a:t>(712,213)</a:t>
                      </a:r>
                    </a:p>
                  </a:txBody>
                  <a:tcPr anchor="b">
                    <a:lnL w="12700" cap="flat" cmpd="sng" algn="ctr">
                      <a:solidFill>
                        <a:srgbClr val="004366"/>
                      </a:solidFill>
                      <a:prstDash val="solid"/>
                      <a:round/>
                      <a:headEnd type="none" w="med" len="med"/>
                      <a:tailEnd type="none" w="med" len="med"/>
                    </a:lnL>
                    <a:lnR w="12700" cap="flat" cmpd="sng" algn="ctr">
                      <a:solidFill>
                        <a:srgbClr val="004366"/>
                      </a:solidFill>
                      <a:prstDash val="solid"/>
                      <a:round/>
                      <a:headEnd type="none" w="med" len="med"/>
                      <a:tailEnd type="none" w="med" len="med"/>
                    </a:lnR>
                    <a:lnT w="12700" cap="flat" cmpd="sng" algn="ctr">
                      <a:solidFill>
                        <a:srgbClr val="004366"/>
                      </a:solidFill>
                      <a:prstDash val="solid"/>
                      <a:round/>
                      <a:headEnd type="none" w="med" len="med"/>
                      <a:tailEnd type="none" w="med" len="med"/>
                    </a:lnT>
                    <a:lnB w="12700" cap="flat" cmpd="sng" algn="ctr">
                      <a:solidFill>
                        <a:srgbClr val="004366"/>
                      </a:solidFill>
                      <a:prstDash val="solid"/>
                      <a:round/>
                      <a:headEnd type="none" w="med" len="med"/>
                      <a:tailEnd type="none" w="med" len="med"/>
                    </a:lnB>
                    <a:solidFill>
                      <a:schemeClr val="bg1"/>
                    </a:solidFill>
                  </a:tcPr>
                </a:tc>
                <a:tc>
                  <a:txBody>
                    <a:bodyPr/>
                    <a:lstStyle/>
                    <a:p>
                      <a:pPr algn="r"/>
                      <a:r>
                        <a:rPr lang="en-US" sz="1400" dirty="0">
                          <a:solidFill>
                            <a:schemeClr val="tx1"/>
                          </a:solidFill>
                          <a:latin typeface="+mn-lt"/>
                        </a:rPr>
                        <a:t>(365,035)</a:t>
                      </a:r>
                    </a:p>
                  </a:txBody>
                  <a:tcPr anchor="b">
                    <a:lnL w="12700" cap="flat" cmpd="sng" algn="ctr">
                      <a:solidFill>
                        <a:srgbClr val="004366"/>
                      </a:solidFill>
                      <a:prstDash val="solid"/>
                      <a:round/>
                      <a:headEnd type="none" w="med" len="med"/>
                      <a:tailEnd type="none" w="med" len="med"/>
                    </a:lnL>
                    <a:lnR w="12700" cap="flat" cmpd="sng" algn="ctr">
                      <a:solidFill>
                        <a:srgbClr val="004366"/>
                      </a:solidFill>
                      <a:prstDash val="solid"/>
                      <a:round/>
                      <a:headEnd type="none" w="med" len="med"/>
                      <a:tailEnd type="none" w="med" len="med"/>
                    </a:lnR>
                    <a:lnT w="12700" cap="flat" cmpd="sng" algn="ctr">
                      <a:solidFill>
                        <a:srgbClr val="004366"/>
                      </a:solidFill>
                      <a:prstDash val="solid"/>
                      <a:round/>
                      <a:headEnd type="none" w="med" len="med"/>
                      <a:tailEnd type="none" w="med" len="med"/>
                    </a:lnT>
                    <a:lnB w="12700" cap="flat" cmpd="sng" algn="ctr">
                      <a:solidFill>
                        <a:srgbClr val="004366"/>
                      </a:solidFill>
                      <a:prstDash val="solid"/>
                      <a:round/>
                      <a:headEnd type="none" w="med" len="med"/>
                      <a:tailEnd type="none" w="med" len="med"/>
                    </a:lnB>
                    <a:solidFill>
                      <a:schemeClr val="bg1"/>
                    </a:solidFill>
                  </a:tcPr>
                </a:tc>
                <a:tc>
                  <a:txBody>
                    <a:bodyPr/>
                    <a:lstStyle/>
                    <a:p>
                      <a:pPr algn="r"/>
                      <a:r>
                        <a:rPr lang="en-US" sz="1400" dirty="0">
                          <a:solidFill>
                            <a:schemeClr val="tx1"/>
                          </a:solidFill>
                          <a:latin typeface="+mn-lt"/>
                        </a:rPr>
                        <a:t>(1,077,248)</a:t>
                      </a:r>
                    </a:p>
                  </a:txBody>
                  <a:tcPr anchor="b">
                    <a:lnL w="12700" cap="flat" cmpd="sng" algn="ctr">
                      <a:solidFill>
                        <a:srgbClr val="004366"/>
                      </a:solidFill>
                      <a:prstDash val="solid"/>
                      <a:round/>
                      <a:headEnd type="none" w="med" len="med"/>
                      <a:tailEnd type="none" w="med" len="med"/>
                    </a:lnL>
                    <a:lnR w="12700" cap="flat" cmpd="sng" algn="ctr">
                      <a:solidFill>
                        <a:srgbClr val="004366"/>
                      </a:solidFill>
                      <a:prstDash val="solid"/>
                      <a:round/>
                      <a:headEnd type="none" w="med" len="med"/>
                      <a:tailEnd type="none" w="med" len="med"/>
                    </a:lnR>
                    <a:lnT w="12700" cap="flat" cmpd="sng" algn="ctr">
                      <a:solidFill>
                        <a:srgbClr val="004366"/>
                      </a:solidFill>
                      <a:prstDash val="solid"/>
                      <a:round/>
                      <a:headEnd type="none" w="med" len="med"/>
                      <a:tailEnd type="none" w="med" len="med"/>
                    </a:lnT>
                    <a:lnB w="12700" cap="flat" cmpd="sng" algn="ctr">
                      <a:solidFill>
                        <a:srgbClr val="004366"/>
                      </a:solidFill>
                      <a:prstDash val="solid"/>
                      <a:round/>
                      <a:headEnd type="none" w="med" len="med"/>
                      <a:tailEnd type="none" w="med" len="med"/>
                    </a:lnB>
                    <a:solidFill>
                      <a:schemeClr val="bg1"/>
                    </a:solidFill>
                  </a:tcPr>
                </a:tc>
                <a:tc>
                  <a:txBody>
                    <a:bodyPr/>
                    <a:lstStyle/>
                    <a:p>
                      <a:pPr algn="r"/>
                      <a:r>
                        <a:rPr lang="en-US" sz="1400" dirty="0">
                          <a:solidFill>
                            <a:schemeClr val="tx1"/>
                          </a:solidFill>
                          <a:latin typeface="+mn-lt"/>
                        </a:rPr>
                        <a:t>1,077,248</a:t>
                      </a:r>
                    </a:p>
                  </a:txBody>
                  <a:tcPr anchor="b">
                    <a:lnL w="12700" cap="flat" cmpd="sng" algn="ctr">
                      <a:solidFill>
                        <a:srgbClr val="004366"/>
                      </a:solidFill>
                      <a:prstDash val="solid"/>
                      <a:round/>
                      <a:headEnd type="none" w="med" len="med"/>
                      <a:tailEnd type="none" w="med" len="med"/>
                    </a:lnL>
                    <a:lnR w="12700" cap="flat" cmpd="sng" algn="ctr">
                      <a:solidFill>
                        <a:srgbClr val="004366"/>
                      </a:solidFill>
                      <a:prstDash val="solid"/>
                      <a:round/>
                      <a:headEnd type="none" w="med" len="med"/>
                      <a:tailEnd type="none" w="med" len="med"/>
                    </a:lnR>
                    <a:lnT w="12700" cap="flat" cmpd="sng" algn="ctr">
                      <a:solidFill>
                        <a:srgbClr val="004366"/>
                      </a:solidFill>
                      <a:prstDash val="solid"/>
                      <a:round/>
                      <a:headEnd type="none" w="med" len="med"/>
                      <a:tailEnd type="none" w="med" len="med"/>
                    </a:lnT>
                    <a:lnB w="12700" cap="flat" cmpd="sng" algn="ctr">
                      <a:solidFill>
                        <a:srgbClr val="004366"/>
                      </a:solidFill>
                      <a:prstDash val="solid"/>
                      <a:round/>
                      <a:headEnd type="none" w="med" len="med"/>
                      <a:tailEnd type="none" w="med" len="med"/>
                    </a:lnB>
                    <a:solidFill>
                      <a:schemeClr val="bg1"/>
                    </a:solidFill>
                  </a:tcPr>
                </a:tc>
                <a:tc>
                  <a:txBody>
                    <a:bodyPr/>
                    <a:lstStyle/>
                    <a:p>
                      <a:pPr algn="r"/>
                      <a:r>
                        <a:rPr lang="en-US" sz="1400" dirty="0">
                          <a:solidFill>
                            <a:schemeClr val="tx1"/>
                          </a:solidFill>
                          <a:latin typeface="+mn-lt"/>
                        </a:rPr>
                        <a:t>-</a:t>
                      </a:r>
                    </a:p>
                  </a:txBody>
                  <a:tcPr anchor="b">
                    <a:lnL w="12700" cap="flat" cmpd="sng" algn="ctr">
                      <a:solidFill>
                        <a:srgbClr val="004366"/>
                      </a:solidFill>
                      <a:prstDash val="solid"/>
                      <a:round/>
                      <a:headEnd type="none" w="med" len="med"/>
                      <a:tailEnd type="none" w="med" len="med"/>
                    </a:lnL>
                    <a:lnR w="12700" cap="flat" cmpd="sng" algn="ctr">
                      <a:solidFill>
                        <a:srgbClr val="004366"/>
                      </a:solidFill>
                      <a:prstDash val="solid"/>
                      <a:round/>
                      <a:headEnd type="none" w="med" len="med"/>
                      <a:tailEnd type="none" w="med" len="med"/>
                    </a:lnR>
                    <a:lnT w="12700" cap="flat" cmpd="sng" algn="ctr">
                      <a:solidFill>
                        <a:srgbClr val="004366"/>
                      </a:solidFill>
                      <a:prstDash val="solid"/>
                      <a:round/>
                      <a:headEnd type="none" w="med" len="med"/>
                      <a:tailEnd type="none" w="med" len="med"/>
                    </a:lnT>
                    <a:lnB w="12700" cap="flat" cmpd="sng" algn="ctr">
                      <a:solidFill>
                        <a:srgbClr val="004366"/>
                      </a:solidFill>
                      <a:prstDash val="solid"/>
                      <a:round/>
                      <a:headEnd type="none" w="med" len="med"/>
                      <a:tailEnd type="none" w="med" len="med"/>
                    </a:lnB>
                    <a:solidFill>
                      <a:schemeClr val="bg1"/>
                    </a:solidFill>
                  </a:tcPr>
                </a:tc>
                <a:tc>
                  <a:txBody>
                    <a:bodyPr/>
                    <a:lstStyle/>
                    <a:p>
                      <a:pPr algn="r"/>
                      <a:r>
                        <a:rPr lang="en-US" sz="1400" dirty="0">
                          <a:solidFill>
                            <a:schemeClr val="tx1"/>
                          </a:solidFill>
                          <a:latin typeface="+mn-lt"/>
                        </a:rPr>
                        <a:t>-</a:t>
                      </a:r>
                    </a:p>
                  </a:txBody>
                  <a:tcPr anchor="b">
                    <a:lnL w="12700" cap="flat" cmpd="sng" algn="ctr">
                      <a:solidFill>
                        <a:srgbClr val="004366"/>
                      </a:solidFill>
                      <a:prstDash val="solid"/>
                      <a:round/>
                      <a:headEnd type="none" w="med" len="med"/>
                      <a:tailEnd type="none" w="med" len="med"/>
                    </a:lnL>
                    <a:lnR w="12700" cap="flat" cmpd="sng" algn="ctr">
                      <a:solidFill>
                        <a:srgbClr val="004366"/>
                      </a:solidFill>
                      <a:prstDash val="solid"/>
                      <a:round/>
                      <a:headEnd type="none" w="med" len="med"/>
                      <a:tailEnd type="none" w="med" len="med"/>
                    </a:lnR>
                    <a:lnT w="12700" cap="flat" cmpd="sng" algn="ctr">
                      <a:solidFill>
                        <a:srgbClr val="004366"/>
                      </a:solidFill>
                      <a:prstDash val="solid"/>
                      <a:round/>
                      <a:headEnd type="none" w="med" len="med"/>
                      <a:tailEnd type="none" w="med" len="med"/>
                    </a:lnT>
                    <a:lnB w="12700" cap="flat" cmpd="sng" algn="ctr">
                      <a:solidFill>
                        <a:srgbClr val="004366"/>
                      </a:solidFill>
                      <a:prstDash val="solid"/>
                      <a:round/>
                      <a:headEnd type="none" w="med" len="med"/>
                      <a:tailEnd type="none" w="med" len="med"/>
                    </a:lnB>
                    <a:solidFill>
                      <a:schemeClr val="bg1"/>
                    </a:solidFill>
                  </a:tcPr>
                </a:tc>
                <a:tc>
                  <a:txBody>
                    <a:bodyPr/>
                    <a:lstStyle/>
                    <a:p>
                      <a:pPr algn="r"/>
                      <a:r>
                        <a:rPr lang="en-US" sz="1400" b="1" dirty="0">
                          <a:solidFill>
                            <a:schemeClr val="tx1"/>
                          </a:solidFill>
                          <a:latin typeface="+mn-lt"/>
                        </a:rPr>
                        <a:t>-</a:t>
                      </a:r>
                    </a:p>
                  </a:txBody>
                  <a:tcPr anchor="b">
                    <a:lnL w="12700" cap="flat" cmpd="sng" algn="ctr">
                      <a:solidFill>
                        <a:srgbClr val="004366"/>
                      </a:solidFill>
                      <a:prstDash val="solid"/>
                      <a:round/>
                      <a:headEnd type="none" w="med" len="med"/>
                      <a:tailEnd type="none" w="med" len="med"/>
                    </a:lnL>
                    <a:lnR w="12700" cap="flat" cmpd="sng" algn="ctr">
                      <a:solidFill>
                        <a:srgbClr val="004366"/>
                      </a:solidFill>
                      <a:prstDash val="solid"/>
                      <a:round/>
                      <a:headEnd type="none" w="med" len="med"/>
                      <a:tailEnd type="none" w="med" len="med"/>
                    </a:lnR>
                    <a:lnT w="12700" cap="flat" cmpd="sng" algn="ctr">
                      <a:solidFill>
                        <a:srgbClr val="004366"/>
                      </a:solidFill>
                      <a:prstDash val="solid"/>
                      <a:round/>
                      <a:headEnd type="none" w="med" len="med"/>
                      <a:tailEnd type="none" w="med" len="med"/>
                    </a:lnT>
                    <a:lnB w="12700" cap="flat" cmpd="sng" algn="ctr">
                      <a:solidFill>
                        <a:srgbClr val="004366"/>
                      </a:solidFill>
                      <a:prstDash val="solid"/>
                      <a:round/>
                      <a:headEnd type="none" w="med" len="med"/>
                      <a:tailEnd type="none" w="med" len="med"/>
                    </a:lnB>
                    <a:solidFill>
                      <a:schemeClr val="bg1"/>
                    </a:solidFill>
                  </a:tcPr>
                </a:tc>
                <a:tc>
                  <a:txBody>
                    <a:bodyPr/>
                    <a:lstStyle/>
                    <a:p>
                      <a:pPr algn="r"/>
                      <a:r>
                        <a:rPr lang="en-US" sz="1400" dirty="0">
                          <a:solidFill>
                            <a:schemeClr val="tx1"/>
                          </a:solidFill>
                          <a:latin typeface="+mn-lt"/>
                        </a:rPr>
                        <a:t>0</a:t>
                      </a:r>
                    </a:p>
                  </a:txBody>
                  <a:tcPr anchor="b">
                    <a:lnL w="12700" cap="flat" cmpd="sng" algn="ctr">
                      <a:solidFill>
                        <a:srgbClr val="004366"/>
                      </a:solidFill>
                      <a:prstDash val="solid"/>
                      <a:round/>
                      <a:headEnd type="none" w="med" len="med"/>
                      <a:tailEnd type="none" w="med" len="med"/>
                    </a:lnL>
                    <a:lnT w="12700" cap="flat" cmpd="sng" algn="ctr">
                      <a:solidFill>
                        <a:srgbClr val="004366"/>
                      </a:solidFill>
                      <a:prstDash val="solid"/>
                      <a:round/>
                      <a:headEnd type="none" w="med" len="med"/>
                      <a:tailEnd type="none" w="med" len="med"/>
                    </a:lnT>
                    <a:lnB w="12700" cap="flat" cmpd="sng" algn="ctr">
                      <a:solidFill>
                        <a:srgbClr val="004366"/>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528586">
                <a:tc>
                  <a:txBody>
                    <a:bodyPr/>
                    <a:lstStyle/>
                    <a:p>
                      <a:r>
                        <a:rPr lang="en-US" sz="1400" b="0" baseline="0" dirty="0">
                          <a:solidFill>
                            <a:schemeClr val="tx1"/>
                          </a:solidFill>
                          <a:latin typeface="+mn-lt"/>
                        </a:rPr>
                        <a:t>Maine Law</a:t>
                      </a:r>
                    </a:p>
                  </a:txBody>
                  <a:tcPr anchor="b">
                    <a:lnR w="12700" cap="flat" cmpd="sng" algn="ctr">
                      <a:solidFill>
                        <a:srgbClr val="004366"/>
                      </a:solidFill>
                      <a:prstDash val="solid"/>
                      <a:round/>
                      <a:headEnd type="none" w="med" len="med"/>
                      <a:tailEnd type="none" w="med" len="med"/>
                    </a:lnR>
                    <a:lnT w="12700" cap="flat" cmpd="sng" algn="ctr">
                      <a:solidFill>
                        <a:srgbClr val="004366"/>
                      </a:solidFill>
                      <a:prstDash val="solid"/>
                      <a:round/>
                      <a:headEnd type="none" w="med" len="med"/>
                      <a:tailEnd type="none" w="med" len="med"/>
                    </a:lnT>
                    <a:lnB w="12700" cap="flat" cmpd="sng" algn="ctr">
                      <a:solidFill>
                        <a:srgbClr val="004366"/>
                      </a:solidFill>
                      <a:prstDash val="solid"/>
                      <a:round/>
                      <a:headEnd type="none" w="med" len="med"/>
                      <a:tailEnd type="none" w="med" len="med"/>
                    </a:lnB>
                    <a:solidFill>
                      <a:srgbClr val="B2C6D1"/>
                    </a:solidFill>
                  </a:tcPr>
                </a:tc>
                <a:tc>
                  <a:txBody>
                    <a:bodyPr/>
                    <a:lstStyle/>
                    <a:p>
                      <a:pPr algn="r"/>
                      <a:r>
                        <a:rPr lang="en-US" sz="1400" b="0" baseline="0" dirty="0">
                          <a:solidFill>
                            <a:schemeClr val="tx1"/>
                          </a:solidFill>
                          <a:latin typeface="+mn-lt"/>
                        </a:rPr>
                        <a:t>(3,926,386)</a:t>
                      </a:r>
                    </a:p>
                  </a:txBody>
                  <a:tcPr anchor="b">
                    <a:lnL w="12700" cap="flat" cmpd="sng" algn="ctr">
                      <a:solidFill>
                        <a:srgbClr val="004366"/>
                      </a:solidFill>
                      <a:prstDash val="solid"/>
                      <a:round/>
                      <a:headEnd type="none" w="med" len="med"/>
                      <a:tailEnd type="none" w="med" len="med"/>
                    </a:lnL>
                    <a:lnR w="12700" cap="flat" cmpd="sng" algn="ctr">
                      <a:solidFill>
                        <a:srgbClr val="004366"/>
                      </a:solidFill>
                      <a:prstDash val="solid"/>
                      <a:round/>
                      <a:headEnd type="none" w="med" len="med"/>
                      <a:tailEnd type="none" w="med" len="med"/>
                    </a:lnR>
                    <a:lnT w="12700" cap="flat" cmpd="sng" algn="ctr">
                      <a:solidFill>
                        <a:srgbClr val="004366"/>
                      </a:solidFill>
                      <a:prstDash val="solid"/>
                      <a:round/>
                      <a:headEnd type="none" w="med" len="med"/>
                      <a:tailEnd type="none" w="med" len="med"/>
                    </a:lnT>
                    <a:lnB w="12700" cap="flat" cmpd="sng" algn="ctr">
                      <a:solidFill>
                        <a:srgbClr val="004366"/>
                      </a:solidFill>
                      <a:prstDash val="solid"/>
                      <a:round/>
                      <a:headEnd type="none" w="med" len="med"/>
                      <a:tailEnd type="none" w="med" len="med"/>
                    </a:lnB>
                    <a:solidFill>
                      <a:srgbClr val="B2C6D1"/>
                    </a:solidFill>
                  </a:tcPr>
                </a:tc>
                <a:tc>
                  <a:txBody>
                    <a:bodyPr/>
                    <a:lstStyle/>
                    <a:p>
                      <a:pPr algn="r"/>
                      <a:r>
                        <a:rPr lang="en-US" sz="1400" b="0" baseline="0" dirty="0">
                          <a:solidFill>
                            <a:schemeClr val="tx1"/>
                          </a:solidFill>
                          <a:latin typeface="+mn-lt"/>
                        </a:rPr>
                        <a:t>-</a:t>
                      </a:r>
                    </a:p>
                  </a:txBody>
                  <a:tcPr anchor="b">
                    <a:lnL w="12700" cap="flat" cmpd="sng" algn="ctr">
                      <a:solidFill>
                        <a:srgbClr val="004366"/>
                      </a:solidFill>
                      <a:prstDash val="solid"/>
                      <a:round/>
                      <a:headEnd type="none" w="med" len="med"/>
                      <a:tailEnd type="none" w="med" len="med"/>
                    </a:lnL>
                    <a:lnR w="12700" cap="flat" cmpd="sng" algn="ctr">
                      <a:solidFill>
                        <a:srgbClr val="004366"/>
                      </a:solidFill>
                      <a:prstDash val="solid"/>
                      <a:round/>
                      <a:headEnd type="none" w="med" len="med"/>
                      <a:tailEnd type="none" w="med" len="med"/>
                    </a:lnR>
                    <a:lnT w="12700" cap="flat" cmpd="sng" algn="ctr">
                      <a:solidFill>
                        <a:srgbClr val="004366"/>
                      </a:solidFill>
                      <a:prstDash val="solid"/>
                      <a:round/>
                      <a:headEnd type="none" w="med" len="med"/>
                      <a:tailEnd type="none" w="med" len="med"/>
                    </a:lnT>
                    <a:lnB w="12700" cap="flat" cmpd="sng" algn="ctr">
                      <a:solidFill>
                        <a:srgbClr val="004366"/>
                      </a:solidFill>
                      <a:prstDash val="solid"/>
                      <a:round/>
                      <a:headEnd type="none" w="med" len="med"/>
                      <a:tailEnd type="none" w="med" len="med"/>
                    </a:lnB>
                    <a:solidFill>
                      <a:srgbClr val="B2C6D1"/>
                    </a:solidFill>
                  </a:tcPr>
                </a:tc>
                <a:tc>
                  <a:txBody>
                    <a:bodyPr/>
                    <a:lstStyle/>
                    <a:p>
                      <a:pPr algn="r"/>
                      <a:r>
                        <a:rPr lang="en-US" sz="1400" b="0" baseline="0" dirty="0">
                          <a:solidFill>
                            <a:schemeClr val="tx1"/>
                          </a:solidFill>
                          <a:latin typeface="+mn-lt"/>
                        </a:rPr>
                        <a:t>(3,926,386)</a:t>
                      </a:r>
                    </a:p>
                  </a:txBody>
                  <a:tcPr anchor="b">
                    <a:lnL w="12700" cap="flat" cmpd="sng" algn="ctr">
                      <a:solidFill>
                        <a:srgbClr val="004366"/>
                      </a:solidFill>
                      <a:prstDash val="solid"/>
                      <a:round/>
                      <a:headEnd type="none" w="med" len="med"/>
                      <a:tailEnd type="none" w="med" len="med"/>
                    </a:lnL>
                    <a:lnR w="12700" cap="flat" cmpd="sng" algn="ctr">
                      <a:solidFill>
                        <a:srgbClr val="004366"/>
                      </a:solidFill>
                      <a:prstDash val="solid"/>
                      <a:round/>
                      <a:headEnd type="none" w="med" len="med"/>
                      <a:tailEnd type="none" w="med" len="med"/>
                    </a:lnR>
                    <a:lnT w="12700" cap="flat" cmpd="sng" algn="ctr">
                      <a:solidFill>
                        <a:srgbClr val="004366"/>
                      </a:solidFill>
                      <a:prstDash val="solid"/>
                      <a:round/>
                      <a:headEnd type="none" w="med" len="med"/>
                      <a:tailEnd type="none" w="med" len="med"/>
                    </a:lnT>
                    <a:lnB w="12700" cap="flat" cmpd="sng" algn="ctr">
                      <a:solidFill>
                        <a:srgbClr val="004366"/>
                      </a:solidFill>
                      <a:prstDash val="solid"/>
                      <a:round/>
                      <a:headEnd type="none" w="med" len="med"/>
                      <a:tailEnd type="none" w="med" len="med"/>
                    </a:lnB>
                    <a:solidFill>
                      <a:srgbClr val="B2C6D1"/>
                    </a:solidFill>
                  </a:tcPr>
                </a:tc>
                <a:tc>
                  <a:txBody>
                    <a:bodyPr/>
                    <a:lstStyle/>
                    <a:p>
                      <a:pPr algn="r"/>
                      <a:r>
                        <a:rPr lang="en-US" sz="1400" b="0" baseline="0" dirty="0">
                          <a:solidFill>
                            <a:schemeClr val="tx1"/>
                          </a:solidFill>
                          <a:latin typeface="+mn-lt"/>
                        </a:rPr>
                        <a:t>-</a:t>
                      </a:r>
                    </a:p>
                  </a:txBody>
                  <a:tcPr anchor="b">
                    <a:lnL w="12700" cap="flat" cmpd="sng" algn="ctr">
                      <a:solidFill>
                        <a:srgbClr val="004366"/>
                      </a:solidFill>
                      <a:prstDash val="solid"/>
                      <a:round/>
                      <a:headEnd type="none" w="med" len="med"/>
                      <a:tailEnd type="none" w="med" len="med"/>
                    </a:lnL>
                    <a:lnR w="12700" cap="flat" cmpd="sng" algn="ctr">
                      <a:solidFill>
                        <a:srgbClr val="004366"/>
                      </a:solidFill>
                      <a:prstDash val="solid"/>
                      <a:round/>
                      <a:headEnd type="none" w="med" len="med"/>
                      <a:tailEnd type="none" w="med" len="med"/>
                    </a:lnR>
                    <a:lnT w="12700" cap="flat" cmpd="sng" algn="ctr">
                      <a:solidFill>
                        <a:srgbClr val="004366"/>
                      </a:solidFill>
                      <a:prstDash val="solid"/>
                      <a:round/>
                      <a:headEnd type="none" w="med" len="med"/>
                      <a:tailEnd type="none" w="med" len="med"/>
                    </a:lnT>
                    <a:lnB w="12700" cap="flat" cmpd="sng" algn="ctr">
                      <a:solidFill>
                        <a:srgbClr val="004366"/>
                      </a:solidFill>
                      <a:prstDash val="solid"/>
                      <a:round/>
                      <a:headEnd type="none" w="med" len="med"/>
                      <a:tailEnd type="none" w="med" len="med"/>
                    </a:lnB>
                    <a:solidFill>
                      <a:srgbClr val="B2C6D1"/>
                    </a:solidFill>
                  </a:tcPr>
                </a:tc>
                <a:tc>
                  <a:txBody>
                    <a:bodyPr/>
                    <a:lstStyle/>
                    <a:p>
                      <a:pPr algn="r"/>
                      <a:r>
                        <a:rPr lang="en-US" sz="1400" b="0" baseline="0" dirty="0">
                          <a:solidFill>
                            <a:schemeClr val="tx1"/>
                          </a:solidFill>
                          <a:latin typeface="+mn-lt"/>
                        </a:rPr>
                        <a:t>2,000,000</a:t>
                      </a:r>
                    </a:p>
                  </a:txBody>
                  <a:tcPr anchor="b">
                    <a:lnL w="12700" cap="flat" cmpd="sng" algn="ctr">
                      <a:solidFill>
                        <a:srgbClr val="004366"/>
                      </a:solidFill>
                      <a:prstDash val="solid"/>
                      <a:round/>
                      <a:headEnd type="none" w="med" len="med"/>
                      <a:tailEnd type="none" w="med" len="med"/>
                    </a:lnL>
                    <a:lnR w="12700" cap="flat" cmpd="sng" algn="ctr">
                      <a:solidFill>
                        <a:srgbClr val="004366"/>
                      </a:solidFill>
                      <a:prstDash val="solid"/>
                      <a:round/>
                      <a:headEnd type="none" w="med" len="med"/>
                      <a:tailEnd type="none" w="med" len="med"/>
                    </a:lnR>
                    <a:lnT w="12700" cap="flat" cmpd="sng" algn="ctr">
                      <a:solidFill>
                        <a:srgbClr val="004366"/>
                      </a:solidFill>
                      <a:prstDash val="solid"/>
                      <a:round/>
                      <a:headEnd type="none" w="med" len="med"/>
                      <a:tailEnd type="none" w="med" len="med"/>
                    </a:lnT>
                    <a:lnB w="12700" cap="flat" cmpd="sng" algn="ctr">
                      <a:solidFill>
                        <a:srgbClr val="004366"/>
                      </a:solidFill>
                      <a:prstDash val="solid"/>
                      <a:round/>
                      <a:headEnd type="none" w="med" len="med"/>
                      <a:tailEnd type="none" w="med" len="med"/>
                    </a:lnB>
                    <a:solidFill>
                      <a:srgbClr val="B2C6D1"/>
                    </a:solidFill>
                  </a:tcPr>
                </a:tc>
                <a:tc>
                  <a:txBody>
                    <a:bodyPr/>
                    <a:lstStyle/>
                    <a:p>
                      <a:pPr algn="r"/>
                      <a:r>
                        <a:rPr lang="en-US" sz="1400" b="0" baseline="0" dirty="0">
                          <a:solidFill>
                            <a:schemeClr val="tx1"/>
                          </a:solidFill>
                          <a:latin typeface="+mn-lt"/>
                        </a:rPr>
                        <a:t>- </a:t>
                      </a:r>
                    </a:p>
                  </a:txBody>
                  <a:tcPr anchor="b">
                    <a:lnL w="12700" cap="flat" cmpd="sng" algn="ctr">
                      <a:solidFill>
                        <a:srgbClr val="004366"/>
                      </a:solidFill>
                      <a:prstDash val="solid"/>
                      <a:round/>
                      <a:headEnd type="none" w="med" len="med"/>
                      <a:tailEnd type="none" w="med" len="med"/>
                    </a:lnL>
                    <a:lnR w="12700" cap="flat" cmpd="sng" algn="ctr">
                      <a:solidFill>
                        <a:srgbClr val="004366"/>
                      </a:solidFill>
                      <a:prstDash val="solid"/>
                      <a:round/>
                      <a:headEnd type="none" w="med" len="med"/>
                      <a:tailEnd type="none" w="med" len="med"/>
                    </a:lnR>
                    <a:lnT w="12700" cap="flat" cmpd="sng" algn="ctr">
                      <a:solidFill>
                        <a:srgbClr val="004366"/>
                      </a:solidFill>
                      <a:prstDash val="solid"/>
                      <a:round/>
                      <a:headEnd type="none" w="med" len="med"/>
                      <a:tailEnd type="none" w="med" len="med"/>
                    </a:lnT>
                    <a:lnB w="12700" cap="flat" cmpd="sng" algn="ctr">
                      <a:solidFill>
                        <a:srgbClr val="004366"/>
                      </a:solidFill>
                      <a:prstDash val="solid"/>
                      <a:round/>
                      <a:headEnd type="none" w="med" len="med"/>
                      <a:tailEnd type="none" w="med" len="med"/>
                    </a:lnB>
                    <a:solidFill>
                      <a:srgbClr val="B2C6D1"/>
                    </a:solidFill>
                  </a:tcPr>
                </a:tc>
                <a:tc>
                  <a:txBody>
                    <a:bodyPr/>
                    <a:lstStyle/>
                    <a:p>
                      <a:pPr algn="r"/>
                      <a:r>
                        <a:rPr lang="en-US" sz="1400" b="0" baseline="0" dirty="0">
                          <a:solidFill>
                            <a:schemeClr val="tx1"/>
                          </a:solidFill>
                          <a:latin typeface="+mn-lt"/>
                        </a:rPr>
                        <a:t>1,926,386*</a:t>
                      </a:r>
                    </a:p>
                  </a:txBody>
                  <a:tcPr anchor="b">
                    <a:lnL w="12700" cap="flat" cmpd="sng" algn="ctr">
                      <a:solidFill>
                        <a:srgbClr val="004366"/>
                      </a:solidFill>
                      <a:prstDash val="solid"/>
                      <a:round/>
                      <a:headEnd type="none" w="med" len="med"/>
                      <a:tailEnd type="none" w="med" len="med"/>
                    </a:lnL>
                    <a:lnR w="12700" cap="flat" cmpd="sng" algn="ctr">
                      <a:solidFill>
                        <a:srgbClr val="004366"/>
                      </a:solidFill>
                      <a:prstDash val="solid"/>
                      <a:round/>
                      <a:headEnd type="none" w="med" len="med"/>
                      <a:tailEnd type="none" w="med" len="med"/>
                    </a:lnR>
                    <a:lnT w="12700" cap="flat" cmpd="sng" algn="ctr">
                      <a:solidFill>
                        <a:srgbClr val="004366"/>
                      </a:solidFill>
                      <a:prstDash val="solid"/>
                      <a:round/>
                      <a:headEnd type="none" w="med" len="med"/>
                      <a:tailEnd type="none" w="med" len="med"/>
                    </a:lnT>
                    <a:lnB w="12700" cap="flat" cmpd="sng" algn="ctr">
                      <a:solidFill>
                        <a:srgbClr val="004366"/>
                      </a:solidFill>
                      <a:prstDash val="solid"/>
                      <a:round/>
                      <a:headEnd type="none" w="med" len="med"/>
                      <a:tailEnd type="none" w="med" len="med"/>
                    </a:lnB>
                    <a:solidFill>
                      <a:srgbClr val="B2C6D1"/>
                    </a:solidFill>
                  </a:tcPr>
                </a:tc>
                <a:tc>
                  <a:txBody>
                    <a:bodyPr/>
                    <a:lstStyle/>
                    <a:p>
                      <a:pPr algn="r"/>
                      <a:r>
                        <a:rPr lang="en-US" sz="1400" b="0" baseline="0" dirty="0">
                          <a:solidFill>
                            <a:schemeClr val="tx1"/>
                          </a:solidFill>
                          <a:latin typeface="+mn-lt"/>
                        </a:rPr>
                        <a:t>0</a:t>
                      </a:r>
                    </a:p>
                  </a:txBody>
                  <a:tcPr anchor="b">
                    <a:lnL w="12700" cap="flat" cmpd="sng" algn="ctr">
                      <a:solidFill>
                        <a:srgbClr val="004366"/>
                      </a:solidFill>
                      <a:prstDash val="solid"/>
                      <a:round/>
                      <a:headEnd type="none" w="med" len="med"/>
                      <a:tailEnd type="none" w="med" len="med"/>
                    </a:lnL>
                    <a:lnT w="12700" cap="flat" cmpd="sng" algn="ctr">
                      <a:solidFill>
                        <a:srgbClr val="004366"/>
                      </a:solidFill>
                      <a:prstDash val="solid"/>
                      <a:round/>
                      <a:headEnd type="none" w="med" len="med"/>
                      <a:tailEnd type="none" w="med" len="med"/>
                    </a:lnT>
                    <a:lnB w="12700" cap="flat" cmpd="sng" algn="ctr">
                      <a:solidFill>
                        <a:srgbClr val="004366"/>
                      </a:solidFill>
                      <a:prstDash val="solid"/>
                      <a:round/>
                      <a:headEnd type="none" w="med" len="med"/>
                      <a:tailEnd type="none" w="med" len="med"/>
                    </a:lnB>
                    <a:solidFill>
                      <a:srgbClr val="B2C6D1"/>
                    </a:solidFill>
                  </a:tcPr>
                </a:tc>
                <a:extLst>
                  <a:ext uri="{0D108BD9-81ED-4DB2-BD59-A6C34878D82A}">
                    <a16:rowId xmlns:a16="http://schemas.microsoft.com/office/drawing/2014/main" val="10008"/>
                  </a:ext>
                </a:extLst>
              </a:tr>
              <a:tr h="528586">
                <a:tc>
                  <a:txBody>
                    <a:bodyPr/>
                    <a:lstStyle/>
                    <a:p>
                      <a:r>
                        <a:rPr lang="en-US" sz="1400" b="0" baseline="0" dirty="0">
                          <a:solidFill>
                            <a:schemeClr val="tx1"/>
                          </a:solidFill>
                          <a:latin typeface="+mn-lt"/>
                        </a:rPr>
                        <a:t>Governance/Univ. Serv.</a:t>
                      </a:r>
                    </a:p>
                  </a:txBody>
                  <a:tcPr anchor="b">
                    <a:lnR w="12700" cap="flat" cmpd="sng" algn="ctr">
                      <a:solidFill>
                        <a:srgbClr val="004366"/>
                      </a:solidFill>
                      <a:prstDash val="solid"/>
                      <a:round/>
                      <a:headEnd type="none" w="med" len="med"/>
                      <a:tailEnd type="none" w="med" len="med"/>
                    </a:lnR>
                    <a:lnT w="12700" cap="flat" cmpd="sng" algn="ctr">
                      <a:solidFill>
                        <a:srgbClr val="004366"/>
                      </a:solidFill>
                      <a:prstDash val="solid"/>
                      <a:round/>
                      <a:headEnd type="none" w="med" len="med"/>
                      <a:tailEnd type="none" w="med" len="med"/>
                    </a:lnT>
                    <a:lnB w="12700" cap="flat" cmpd="sng" algn="ctr">
                      <a:solidFill>
                        <a:srgbClr val="004366"/>
                      </a:solidFill>
                      <a:prstDash val="solid"/>
                      <a:round/>
                      <a:headEnd type="none" w="med" len="med"/>
                      <a:tailEnd type="none" w="med" len="med"/>
                    </a:lnB>
                    <a:solidFill>
                      <a:schemeClr val="bg1"/>
                    </a:solidFill>
                  </a:tcPr>
                </a:tc>
                <a:tc>
                  <a:txBody>
                    <a:bodyPr/>
                    <a:lstStyle/>
                    <a:p>
                      <a:pPr algn="r"/>
                      <a:r>
                        <a:rPr lang="en-US" sz="1400" b="0" baseline="0" dirty="0">
                          <a:solidFill>
                            <a:schemeClr val="tx1"/>
                          </a:solidFill>
                          <a:latin typeface="+mn-lt"/>
                        </a:rPr>
                        <a:t>-</a:t>
                      </a:r>
                    </a:p>
                  </a:txBody>
                  <a:tcPr anchor="b">
                    <a:lnL w="12700" cap="flat" cmpd="sng" algn="ctr">
                      <a:solidFill>
                        <a:srgbClr val="004366"/>
                      </a:solidFill>
                      <a:prstDash val="solid"/>
                      <a:round/>
                      <a:headEnd type="none" w="med" len="med"/>
                      <a:tailEnd type="none" w="med" len="med"/>
                    </a:lnL>
                    <a:lnR w="12700" cap="flat" cmpd="sng" algn="ctr">
                      <a:solidFill>
                        <a:srgbClr val="004366"/>
                      </a:solidFill>
                      <a:prstDash val="solid"/>
                      <a:round/>
                      <a:headEnd type="none" w="med" len="med"/>
                      <a:tailEnd type="none" w="med" len="med"/>
                    </a:lnR>
                    <a:lnT w="12700" cap="flat" cmpd="sng" algn="ctr">
                      <a:solidFill>
                        <a:srgbClr val="004366"/>
                      </a:solidFill>
                      <a:prstDash val="solid"/>
                      <a:round/>
                      <a:headEnd type="none" w="med" len="med"/>
                      <a:tailEnd type="none" w="med" len="med"/>
                    </a:lnT>
                    <a:lnB w="12700" cap="flat" cmpd="sng" algn="ctr">
                      <a:solidFill>
                        <a:srgbClr val="004366"/>
                      </a:solidFill>
                      <a:prstDash val="solid"/>
                      <a:round/>
                      <a:headEnd type="none" w="med" len="med"/>
                      <a:tailEnd type="none" w="med" len="med"/>
                    </a:lnB>
                    <a:solidFill>
                      <a:schemeClr val="bg1"/>
                    </a:solidFill>
                  </a:tcPr>
                </a:tc>
                <a:tc>
                  <a:txBody>
                    <a:bodyPr/>
                    <a:lstStyle/>
                    <a:p>
                      <a:pPr algn="r"/>
                      <a:r>
                        <a:rPr lang="en-US" sz="1400" b="0" baseline="0" dirty="0">
                          <a:solidFill>
                            <a:schemeClr val="tx1"/>
                          </a:solidFill>
                          <a:latin typeface="+mn-lt"/>
                        </a:rPr>
                        <a:t>-</a:t>
                      </a:r>
                    </a:p>
                  </a:txBody>
                  <a:tcPr anchor="b">
                    <a:lnL w="12700" cap="flat" cmpd="sng" algn="ctr">
                      <a:solidFill>
                        <a:srgbClr val="004366"/>
                      </a:solidFill>
                      <a:prstDash val="solid"/>
                      <a:round/>
                      <a:headEnd type="none" w="med" len="med"/>
                      <a:tailEnd type="none" w="med" len="med"/>
                    </a:lnL>
                    <a:lnR w="12700" cap="flat" cmpd="sng" algn="ctr">
                      <a:solidFill>
                        <a:srgbClr val="004366"/>
                      </a:solidFill>
                      <a:prstDash val="solid"/>
                      <a:round/>
                      <a:headEnd type="none" w="med" len="med"/>
                      <a:tailEnd type="none" w="med" len="med"/>
                    </a:lnR>
                    <a:lnT w="12700" cap="flat" cmpd="sng" algn="ctr">
                      <a:solidFill>
                        <a:srgbClr val="004366"/>
                      </a:solidFill>
                      <a:prstDash val="solid"/>
                      <a:round/>
                      <a:headEnd type="none" w="med" len="med"/>
                      <a:tailEnd type="none" w="med" len="med"/>
                    </a:lnT>
                    <a:lnB w="12700" cap="flat" cmpd="sng" algn="ctr">
                      <a:solidFill>
                        <a:srgbClr val="004366"/>
                      </a:solidFill>
                      <a:prstDash val="solid"/>
                      <a:round/>
                      <a:headEnd type="none" w="med" len="med"/>
                      <a:tailEnd type="none" w="med" len="med"/>
                    </a:lnB>
                    <a:solidFill>
                      <a:schemeClr val="bg1"/>
                    </a:solidFill>
                  </a:tcPr>
                </a:tc>
                <a:tc>
                  <a:txBody>
                    <a:bodyPr/>
                    <a:lstStyle/>
                    <a:p>
                      <a:pPr algn="r"/>
                      <a:r>
                        <a:rPr lang="en-US" sz="1400" b="0" baseline="0" dirty="0">
                          <a:solidFill>
                            <a:schemeClr val="tx1"/>
                          </a:solidFill>
                          <a:latin typeface="+mn-lt"/>
                        </a:rPr>
                        <a:t>-</a:t>
                      </a:r>
                    </a:p>
                  </a:txBody>
                  <a:tcPr anchor="b">
                    <a:lnL w="12700" cap="flat" cmpd="sng" algn="ctr">
                      <a:solidFill>
                        <a:srgbClr val="004366"/>
                      </a:solidFill>
                      <a:prstDash val="solid"/>
                      <a:round/>
                      <a:headEnd type="none" w="med" len="med"/>
                      <a:tailEnd type="none" w="med" len="med"/>
                    </a:lnL>
                    <a:lnR w="12700" cap="flat" cmpd="sng" algn="ctr">
                      <a:solidFill>
                        <a:srgbClr val="004366"/>
                      </a:solidFill>
                      <a:prstDash val="solid"/>
                      <a:round/>
                      <a:headEnd type="none" w="med" len="med"/>
                      <a:tailEnd type="none" w="med" len="med"/>
                    </a:lnR>
                    <a:lnT w="12700" cap="flat" cmpd="sng" algn="ctr">
                      <a:solidFill>
                        <a:srgbClr val="004366"/>
                      </a:solidFill>
                      <a:prstDash val="solid"/>
                      <a:round/>
                      <a:headEnd type="none" w="med" len="med"/>
                      <a:tailEnd type="none" w="med" len="med"/>
                    </a:lnT>
                    <a:lnB w="12700" cap="flat" cmpd="sng" algn="ctr">
                      <a:solidFill>
                        <a:srgbClr val="004366"/>
                      </a:solidFill>
                      <a:prstDash val="solid"/>
                      <a:round/>
                      <a:headEnd type="none" w="med" len="med"/>
                      <a:tailEnd type="none" w="med" len="med"/>
                    </a:lnB>
                    <a:solidFill>
                      <a:schemeClr val="bg1"/>
                    </a:solidFill>
                  </a:tcPr>
                </a:tc>
                <a:tc>
                  <a:txBody>
                    <a:bodyPr/>
                    <a:lstStyle/>
                    <a:p>
                      <a:pPr algn="r"/>
                      <a:r>
                        <a:rPr lang="en-US" sz="1400" b="1" baseline="0" dirty="0">
                          <a:solidFill>
                            <a:schemeClr val="tx1"/>
                          </a:solidFill>
                          <a:latin typeface="+mn-lt"/>
                        </a:rPr>
                        <a:t>-</a:t>
                      </a:r>
                    </a:p>
                  </a:txBody>
                  <a:tcPr anchor="b">
                    <a:lnL w="12700" cap="flat" cmpd="sng" algn="ctr">
                      <a:solidFill>
                        <a:srgbClr val="004366"/>
                      </a:solidFill>
                      <a:prstDash val="solid"/>
                      <a:round/>
                      <a:headEnd type="none" w="med" len="med"/>
                      <a:tailEnd type="none" w="med" len="med"/>
                    </a:lnL>
                    <a:lnR w="12700" cap="flat" cmpd="sng" algn="ctr">
                      <a:solidFill>
                        <a:srgbClr val="004366"/>
                      </a:solidFill>
                      <a:prstDash val="solid"/>
                      <a:round/>
                      <a:headEnd type="none" w="med" len="med"/>
                      <a:tailEnd type="none" w="med" len="med"/>
                    </a:lnR>
                    <a:lnT w="12700" cap="flat" cmpd="sng" algn="ctr">
                      <a:solidFill>
                        <a:srgbClr val="004366"/>
                      </a:solidFill>
                      <a:prstDash val="solid"/>
                      <a:round/>
                      <a:headEnd type="none" w="med" len="med"/>
                      <a:tailEnd type="none" w="med" len="med"/>
                    </a:lnT>
                    <a:lnB w="12700" cap="flat" cmpd="sng" algn="ctr">
                      <a:solidFill>
                        <a:srgbClr val="004366"/>
                      </a:solidFill>
                      <a:prstDash val="solid"/>
                      <a:round/>
                      <a:headEnd type="none" w="med" len="med"/>
                      <a:tailEnd type="none" w="med" len="med"/>
                    </a:lnB>
                    <a:solidFill>
                      <a:schemeClr val="bg1"/>
                    </a:solidFill>
                  </a:tcPr>
                </a:tc>
                <a:tc>
                  <a:txBody>
                    <a:bodyPr/>
                    <a:lstStyle/>
                    <a:p>
                      <a:pPr algn="r"/>
                      <a:r>
                        <a:rPr lang="en-US" sz="1400" b="1" baseline="0" dirty="0">
                          <a:solidFill>
                            <a:schemeClr val="tx1"/>
                          </a:solidFill>
                          <a:latin typeface="+mn-lt"/>
                        </a:rPr>
                        <a:t>-</a:t>
                      </a:r>
                    </a:p>
                  </a:txBody>
                  <a:tcPr anchor="b">
                    <a:lnL w="12700" cap="flat" cmpd="sng" algn="ctr">
                      <a:solidFill>
                        <a:srgbClr val="004366"/>
                      </a:solidFill>
                      <a:prstDash val="solid"/>
                      <a:round/>
                      <a:headEnd type="none" w="med" len="med"/>
                      <a:tailEnd type="none" w="med" len="med"/>
                    </a:lnL>
                    <a:lnR w="12700" cap="flat" cmpd="sng" algn="ctr">
                      <a:solidFill>
                        <a:srgbClr val="004366"/>
                      </a:solidFill>
                      <a:prstDash val="solid"/>
                      <a:round/>
                      <a:headEnd type="none" w="med" len="med"/>
                      <a:tailEnd type="none" w="med" len="med"/>
                    </a:lnR>
                    <a:lnT w="12700" cap="flat" cmpd="sng" algn="ctr">
                      <a:solidFill>
                        <a:srgbClr val="004366"/>
                      </a:solidFill>
                      <a:prstDash val="solid"/>
                      <a:round/>
                      <a:headEnd type="none" w="med" len="med"/>
                      <a:tailEnd type="none" w="med" len="med"/>
                    </a:lnT>
                    <a:lnB w="12700" cap="flat" cmpd="sng" algn="ctr">
                      <a:solidFill>
                        <a:srgbClr val="004366"/>
                      </a:solidFill>
                      <a:prstDash val="solid"/>
                      <a:round/>
                      <a:headEnd type="none" w="med" len="med"/>
                      <a:tailEnd type="none" w="med" len="med"/>
                    </a:lnB>
                    <a:solidFill>
                      <a:schemeClr val="bg1"/>
                    </a:solidFill>
                  </a:tcPr>
                </a:tc>
                <a:tc>
                  <a:txBody>
                    <a:bodyPr/>
                    <a:lstStyle/>
                    <a:p>
                      <a:pPr algn="r"/>
                      <a:r>
                        <a:rPr lang="en-US" sz="1400" b="1" baseline="0" dirty="0">
                          <a:solidFill>
                            <a:schemeClr val="tx1"/>
                          </a:solidFill>
                          <a:latin typeface="+mn-lt"/>
                        </a:rPr>
                        <a:t>-</a:t>
                      </a:r>
                    </a:p>
                  </a:txBody>
                  <a:tcPr anchor="b">
                    <a:lnL w="12700" cap="flat" cmpd="sng" algn="ctr">
                      <a:solidFill>
                        <a:srgbClr val="004366"/>
                      </a:solidFill>
                      <a:prstDash val="solid"/>
                      <a:round/>
                      <a:headEnd type="none" w="med" len="med"/>
                      <a:tailEnd type="none" w="med" len="med"/>
                    </a:lnL>
                    <a:lnR w="12700" cap="flat" cmpd="sng" algn="ctr">
                      <a:solidFill>
                        <a:srgbClr val="004366"/>
                      </a:solidFill>
                      <a:prstDash val="solid"/>
                      <a:round/>
                      <a:headEnd type="none" w="med" len="med"/>
                      <a:tailEnd type="none" w="med" len="med"/>
                    </a:lnR>
                    <a:lnT w="12700" cap="flat" cmpd="sng" algn="ctr">
                      <a:solidFill>
                        <a:srgbClr val="004366"/>
                      </a:solidFill>
                      <a:prstDash val="solid"/>
                      <a:round/>
                      <a:headEnd type="none" w="med" len="med"/>
                      <a:tailEnd type="none" w="med" len="med"/>
                    </a:lnT>
                    <a:lnB w="12700" cap="flat" cmpd="sng" algn="ctr">
                      <a:solidFill>
                        <a:srgbClr val="004366"/>
                      </a:solidFill>
                      <a:prstDash val="solid"/>
                      <a:round/>
                      <a:headEnd type="none" w="med" len="med"/>
                      <a:tailEnd type="none" w="med" len="med"/>
                    </a:lnB>
                    <a:solidFill>
                      <a:schemeClr val="bg1"/>
                    </a:solidFill>
                  </a:tcPr>
                </a:tc>
                <a:tc>
                  <a:txBody>
                    <a:bodyPr/>
                    <a:lstStyle/>
                    <a:p>
                      <a:pPr algn="r"/>
                      <a:r>
                        <a:rPr lang="en-US" sz="1400" b="1" baseline="0" dirty="0">
                          <a:solidFill>
                            <a:schemeClr val="tx1"/>
                          </a:solidFill>
                          <a:latin typeface="+mn-lt"/>
                        </a:rPr>
                        <a:t>-</a:t>
                      </a:r>
                    </a:p>
                  </a:txBody>
                  <a:tcPr anchor="b">
                    <a:lnL w="12700" cap="flat" cmpd="sng" algn="ctr">
                      <a:solidFill>
                        <a:srgbClr val="004366"/>
                      </a:solidFill>
                      <a:prstDash val="solid"/>
                      <a:round/>
                      <a:headEnd type="none" w="med" len="med"/>
                      <a:tailEnd type="none" w="med" len="med"/>
                    </a:lnL>
                    <a:lnR w="12700" cap="flat" cmpd="sng" algn="ctr">
                      <a:solidFill>
                        <a:srgbClr val="004366"/>
                      </a:solidFill>
                      <a:prstDash val="solid"/>
                      <a:round/>
                      <a:headEnd type="none" w="med" len="med"/>
                      <a:tailEnd type="none" w="med" len="med"/>
                    </a:lnR>
                    <a:lnT w="12700" cap="flat" cmpd="sng" algn="ctr">
                      <a:solidFill>
                        <a:srgbClr val="004366"/>
                      </a:solidFill>
                      <a:prstDash val="solid"/>
                      <a:round/>
                      <a:headEnd type="none" w="med" len="med"/>
                      <a:tailEnd type="none" w="med" len="med"/>
                    </a:lnT>
                    <a:lnB w="12700" cap="flat" cmpd="sng" algn="ctr">
                      <a:solidFill>
                        <a:srgbClr val="004366"/>
                      </a:solidFill>
                      <a:prstDash val="solid"/>
                      <a:round/>
                      <a:headEnd type="none" w="med" len="med"/>
                      <a:tailEnd type="none" w="med" len="med"/>
                    </a:lnB>
                    <a:solidFill>
                      <a:schemeClr val="bg1"/>
                    </a:solidFill>
                  </a:tcPr>
                </a:tc>
                <a:tc>
                  <a:txBody>
                    <a:bodyPr/>
                    <a:lstStyle/>
                    <a:p>
                      <a:pPr algn="r"/>
                      <a:r>
                        <a:rPr lang="en-US" sz="1400" b="0" baseline="0" dirty="0">
                          <a:solidFill>
                            <a:schemeClr val="tx1"/>
                          </a:solidFill>
                          <a:latin typeface="+mn-lt"/>
                        </a:rPr>
                        <a:t>0</a:t>
                      </a:r>
                    </a:p>
                  </a:txBody>
                  <a:tcPr anchor="b">
                    <a:lnL w="12700" cap="flat" cmpd="sng" algn="ctr">
                      <a:solidFill>
                        <a:srgbClr val="004366"/>
                      </a:solidFill>
                      <a:prstDash val="solid"/>
                      <a:round/>
                      <a:headEnd type="none" w="med" len="med"/>
                      <a:tailEnd type="none" w="med" len="med"/>
                    </a:lnL>
                    <a:lnT w="12700" cap="flat" cmpd="sng" algn="ctr">
                      <a:solidFill>
                        <a:srgbClr val="004366"/>
                      </a:solidFill>
                      <a:prstDash val="solid"/>
                      <a:round/>
                      <a:headEnd type="none" w="med" len="med"/>
                      <a:tailEnd type="none" w="med" len="med"/>
                    </a:lnT>
                    <a:lnB w="12700" cap="flat" cmpd="sng" algn="ctr">
                      <a:solidFill>
                        <a:srgbClr val="004366"/>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528586">
                <a:tc>
                  <a:txBody>
                    <a:bodyPr/>
                    <a:lstStyle/>
                    <a:p>
                      <a:r>
                        <a:rPr lang="en-US" sz="1400" b="1" baseline="0" dirty="0">
                          <a:solidFill>
                            <a:schemeClr val="bg1"/>
                          </a:solidFill>
                          <a:latin typeface="+mn-lt"/>
                        </a:rPr>
                        <a:t>Total</a:t>
                      </a:r>
                    </a:p>
                  </a:txBody>
                  <a:tcPr anchor="b">
                    <a:lnR w="12700" cap="flat" cmpd="sng" algn="ctr">
                      <a:solidFill>
                        <a:srgbClr val="004366"/>
                      </a:solidFill>
                      <a:prstDash val="solid"/>
                      <a:round/>
                      <a:headEnd type="none" w="med" len="med"/>
                      <a:tailEnd type="none" w="med" len="med"/>
                    </a:lnR>
                    <a:lnT w="12700" cap="flat" cmpd="sng" algn="ctr">
                      <a:solidFill>
                        <a:srgbClr val="004366"/>
                      </a:solidFill>
                      <a:prstDash val="solid"/>
                      <a:round/>
                      <a:headEnd type="none" w="med" len="med"/>
                      <a:tailEnd type="none" w="med" len="med"/>
                    </a:lnT>
                    <a:solidFill>
                      <a:srgbClr val="00688F"/>
                    </a:solidFill>
                  </a:tcPr>
                </a:tc>
                <a:tc>
                  <a:txBody>
                    <a:bodyPr/>
                    <a:lstStyle/>
                    <a:p>
                      <a:pPr algn="r"/>
                      <a:r>
                        <a:rPr lang="en-US" sz="1400" b="1" baseline="0" dirty="0">
                          <a:solidFill>
                            <a:schemeClr val="bg1"/>
                          </a:solidFill>
                          <a:latin typeface="+mn-lt"/>
                        </a:rPr>
                        <a:t>$(11,462,579)</a:t>
                      </a:r>
                    </a:p>
                  </a:txBody>
                  <a:tcPr anchor="b">
                    <a:lnL w="12700" cap="flat" cmpd="sng" algn="ctr">
                      <a:solidFill>
                        <a:srgbClr val="004366"/>
                      </a:solidFill>
                      <a:prstDash val="solid"/>
                      <a:round/>
                      <a:headEnd type="none" w="med" len="med"/>
                      <a:tailEnd type="none" w="med" len="med"/>
                    </a:lnL>
                    <a:lnR w="12700" cap="flat" cmpd="sng" algn="ctr">
                      <a:solidFill>
                        <a:srgbClr val="004366"/>
                      </a:solidFill>
                      <a:prstDash val="solid"/>
                      <a:round/>
                      <a:headEnd type="none" w="med" len="med"/>
                      <a:tailEnd type="none" w="med" len="med"/>
                    </a:lnR>
                    <a:lnT w="12700" cap="flat" cmpd="sng" algn="ctr">
                      <a:solidFill>
                        <a:srgbClr val="004366"/>
                      </a:solidFill>
                      <a:prstDash val="solid"/>
                      <a:round/>
                      <a:headEnd type="none" w="med" len="med"/>
                      <a:tailEnd type="none" w="med" len="med"/>
                    </a:lnT>
                    <a:solidFill>
                      <a:srgbClr val="00688F"/>
                    </a:solidFill>
                  </a:tcPr>
                </a:tc>
                <a:tc>
                  <a:txBody>
                    <a:bodyPr/>
                    <a:lstStyle/>
                    <a:p>
                      <a:pPr algn="r"/>
                      <a:r>
                        <a:rPr lang="en-US" sz="1400" b="1" baseline="0" dirty="0">
                          <a:solidFill>
                            <a:schemeClr val="bg1"/>
                          </a:solidFill>
                          <a:latin typeface="+mn-lt"/>
                        </a:rPr>
                        <a:t>$ (2,104,165)</a:t>
                      </a:r>
                    </a:p>
                  </a:txBody>
                  <a:tcPr anchor="b">
                    <a:lnL w="12700" cap="flat" cmpd="sng" algn="ctr">
                      <a:solidFill>
                        <a:srgbClr val="004366"/>
                      </a:solidFill>
                      <a:prstDash val="solid"/>
                      <a:round/>
                      <a:headEnd type="none" w="med" len="med"/>
                      <a:tailEnd type="none" w="med" len="med"/>
                    </a:lnL>
                    <a:lnR w="12700" cap="flat" cmpd="sng" algn="ctr">
                      <a:solidFill>
                        <a:srgbClr val="004366"/>
                      </a:solidFill>
                      <a:prstDash val="solid"/>
                      <a:round/>
                      <a:headEnd type="none" w="med" len="med"/>
                      <a:tailEnd type="none" w="med" len="med"/>
                    </a:lnR>
                    <a:lnT w="12700" cap="flat" cmpd="sng" algn="ctr">
                      <a:solidFill>
                        <a:srgbClr val="004366"/>
                      </a:solidFill>
                      <a:prstDash val="solid"/>
                      <a:round/>
                      <a:headEnd type="none" w="med" len="med"/>
                      <a:tailEnd type="none" w="med" len="med"/>
                    </a:lnT>
                    <a:solidFill>
                      <a:srgbClr val="00688F"/>
                    </a:solidFill>
                  </a:tcPr>
                </a:tc>
                <a:tc>
                  <a:txBody>
                    <a:bodyPr/>
                    <a:lstStyle/>
                    <a:p>
                      <a:pPr marL="0" indent="0" algn="r"/>
                      <a:r>
                        <a:rPr lang="en-US" sz="1400" b="1" baseline="0" dirty="0">
                          <a:solidFill>
                            <a:schemeClr val="bg1"/>
                          </a:solidFill>
                          <a:latin typeface="+mn-lt"/>
                        </a:rPr>
                        <a:t>$(13,566,744)</a:t>
                      </a:r>
                    </a:p>
                  </a:txBody>
                  <a:tcPr anchor="b">
                    <a:lnL w="12700" cap="flat" cmpd="sng" algn="ctr">
                      <a:solidFill>
                        <a:srgbClr val="004366"/>
                      </a:solidFill>
                      <a:prstDash val="solid"/>
                      <a:round/>
                      <a:headEnd type="none" w="med" len="med"/>
                      <a:tailEnd type="none" w="med" len="med"/>
                    </a:lnL>
                    <a:lnR w="12700" cap="flat" cmpd="sng" algn="ctr">
                      <a:solidFill>
                        <a:srgbClr val="004366"/>
                      </a:solidFill>
                      <a:prstDash val="solid"/>
                      <a:round/>
                      <a:headEnd type="none" w="med" len="med"/>
                      <a:tailEnd type="none" w="med" len="med"/>
                    </a:lnR>
                    <a:lnT w="12700" cap="flat" cmpd="sng" algn="ctr">
                      <a:solidFill>
                        <a:srgbClr val="004366"/>
                      </a:solidFill>
                      <a:prstDash val="solid"/>
                      <a:round/>
                      <a:headEnd type="none" w="med" len="med"/>
                      <a:tailEnd type="none" w="med" len="med"/>
                    </a:lnT>
                    <a:solidFill>
                      <a:srgbClr val="00688F"/>
                    </a:solidFill>
                  </a:tcPr>
                </a:tc>
                <a:tc>
                  <a:txBody>
                    <a:bodyPr/>
                    <a:lstStyle/>
                    <a:p>
                      <a:pPr algn="r"/>
                      <a:r>
                        <a:rPr lang="en-US" sz="1400" b="1" baseline="0" dirty="0">
                          <a:solidFill>
                            <a:schemeClr val="bg1"/>
                          </a:solidFill>
                          <a:latin typeface="+mn-lt"/>
                        </a:rPr>
                        <a:t>$4,963,371</a:t>
                      </a:r>
                    </a:p>
                  </a:txBody>
                  <a:tcPr anchor="b">
                    <a:lnL w="12700" cap="flat" cmpd="sng" algn="ctr">
                      <a:solidFill>
                        <a:srgbClr val="004366"/>
                      </a:solidFill>
                      <a:prstDash val="solid"/>
                      <a:round/>
                      <a:headEnd type="none" w="med" len="med"/>
                      <a:tailEnd type="none" w="med" len="med"/>
                    </a:lnL>
                    <a:lnR w="12700" cap="flat" cmpd="sng" algn="ctr">
                      <a:solidFill>
                        <a:srgbClr val="004366"/>
                      </a:solidFill>
                      <a:prstDash val="solid"/>
                      <a:round/>
                      <a:headEnd type="none" w="med" len="med"/>
                      <a:tailEnd type="none" w="med" len="med"/>
                    </a:lnR>
                    <a:lnT w="12700" cap="flat" cmpd="sng" algn="ctr">
                      <a:solidFill>
                        <a:srgbClr val="004366"/>
                      </a:solidFill>
                      <a:prstDash val="solid"/>
                      <a:round/>
                      <a:headEnd type="none" w="med" len="med"/>
                      <a:tailEnd type="none" w="med" len="med"/>
                    </a:lnT>
                    <a:solidFill>
                      <a:srgbClr val="00688F"/>
                    </a:solidFill>
                  </a:tcPr>
                </a:tc>
                <a:tc>
                  <a:txBody>
                    <a:bodyPr/>
                    <a:lstStyle/>
                    <a:p>
                      <a:pPr algn="r"/>
                      <a:r>
                        <a:rPr lang="en-US" sz="1400" b="1" baseline="0" dirty="0">
                          <a:solidFill>
                            <a:schemeClr val="bg1"/>
                          </a:solidFill>
                          <a:latin typeface="+mn-lt"/>
                        </a:rPr>
                        <a:t>$3,473,224</a:t>
                      </a:r>
                    </a:p>
                  </a:txBody>
                  <a:tcPr anchor="b">
                    <a:lnL w="12700" cap="flat" cmpd="sng" algn="ctr">
                      <a:solidFill>
                        <a:srgbClr val="004366"/>
                      </a:solidFill>
                      <a:prstDash val="solid"/>
                      <a:round/>
                      <a:headEnd type="none" w="med" len="med"/>
                      <a:tailEnd type="none" w="med" len="med"/>
                    </a:lnL>
                    <a:lnR w="12700" cap="flat" cmpd="sng" algn="ctr">
                      <a:solidFill>
                        <a:srgbClr val="004366"/>
                      </a:solidFill>
                      <a:prstDash val="solid"/>
                      <a:round/>
                      <a:headEnd type="none" w="med" len="med"/>
                      <a:tailEnd type="none" w="med" len="med"/>
                    </a:lnR>
                    <a:lnT w="12700" cap="flat" cmpd="sng" algn="ctr">
                      <a:solidFill>
                        <a:srgbClr val="004366"/>
                      </a:solidFill>
                      <a:prstDash val="solid"/>
                      <a:round/>
                      <a:headEnd type="none" w="med" len="med"/>
                      <a:tailEnd type="none" w="med" len="med"/>
                    </a:lnT>
                    <a:solidFill>
                      <a:srgbClr val="00688F"/>
                    </a:solidFill>
                  </a:tcPr>
                </a:tc>
                <a:tc>
                  <a:txBody>
                    <a:bodyPr/>
                    <a:lstStyle/>
                    <a:p>
                      <a:pPr algn="r"/>
                      <a:r>
                        <a:rPr lang="en-US" sz="1400" b="1" baseline="0" dirty="0">
                          <a:solidFill>
                            <a:schemeClr val="bg1"/>
                          </a:solidFill>
                          <a:latin typeface="+mn-lt"/>
                        </a:rPr>
                        <a:t>$ 1,651,616</a:t>
                      </a:r>
                    </a:p>
                  </a:txBody>
                  <a:tcPr anchor="b">
                    <a:lnL w="12700" cap="flat" cmpd="sng" algn="ctr">
                      <a:solidFill>
                        <a:srgbClr val="004366"/>
                      </a:solidFill>
                      <a:prstDash val="solid"/>
                      <a:round/>
                      <a:headEnd type="none" w="med" len="med"/>
                      <a:tailEnd type="none" w="med" len="med"/>
                    </a:lnL>
                    <a:lnR w="12700" cap="flat" cmpd="sng" algn="ctr">
                      <a:solidFill>
                        <a:srgbClr val="004366"/>
                      </a:solidFill>
                      <a:prstDash val="solid"/>
                      <a:round/>
                      <a:headEnd type="none" w="med" len="med"/>
                      <a:tailEnd type="none" w="med" len="med"/>
                    </a:lnR>
                    <a:lnT w="12700" cap="flat" cmpd="sng" algn="ctr">
                      <a:solidFill>
                        <a:srgbClr val="004366"/>
                      </a:solidFill>
                      <a:prstDash val="solid"/>
                      <a:round/>
                      <a:headEnd type="none" w="med" len="med"/>
                      <a:tailEnd type="none" w="med" len="med"/>
                    </a:lnT>
                    <a:solidFill>
                      <a:srgbClr val="00688F"/>
                    </a:solidFill>
                  </a:tcPr>
                </a:tc>
                <a:tc>
                  <a:txBody>
                    <a:bodyPr/>
                    <a:lstStyle/>
                    <a:p>
                      <a:pPr algn="r"/>
                      <a:r>
                        <a:rPr lang="en-US" sz="1400" b="1" baseline="0" dirty="0">
                          <a:solidFill>
                            <a:schemeClr val="bg1"/>
                          </a:solidFill>
                          <a:latin typeface="+mn-lt"/>
                        </a:rPr>
                        <a:t>$3,478,533</a:t>
                      </a:r>
                    </a:p>
                  </a:txBody>
                  <a:tcPr anchor="b">
                    <a:lnL w="12700" cap="flat" cmpd="sng" algn="ctr">
                      <a:solidFill>
                        <a:srgbClr val="004366"/>
                      </a:solidFill>
                      <a:prstDash val="solid"/>
                      <a:round/>
                      <a:headEnd type="none" w="med" len="med"/>
                      <a:tailEnd type="none" w="med" len="med"/>
                    </a:lnL>
                    <a:lnR w="12700" cap="flat" cmpd="sng" algn="ctr">
                      <a:solidFill>
                        <a:srgbClr val="004366"/>
                      </a:solidFill>
                      <a:prstDash val="solid"/>
                      <a:round/>
                      <a:headEnd type="none" w="med" len="med"/>
                      <a:tailEnd type="none" w="med" len="med"/>
                    </a:lnR>
                    <a:lnT w="12700" cap="flat" cmpd="sng" algn="ctr">
                      <a:solidFill>
                        <a:srgbClr val="004366"/>
                      </a:solidFill>
                      <a:prstDash val="solid"/>
                      <a:round/>
                      <a:headEnd type="none" w="med" len="med"/>
                      <a:tailEnd type="none" w="med" len="med"/>
                    </a:lnT>
                    <a:solidFill>
                      <a:srgbClr val="00688F"/>
                    </a:solidFill>
                  </a:tcPr>
                </a:tc>
                <a:tc>
                  <a:txBody>
                    <a:bodyPr/>
                    <a:lstStyle/>
                    <a:p>
                      <a:pPr algn="r"/>
                      <a:r>
                        <a:rPr lang="en-US" sz="1400" b="1" baseline="0" dirty="0">
                          <a:solidFill>
                            <a:schemeClr val="bg1"/>
                          </a:solidFill>
                          <a:latin typeface="+mn-lt"/>
                        </a:rPr>
                        <a:t>$ 0</a:t>
                      </a:r>
                    </a:p>
                  </a:txBody>
                  <a:tcPr anchor="b">
                    <a:lnL w="12700" cap="flat" cmpd="sng" algn="ctr">
                      <a:solidFill>
                        <a:srgbClr val="004366"/>
                      </a:solidFill>
                      <a:prstDash val="solid"/>
                      <a:round/>
                      <a:headEnd type="none" w="med" len="med"/>
                      <a:tailEnd type="none" w="med" len="med"/>
                    </a:lnL>
                    <a:lnT w="12700" cap="flat" cmpd="sng" algn="ctr">
                      <a:solidFill>
                        <a:srgbClr val="004366"/>
                      </a:solidFill>
                      <a:prstDash val="solid"/>
                      <a:round/>
                      <a:headEnd type="none" w="med" len="med"/>
                      <a:tailEnd type="none" w="med" len="med"/>
                    </a:lnT>
                    <a:solidFill>
                      <a:srgbClr val="00688F"/>
                    </a:solidFill>
                  </a:tcPr>
                </a:tc>
                <a:extLst>
                  <a:ext uri="{0D108BD9-81ED-4DB2-BD59-A6C34878D82A}">
                    <a16:rowId xmlns:a16="http://schemas.microsoft.com/office/drawing/2014/main" val="10011"/>
                  </a:ext>
                </a:extLst>
              </a:tr>
            </a:tbl>
          </a:graphicData>
        </a:graphic>
      </p:graphicFrame>
      <p:sp>
        <p:nvSpPr>
          <p:cNvPr id="5" name="TextBox 4"/>
          <p:cNvSpPr txBox="1"/>
          <p:nvPr/>
        </p:nvSpPr>
        <p:spPr>
          <a:xfrm>
            <a:off x="134679" y="6305419"/>
            <a:ext cx="3255086" cy="276999"/>
          </a:xfrm>
          <a:prstGeom prst="rect">
            <a:avLst/>
          </a:prstGeom>
          <a:solidFill>
            <a:schemeClr val="bg1"/>
          </a:solidFill>
        </p:spPr>
        <p:txBody>
          <a:bodyPr wrap="square" rtlCol="0">
            <a:spAutoFit/>
          </a:bodyPr>
          <a:lstStyle/>
          <a:p>
            <a:pPr algn="ctr"/>
            <a:r>
              <a:rPr lang="en-US" sz="1200" dirty="0"/>
              <a:t>* Proposed new funding</a:t>
            </a:r>
          </a:p>
        </p:txBody>
      </p:sp>
      <p:sp>
        <p:nvSpPr>
          <p:cNvPr id="4" name="Slide Number Placeholder 3"/>
          <p:cNvSpPr>
            <a:spLocks noGrp="1"/>
          </p:cNvSpPr>
          <p:nvPr>
            <p:ph type="sldNum" sz="quarter" idx="12"/>
          </p:nvPr>
        </p:nvSpPr>
        <p:spPr/>
        <p:txBody>
          <a:bodyPr/>
          <a:lstStyle/>
          <a:p>
            <a:fld id="{F5CF3575-0547-4F27-9A0F-3C3208F032F2}" type="slidenum">
              <a:rPr lang="en-US" smtClean="0"/>
              <a:t>6</a:t>
            </a:fld>
            <a:endParaRPr lang="en-US"/>
          </a:p>
        </p:txBody>
      </p:sp>
    </p:spTree>
    <p:extLst>
      <p:ext uri="{BB962C8B-B14F-4D97-AF65-F5344CB8AC3E}">
        <p14:creationId xmlns:p14="http://schemas.microsoft.com/office/powerpoint/2010/main" val="415575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C183D7F6-B498-43B3-948B-1728B52AA6E4}">
                <adec:decorative xmlns:adec="http://schemas.microsoft.com/office/drawing/2017/decorative" val="1"/>
              </a:ext>
            </a:extLst>
          </p:cNvPr>
          <p:cNvGrpSpPr/>
          <p:nvPr/>
        </p:nvGrpSpPr>
        <p:grpSpPr>
          <a:xfrm>
            <a:off x="73550" y="1112681"/>
            <a:ext cx="5251097" cy="2402984"/>
            <a:chOff x="-228230" y="883755"/>
            <a:chExt cx="4893112" cy="2803964"/>
          </a:xfrm>
          <a:effectLst>
            <a:outerShdw blurRad="50800" dist="38100" dir="2700000" algn="tl" rotWithShape="0">
              <a:prstClr val="black">
                <a:alpha val="40000"/>
              </a:prstClr>
            </a:outerShdw>
          </a:effectLst>
        </p:grpSpPr>
        <p:sp>
          <p:nvSpPr>
            <p:cNvPr id="28" name="Rectangle 27"/>
            <p:cNvSpPr/>
            <p:nvPr/>
          </p:nvSpPr>
          <p:spPr>
            <a:xfrm>
              <a:off x="-228230" y="883755"/>
              <a:ext cx="2408091" cy="2803964"/>
            </a:xfrm>
            <a:prstGeom prst="rect">
              <a:avLst/>
            </a:prstGeom>
            <a:solidFill>
              <a:schemeClr val="bg1">
                <a:alpha val="18824"/>
              </a:schemeClr>
            </a:solidFill>
            <a:ln>
              <a:solidFill>
                <a:srgbClr val="0068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256791" y="883755"/>
              <a:ext cx="2408091" cy="280396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256084" y="883755"/>
              <a:ext cx="2408091" cy="2803964"/>
            </a:xfrm>
            <a:prstGeom prst="rect">
              <a:avLst/>
            </a:prstGeom>
            <a:solidFill>
              <a:srgbClr val="F0F0F0"/>
            </a:solidFill>
            <a:ln>
              <a:solidFill>
                <a:srgbClr val="0068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C183D7F6-B498-43B3-948B-1728B52AA6E4}">
                <adec:decorative xmlns:adec="http://schemas.microsoft.com/office/drawing/2017/decorative" val="1"/>
              </a:ext>
            </a:extLst>
          </p:cNvPr>
          <p:cNvGrpSpPr/>
          <p:nvPr/>
        </p:nvGrpSpPr>
        <p:grpSpPr>
          <a:xfrm>
            <a:off x="5423319" y="1112681"/>
            <a:ext cx="2598619" cy="2402984"/>
            <a:chOff x="2256084" y="883755"/>
            <a:chExt cx="2408798" cy="2803964"/>
          </a:xfrm>
          <a:effectLst>
            <a:outerShdw blurRad="50800" dist="38100" dir="2700000" algn="tl" rotWithShape="0">
              <a:prstClr val="black">
                <a:alpha val="40000"/>
              </a:prstClr>
            </a:outerShdw>
          </a:effectLst>
        </p:grpSpPr>
        <p:sp>
          <p:nvSpPr>
            <p:cNvPr id="25" name="Rectangle 24"/>
            <p:cNvSpPr/>
            <p:nvPr/>
          </p:nvSpPr>
          <p:spPr>
            <a:xfrm>
              <a:off x="2256791" y="883755"/>
              <a:ext cx="2408091" cy="280396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2256084" y="883755"/>
              <a:ext cx="2408091" cy="2803964"/>
            </a:xfrm>
            <a:prstGeom prst="rect">
              <a:avLst/>
            </a:prstGeom>
            <a:solidFill>
              <a:srgbClr val="F0F0F0"/>
            </a:solidFill>
            <a:ln>
              <a:solidFill>
                <a:srgbClr val="0068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1904007" y="377172"/>
            <a:ext cx="5406911" cy="511175"/>
          </a:xfrm>
        </p:spPr>
        <p:txBody>
          <a:bodyPr>
            <a:normAutofit fontScale="90000"/>
          </a:bodyPr>
          <a:lstStyle/>
          <a:p>
            <a:r>
              <a:rPr lang="en-US" dirty="0"/>
              <a:t>Budget Stabilization Fund</a:t>
            </a:r>
          </a:p>
        </p:txBody>
      </p:sp>
      <p:sp>
        <p:nvSpPr>
          <p:cNvPr id="6" name="Rectangle 5"/>
          <p:cNvSpPr/>
          <p:nvPr/>
        </p:nvSpPr>
        <p:spPr>
          <a:xfrm>
            <a:off x="269967" y="1207341"/>
            <a:ext cx="2263350" cy="2308324"/>
          </a:xfrm>
          <a:prstGeom prst="rect">
            <a:avLst/>
          </a:prstGeom>
        </p:spPr>
        <p:txBody>
          <a:bodyPr wrap="square">
            <a:spAutoFit/>
          </a:bodyPr>
          <a:lstStyle/>
          <a:p>
            <a:pPr>
              <a:spcAft>
                <a:spcPts val="1200"/>
              </a:spcAft>
            </a:pPr>
            <a:r>
              <a:rPr lang="en-US" sz="1600" dirty="0"/>
              <a:t>The Budget Stabilization Fund was created to enable the UMS to smooth the financial impact of adverse markets, economic conditions, and address other financial challenges. </a:t>
            </a:r>
          </a:p>
        </p:txBody>
      </p:sp>
      <p:sp>
        <p:nvSpPr>
          <p:cNvPr id="15" name="Rectangle 14"/>
          <p:cNvSpPr/>
          <p:nvPr/>
        </p:nvSpPr>
        <p:spPr>
          <a:xfrm>
            <a:off x="2896774" y="1221112"/>
            <a:ext cx="2269958" cy="2062103"/>
          </a:xfrm>
          <a:prstGeom prst="rect">
            <a:avLst/>
          </a:prstGeom>
        </p:spPr>
        <p:txBody>
          <a:bodyPr wrap="square">
            <a:spAutoFit/>
          </a:bodyPr>
          <a:lstStyle/>
          <a:p>
            <a:pPr>
              <a:spcAft>
                <a:spcPts val="1200"/>
              </a:spcAft>
            </a:pPr>
            <a:r>
              <a:rPr lang="en-US" sz="1600" dirty="0"/>
              <a:t>The Fund was established in 2010 and has been built from net investment income that exceeded budget pursuant to the Board of Trustees investment policy.</a:t>
            </a:r>
          </a:p>
        </p:txBody>
      </p:sp>
      <p:sp>
        <p:nvSpPr>
          <p:cNvPr id="16" name="Rectangle 15"/>
          <p:cNvSpPr/>
          <p:nvPr/>
        </p:nvSpPr>
        <p:spPr>
          <a:xfrm>
            <a:off x="5648118" y="1221111"/>
            <a:ext cx="2276682" cy="1815882"/>
          </a:xfrm>
          <a:prstGeom prst="rect">
            <a:avLst/>
          </a:prstGeom>
        </p:spPr>
        <p:txBody>
          <a:bodyPr wrap="square">
            <a:spAutoFit/>
          </a:bodyPr>
          <a:lstStyle/>
          <a:p>
            <a:pPr>
              <a:spcAft>
                <a:spcPts val="1200"/>
              </a:spcAft>
            </a:pPr>
            <a:r>
              <a:rPr lang="en-US" sz="1600" dirty="0"/>
              <a:t>The Treasurer will authorize only the transfer needed to offset a net unrestricted operating loss for each institution at the close of FY21 and FY22.</a:t>
            </a:r>
          </a:p>
        </p:txBody>
      </p:sp>
      <p:sp>
        <p:nvSpPr>
          <p:cNvPr id="12" name="Rectangle 11"/>
          <p:cNvSpPr/>
          <p:nvPr/>
        </p:nvSpPr>
        <p:spPr>
          <a:xfrm>
            <a:off x="96253" y="4202277"/>
            <a:ext cx="1732200" cy="1569660"/>
          </a:xfrm>
          <a:prstGeom prst="rect">
            <a:avLst/>
          </a:prstGeom>
        </p:spPr>
        <p:txBody>
          <a:bodyPr wrap="square">
            <a:spAutoFit/>
          </a:bodyPr>
          <a:lstStyle/>
          <a:p>
            <a:pPr algn="r">
              <a:lnSpc>
                <a:spcPct val="100000"/>
              </a:lnSpc>
              <a:buNone/>
            </a:pPr>
            <a:r>
              <a:rPr lang="en-US" sz="1600" b="0" i="1" dirty="0">
                <a:solidFill>
                  <a:srgbClr val="222222"/>
                </a:solidFill>
                <a:effectLst/>
                <a:latin typeface="Arial" panose="020B0604020202020204" pitchFamily="34" charset="0"/>
              </a:rPr>
              <a:t>Maine Law direct appropriation increased from $856,808 to $3,281,808 in FY22</a:t>
            </a:r>
            <a:endParaRPr lang="en-US" sz="1600" i="1" dirty="0"/>
          </a:p>
        </p:txBody>
      </p:sp>
      <p:graphicFrame>
        <p:nvGraphicFramePr>
          <p:cNvPr id="7" name="Table 6">
            <a:extLs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30786799"/>
              </p:ext>
            </p:extLst>
          </p:nvPr>
        </p:nvGraphicFramePr>
        <p:xfrm>
          <a:off x="2318467" y="4164765"/>
          <a:ext cx="5728414" cy="1940560"/>
        </p:xfrm>
        <a:graphic>
          <a:graphicData uri="http://schemas.openxmlformats.org/drawingml/2006/table">
            <a:tbl>
              <a:tblPr firstRow="1">
                <a:tableStyleId>{FABFCF23-3B69-468F-B69F-88F6DE6A72F2}</a:tableStyleId>
              </a:tblPr>
              <a:tblGrid>
                <a:gridCol w="2197694">
                  <a:extLst>
                    <a:ext uri="{9D8B030D-6E8A-4147-A177-3AD203B41FA5}">
                      <a16:colId xmlns:a16="http://schemas.microsoft.com/office/drawing/2014/main" val="20000"/>
                    </a:ext>
                  </a:extLst>
                </a:gridCol>
                <a:gridCol w="1152887">
                  <a:extLst>
                    <a:ext uri="{9D8B030D-6E8A-4147-A177-3AD203B41FA5}">
                      <a16:colId xmlns:a16="http://schemas.microsoft.com/office/drawing/2014/main" val="20001"/>
                    </a:ext>
                  </a:extLst>
                </a:gridCol>
                <a:gridCol w="1088964">
                  <a:extLst>
                    <a:ext uri="{9D8B030D-6E8A-4147-A177-3AD203B41FA5}">
                      <a16:colId xmlns:a16="http://schemas.microsoft.com/office/drawing/2014/main" val="20002"/>
                    </a:ext>
                  </a:extLst>
                </a:gridCol>
                <a:gridCol w="1288869">
                  <a:extLst>
                    <a:ext uri="{9D8B030D-6E8A-4147-A177-3AD203B41FA5}">
                      <a16:colId xmlns:a16="http://schemas.microsoft.com/office/drawing/2014/main" val="20003"/>
                    </a:ext>
                  </a:extLst>
                </a:gridCol>
              </a:tblGrid>
              <a:tr h="370840">
                <a:tc>
                  <a:txBody>
                    <a:bodyPr/>
                    <a:lstStyle/>
                    <a:p>
                      <a:r>
                        <a:rPr lang="en-US" sz="1200" b="1" dirty="0">
                          <a:solidFill>
                            <a:schemeClr val="tx1"/>
                          </a:solidFill>
                          <a:latin typeface="+mn-lt"/>
                        </a:rPr>
                        <a:t>Utilization</a:t>
                      </a:r>
                    </a:p>
                  </a:txBody>
                  <a:tcPr>
                    <a:lnL w="12700" cmpd="sng">
                      <a:noFill/>
                    </a:lnL>
                    <a:lnR w="12700" cap="flat" cmpd="sng" algn="ctr">
                      <a:solidFill>
                        <a:srgbClr val="004366"/>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436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a:solidFill>
                            <a:schemeClr val="tx1"/>
                          </a:solidFill>
                          <a:latin typeface="+mn-lt"/>
                        </a:rPr>
                        <a:t>FY21 (approved)</a:t>
                      </a:r>
                    </a:p>
                  </a:txBody>
                  <a:tcPr>
                    <a:lnL w="12700" cap="flat" cmpd="sng" algn="ctr">
                      <a:solidFill>
                        <a:srgbClr val="004366"/>
                      </a:solidFill>
                      <a:prstDash val="solid"/>
                      <a:round/>
                      <a:headEnd type="none" w="med" len="med"/>
                      <a:tailEnd type="none" w="med" len="med"/>
                    </a:lnL>
                    <a:lnR w="12700" cap="flat" cmpd="sng" algn="ctr">
                      <a:solidFill>
                        <a:srgbClr val="004366"/>
                      </a:solidFill>
                      <a:prstDash val="solid"/>
                      <a:round/>
                      <a:headEnd type="none" w="med" len="med"/>
                      <a:tailEnd type="none" w="med" len="med"/>
                    </a:lnR>
                    <a:lnT w="12700" cmpd="sng">
                      <a:noFill/>
                    </a:lnT>
                    <a:lnB w="12700" cap="flat" cmpd="sng" algn="ctr">
                      <a:solidFill>
                        <a:srgbClr val="00436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sz="1200" b="0" kern="1200" dirty="0">
                          <a:solidFill>
                            <a:schemeClr val="tx1"/>
                          </a:solidFill>
                          <a:latin typeface="+mn-lt"/>
                          <a:ea typeface="+mn-ea"/>
                          <a:cs typeface="+mn-cs"/>
                        </a:rPr>
                        <a:t>FY21</a:t>
                      </a:r>
                    </a:p>
                    <a:p>
                      <a:pPr marL="0" algn="ctr" defTabSz="914400" rtl="0" eaLnBrk="1" latinLnBrk="0" hangingPunct="1"/>
                      <a:r>
                        <a:rPr lang="en-US" sz="1200" b="0" kern="1200" dirty="0">
                          <a:solidFill>
                            <a:schemeClr val="tx1"/>
                          </a:solidFill>
                          <a:latin typeface="+mn-lt"/>
                          <a:ea typeface="+mn-ea"/>
                          <a:cs typeface="+mn-cs"/>
                        </a:rPr>
                        <a:t>(amended)</a:t>
                      </a:r>
                    </a:p>
                  </a:txBody>
                  <a:tcPr>
                    <a:lnL w="12700" cap="flat" cmpd="sng" algn="ctr">
                      <a:solidFill>
                        <a:srgbClr val="004366"/>
                      </a:solidFill>
                      <a:prstDash val="solid"/>
                      <a:round/>
                      <a:headEnd type="none" w="med" len="med"/>
                      <a:tailEnd type="none" w="med" len="med"/>
                    </a:lnL>
                    <a:lnR w="12700" cap="flat" cmpd="sng" algn="ctr">
                      <a:solidFill>
                        <a:srgbClr val="004366"/>
                      </a:solidFill>
                      <a:prstDash val="solid"/>
                      <a:round/>
                      <a:headEnd type="none" w="med" len="med"/>
                      <a:tailEnd type="none" w="med" len="med"/>
                    </a:lnR>
                    <a:lnT w="12700" cmpd="sng">
                      <a:noFill/>
                    </a:lnT>
                    <a:lnB w="12700" cap="flat" cmpd="sng" algn="ctr">
                      <a:solidFill>
                        <a:srgbClr val="00436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a:solidFill>
                            <a:schemeClr val="tx1"/>
                          </a:solidFill>
                          <a:latin typeface="+mn-lt"/>
                        </a:rPr>
                        <a:t>FY22*</a:t>
                      </a:r>
                    </a:p>
                    <a:p>
                      <a:pPr algn="ctr"/>
                      <a:r>
                        <a:rPr lang="en-US" sz="1200" b="0" dirty="0">
                          <a:solidFill>
                            <a:schemeClr val="tx1"/>
                          </a:solidFill>
                          <a:latin typeface="+mn-lt"/>
                        </a:rPr>
                        <a:t>(recommended)</a:t>
                      </a:r>
                    </a:p>
                  </a:txBody>
                  <a:tcPr>
                    <a:lnL w="12700" cap="flat" cmpd="sng" algn="ctr">
                      <a:solidFill>
                        <a:srgbClr val="004366"/>
                      </a:solidFill>
                      <a:prstDash val="solid"/>
                      <a:round/>
                      <a:headEnd type="none" w="med" len="med"/>
                      <a:tailEnd type="none" w="med" len="med"/>
                    </a:lnL>
                    <a:lnR w="12700" cmpd="sng">
                      <a:noFill/>
                    </a:lnR>
                    <a:lnB w="12700" cap="flat" cmpd="sng" algn="ctr">
                      <a:solidFill>
                        <a:srgbClr val="00436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r>
                        <a:rPr lang="en-US" sz="1200" dirty="0">
                          <a:solidFill>
                            <a:schemeClr val="tx1"/>
                          </a:solidFill>
                          <a:latin typeface="+mn-lt"/>
                        </a:rPr>
                        <a:t>Maine Law</a:t>
                      </a:r>
                      <a:r>
                        <a:rPr lang="en-US" sz="1200" baseline="0" dirty="0">
                          <a:solidFill>
                            <a:schemeClr val="tx1"/>
                          </a:solidFill>
                          <a:latin typeface="+mn-lt"/>
                        </a:rPr>
                        <a:t> (incl FY20 </a:t>
                      </a:r>
                      <a:r>
                        <a:rPr lang="en-US" sz="1200" baseline="0" dirty="0" err="1">
                          <a:solidFill>
                            <a:schemeClr val="tx1"/>
                          </a:solidFill>
                          <a:latin typeface="+mn-lt"/>
                        </a:rPr>
                        <a:t>cfwd</a:t>
                      </a:r>
                      <a:r>
                        <a:rPr lang="en-US" sz="1200" baseline="0" dirty="0">
                          <a:solidFill>
                            <a:schemeClr val="tx1"/>
                          </a:solidFill>
                          <a:latin typeface="+mn-lt"/>
                        </a:rPr>
                        <a:t>)</a:t>
                      </a:r>
                      <a:endParaRPr lang="en-US" sz="1200" dirty="0">
                        <a:solidFill>
                          <a:schemeClr val="tx1"/>
                        </a:solidFill>
                        <a:latin typeface="+mn-lt"/>
                      </a:endParaRPr>
                    </a:p>
                  </a:txBody>
                  <a:tcPr>
                    <a:lnL w="12700" cmpd="sng">
                      <a:noFill/>
                    </a:lnL>
                    <a:lnR w="12700" cap="flat" cmpd="sng" algn="ctr">
                      <a:solidFill>
                        <a:srgbClr val="004366"/>
                      </a:solidFill>
                      <a:prstDash val="solid"/>
                      <a:round/>
                      <a:headEnd type="none" w="med" len="med"/>
                      <a:tailEnd type="none" w="med" len="med"/>
                    </a:lnR>
                    <a:lnT w="12700" cap="flat" cmpd="sng" algn="ctr">
                      <a:solidFill>
                        <a:srgbClr val="004366"/>
                      </a:solidFill>
                      <a:prstDash val="solid"/>
                      <a:round/>
                      <a:headEnd type="none" w="med" len="med"/>
                      <a:tailEnd type="none" w="med" len="med"/>
                    </a:lnT>
                    <a:lnB w="12700" cap="flat" cmpd="sng" algn="ctr">
                      <a:solidFill>
                        <a:srgbClr val="00436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dirty="0">
                          <a:solidFill>
                            <a:schemeClr val="tx1"/>
                          </a:solidFill>
                          <a:latin typeface="+mn-lt"/>
                        </a:rPr>
                        <a:t>(1,961,444)</a:t>
                      </a:r>
                    </a:p>
                  </a:txBody>
                  <a:tcPr>
                    <a:lnL w="12700" cap="flat" cmpd="sng" algn="ctr">
                      <a:solidFill>
                        <a:srgbClr val="004366"/>
                      </a:solidFill>
                      <a:prstDash val="solid"/>
                      <a:round/>
                      <a:headEnd type="none" w="med" len="med"/>
                      <a:tailEnd type="none" w="med" len="med"/>
                    </a:lnL>
                    <a:lnR w="12700" cap="flat" cmpd="sng" algn="ctr">
                      <a:solidFill>
                        <a:srgbClr val="004366"/>
                      </a:solidFill>
                      <a:prstDash val="solid"/>
                      <a:round/>
                      <a:headEnd type="none" w="med" len="med"/>
                      <a:tailEnd type="none" w="med" len="med"/>
                    </a:lnR>
                    <a:lnT w="12700" cap="flat" cmpd="sng" algn="ctr">
                      <a:solidFill>
                        <a:srgbClr val="004366"/>
                      </a:solidFill>
                      <a:prstDash val="solid"/>
                      <a:round/>
                      <a:headEnd type="none" w="med" len="med"/>
                      <a:tailEnd type="none" w="med" len="med"/>
                    </a:lnT>
                    <a:lnB w="12700" cap="flat" cmpd="sng" algn="ctr">
                      <a:solidFill>
                        <a:srgbClr val="00436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lang="en-US" sz="1200" b="0" kern="1200" dirty="0">
                          <a:solidFill>
                            <a:schemeClr val="tx1"/>
                          </a:solidFill>
                          <a:latin typeface="+mn-lt"/>
                          <a:ea typeface="+mn-ea"/>
                          <a:cs typeface="+mn-cs"/>
                        </a:rPr>
                        <a:t>(1,415,149)</a:t>
                      </a:r>
                    </a:p>
                  </a:txBody>
                  <a:tcPr>
                    <a:lnL w="12700" cap="flat" cmpd="sng" algn="ctr">
                      <a:solidFill>
                        <a:srgbClr val="004366"/>
                      </a:solidFill>
                      <a:prstDash val="solid"/>
                      <a:round/>
                      <a:headEnd type="none" w="med" len="med"/>
                      <a:tailEnd type="none" w="med" len="med"/>
                    </a:lnL>
                    <a:lnR w="12700" cap="flat" cmpd="sng" algn="ctr">
                      <a:solidFill>
                        <a:srgbClr val="004366"/>
                      </a:solidFill>
                      <a:prstDash val="solid"/>
                      <a:round/>
                      <a:headEnd type="none" w="med" len="med"/>
                      <a:tailEnd type="none" w="med" len="med"/>
                    </a:lnR>
                    <a:lnT w="12700" cap="flat" cmpd="sng" algn="ctr">
                      <a:solidFill>
                        <a:srgbClr val="004366"/>
                      </a:solidFill>
                      <a:prstDash val="solid"/>
                      <a:round/>
                      <a:headEnd type="none" w="med" len="med"/>
                      <a:tailEnd type="none" w="med" len="med"/>
                    </a:lnT>
                    <a:lnB w="12700" cap="flat" cmpd="sng" algn="ctr">
                      <a:solidFill>
                        <a:srgbClr val="00436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1013726"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mn-lt"/>
                        </a:rPr>
                        <a:t>(1,926,386)</a:t>
                      </a:r>
                    </a:p>
                  </a:txBody>
                  <a:tcPr>
                    <a:lnL w="12700" cap="flat" cmpd="sng" algn="ctr">
                      <a:solidFill>
                        <a:srgbClr val="004366"/>
                      </a:solidFill>
                      <a:prstDash val="solid"/>
                      <a:round/>
                      <a:headEnd type="none" w="med" len="med"/>
                      <a:tailEnd type="none" w="med" len="med"/>
                    </a:lnL>
                    <a:lnR w="12700" cmpd="sng">
                      <a:noFill/>
                    </a:lnR>
                    <a:lnT w="12700" cap="flat" cmpd="sng" algn="ctr">
                      <a:solidFill>
                        <a:srgbClr val="004366"/>
                      </a:solidFill>
                      <a:prstDash val="solid"/>
                      <a:round/>
                      <a:headEnd type="none" w="med" len="med"/>
                      <a:tailEnd type="none" w="med" len="med"/>
                    </a:lnT>
                    <a:lnB w="12700" cap="flat" cmpd="sng" algn="ctr">
                      <a:solidFill>
                        <a:srgbClr val="00436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70840">
                <a:tc>
                  <a:txBody>
                    <a:bodyPr/>
                    <a:lstStyle/>
                    <a:p>
                      <a:r>
                        <a:rPr lang="en-US" sz="1200" dirty="0">
                          <a:solidFill>
                            <a:schemeClr val="tx1"/>
                          </a:solidFill>
                          <a:latin typeface="+mn-lt"/>
                        </a:rPr>
                        <a:t>UMF</a:t>
                      </a:r>
                    </a:p>
                  </a:txBody>
                  <a:tcPr>
                    <a:lnL w="12700" cmpd="sng">
                      <a:noFill/>
                    </a:lnL>
                    <a:lnR w="12700" cap="flat" cmpd="sng" algn="ctr">
                      <a:solidFill>
                        <a:srgbClr val="004366"/>
                      </a:solidFill>
                      <a:prstDash val="solid"/>
                      <a:round/>
                      <a:headEnd type="none" w="med" len="med"/>
                      <a:tailEnd type="none" w="med" len="med"/>
                    </a:lnR>
                    <a:lnT w="12700" cap="flat" cmpd="sng" algn="ctr">
                      <a:solidFill>
                        <a:srgbClr val="004366"/>
                      </a:solidFill>
                      <a:prstDash val="solid"/>
                      <a:round/>
                      <a:headEnd type="none" w="med" len="med"/>
                      <a:tailEnd type="none" w="med" len="med"/>
                    </a:lnT>
                    <a:lnB w="12700" cap="flat" cmpd="sng" algn="ctr">
                      <a:solidFill>
                        <a:srgbClr val="00436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dirty="0">
                          <a:solidFill>
                            <a:schemeClr val="tx1"/>
                          </a:solidFill>
                          <a:latin typeface="+mn-lt"/>
                        </a:rPr>
                        <a:t>(2,959,661)</a:t>
                      </a:r>
                    </a:p>
                  </a:txBody>
                  <a:tcPr>
                    <a:lnL w="12700" cap="flat" cmpd="sng" algn="ctr">
                      <a:solidFill>
                        <a:srgbClr val="004366"/>
                      </a:solidFill>
                      <a:prstDash val="solid"/>
                      <a:round/>
                      <a:headEnd type="none" w="med" len="med"/>
                      <a:tailEnd type="none" w="med" len="med"/>
                    </a:lnL>
                    <a:lnR w="12700" cap="flat" cmpd="sng" algn="ctr">
                      <a:solidFill>
                        <a:srgbClr val="004366"/>
                      </a:solidFill>
                      <a:prstDash val="solid"/>
                      <a:round/>
                      <a:headEnd type="none" w="med" len="med"/>
                      <a:tailEnd type="none" w="med" len="med"/>
                    </a:lnR>
                    <a:lnT w="12700" cap="flat" cmpd="sng" algn="ctr">
                      <a:solidFill>
                        <a:srgbClr val="004366"/>
                      </a:solidFill>
                      <a:prstDash val="solid"/>
                      <a:round/>
                      <a:headEnd type="none" w="med" len="med"/>
                      <a:tailEnd type="none" w="med" len="med"/>
                    </a:lnT>
                    <a:lnB w="12700" cap="flat" cmpd="sng" algn="ctr">
                      <a:solidFill>
                        <a:srgbClr val="00436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lang="en-US" sz="1200" b="0" kern="1200" dirty="0">
                          <a:solidFill>
                            <a:schemeClr val="tx1"/>
                          </a:solidFill>
                          <a:latin typeface="+mn-lt"/>
                          <a:ea typeface="+mn-ea"/>
                          <a:cs typeface="+mn-cs"/>
                        </a:rPr>
                        <a:t>0</a:t>
                      </a:r>
                    </a:p>
                  </a:txBody>
                  <a:tcPr>
                    <a:lnL w="12700" cap="flat" cmpd="sng" algn="ctr">
                      <a:solidFill>
                        <a:srgbClr val="004366"/>
                      </a:solidFill>
                      <a:prstDash val="solid"/>
                      <a:round/>
                      <a:headEnd type="none" w="med" len="med"/>
                      <a:tailEnd type="none" w="med" len="med"/>
                    </a:lnL>
                    <a:lnR w="12700" cap="flat" cmpd="sng" algn="ctr">
                      <a:solidFill>
                        <a:srgbClr val="004366"/>
                      </a:solidFill>
                      <a:prstDash val="solid"/>
                      <a:round/>
                      <a:headEnd type="none" w="med" len="med"/>
                      <a:tailEnd type="none" w="med" len="med"/>
                    </a:lnR>
                    <a:lnT w="12700" cap="flat" cmpd="sng" algn="ctr">
                      <a:solidFill>
                        <a:srgbClr val="004366"/>
                      </a:solidFill>
                      <a:prstDash val="solid"/>
                      <a:round/>
                      <a:headEnd type="none" w="med" len="med"/>
                      <a:tailEnd type="none" w="med" len="med"/>
                    </a:lnT>
                    <a:lnB w="12700" cap="flat" cmpd="sng" algn="ctr">
                      <a:solidFill>
                        <a:srgbClr val="00436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dirty="0">
                          <a:solidFill>
                            <a:schemeClr val="tx1"/>
                          </a:solidFill>
                          <a:latin typeface="+mn-lt"/>
                        </a:rPr>
                        <a:t>(1,552,147)</a:t>
                      </a:r>
                    </a:p>
                  </a:txBody>
                  <a:tcPr>
                    <a:lnL w="12700" cap="flat" cmpd="sng" algn="ctr">
                      <a:solidFill>
                        <a:srgbClr val="004366"/>
                      </a:solidFill>
                      <a:prstDash val="solid"/>
                      <a:round/>
                      <a:headEnd type="none" w="med" len="med"/>
                      <a:tailEnd type="none" w="med" len="med"/>
                    </a:lnL>
                    <a:lnR w="12700" cmpd="sng">
                      <a:noFill/>
                    </a:lnR>
                    <a:lnT w="12700" cap="flat" cmpd="sng" algn="ctr">
                      <a:solidFill>
                        <a:srgbClr val="004366"/>
                      </a:solidFill>
                      <a:prstDash val="solid"/>
                      <a:round/>
                      <a:headEnd type="none" w="med" len="med"/>
                      <a:tailEnd type="none" w="med" len="med"/>
                    </a:lnT>
                    <a:lnB w="12700" cap="flat" cmpd="sng" algn="ctr">
                      <a:solidFill>
                        <a:srgbClr val="00436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23237513"/>
                  </a:ext>
                </a:extLst>
              </a:tr>
              <a:tr h="370840">
                <a:tc>
                  <a:txBody>
                    <a:bodyPr/>
                    <a:lstStyle/>
                    <a:p>
                      <a:r>
                        <a:rPr lang="en-US" sz="1200" dirty="0">
                          <a:solidFill>
                            <a:schemeClr val="tx1"/>
                          </a:solidFill>
                          <a:latin typeface="+mn-lt"/>
                        </a:rPr>
                        <a:t>Investment</a:t>
                      </a:r>
                      <a:r>
                        <a:rPr lang="en-US" sz="1200" baseline="0" dirty="0">
                          <a:solidFill>
                            <a:schemeClr val="tx1"/>
                          </a:solidFill>
                          <a:latin typeface="+mn-lt"/>
                        </a:rPr>
                        <a:t> gain/loss</a:t>
                      </a:r>
                      <a:endParaRPr lang="en-US" sz="1200" dirty="0">
                        <a:solidFill>
                          <a:schemeClr val="tx1"/>
                        </a:solidFill>
                        <a:latin typeface="+mn-lt"/>
                      </a:endParaRPr>
                    </a:p>
                  </a:txBody>
                  <a:tcPr>
                    <a:lnL w="12700" cmpd="sng">
                      <a:noFill/>
                    </a:lnL>
                    <a:lnR w="12700" cap="flat" cmpd="sng" algn="ctr">
                      <a:solidFill>
                        <a:srgbClr val="004366"/>
                      </a:solidFill>
                      <a:prstDash val="solid"/>
                      <a:round/>
                      <a:headEnd type="none" w="med" len="med"/>
                      <a:tailEnd type="none" w="med" len="med"/>
                    </a:lnR>
                    <a:lnT w="12700" cap="flat" cmpd="sng" algn="ctr">
                      <a:solidFill>
                        <a:srgbClr val="004366"/>
                      </a:solidFill>
                      <a:prstDash val="solid"/>
                      <a:round/>
                      <a:headEnd type="none" w="med" len="med"/>
                      <a:tailEnd type="none" w="med" len="med"/>
                    </a:lnT>
                    <a:lnB w="12700" cap="flat" cmpd="sng" algn="ctr">
                      <a:solidFill>
                        <a:srgbClr val="00436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dirty="0">
                          <a:solidFill>
                            <a:schemeClr val="tx1"/>
                          </a:solidFill>
                          <a:latin typeface="+mn-lt"/>
                        </a:rPr>
                        <a:t>TBD</a:t>
                      </a:r>
                    </a:p>
                  </a:txBody>
                  <a:tcPr>
                    <a:lnL w="12700" cap="flat" cmpd="sng" algn="ctr">
                      <a:solidFill>
                        <a:srgbClr val="004366"/>
                      </a:solidFill>
                      <a:prstDash val="solid"/>
                      <a:round/>
                      <a:headEnd type="none" w="med" len="med"/>
                      <a:tailEnd type="none" w="med" len="med"/>
                    </a:lnL>
                    <a:lnR w="12700" cap="flat" cmpd="sng" algn="ctr">
                      <a:solidFill>
                        <a:srgbClr val="004366"/>
                      </a:solidFill>
                      <a:prstDash val="solid"/>
                      <a:round/>
                      <a:headEnd type="none" w="med" len="med"/>
                      <a:tailEnd type="none" w="med" len="med"/>
                    </a:lnR>
                    <a:lnT w="12700" cap="flat" cmpd="sng" algn="ctr">
                      <a:solidFill>
                        <a:srgbClr val="004366"/>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mn-lt"/>
                        </a:rPr>
                        <a:t>TBD</a:t>
                      </a:r>
                      <a:endParaRPr lang="en-US" sz="1200" b="0" kern="1200" dirty="0">
                        <a:solidFill>
                          <a:schemeClr val="tx1"/>
                        </a:solidFill>
                        <a:latin typeface="+mn-lt"/>
                        <a:ea typeface="+mn-ea"/>
                        <a:cs typeface="+mn-cs"/>
                      </a:endParaRPr>
                    </a:p>
                  </a:txBody>
                  <a:tcPr>
                    <a:lnL w="12700" cap="flat" cmpd="sng" algn="ctr">
                      <a:solidFill>
                        <a:srgbClr val="004366"/>
                      </a:solidFill>
                      <a:prstDash val="solid"/>
                      <a:round/>
                      <a:headEnd type="none" w="med" len="med"/>
                      <a:tailEnd type="none" w="med" len="med"/>
                    </a:lnL>
                    <a:lnR w="12700" cap="flat" cmpd="sng" algn="ctr">
                      <a:solidFill>
                        <a:srgbClr val="004366"/>
                      </a:solidFill>
                      <a:prstDash val="solid"/>
                      <a:round/>
                      <a:headEnd type="none" w="med" len="med"/>
                      <a:tailEnd type="none" w="med" len="med"/>
                    </a:lnR>
                    <a:lnT w="12700" cap="flat" cmpd="sng" algn="ctr">
                      <a:solidFill>
                        <a:srgbClr val="004366"/>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dirty="0">
                          <a:solidFill>
                            <a:schemeClr val="tx1"/>
                          </a:solidFill>
                          <a:latin typeface="+mn-lt"/>
                        </a:rPr>
                        <a:t>TBD</a:t>
                      </a:r>
                    </a:p>
                  </a:txBody>
                  <a:tcPr>
                    <a:lnL w="12700" cap="flat" cmpd="sng" algn="ctr">
                      <a:solidFill>
                        <a:srgbClr val="004366"/>
                      </a:solidFill>
                      <a:prstDash val="solid"/>
                      <a:round/>
                      <a:headEnd type="none" w="med" len="med"/>
                      <a:tailEnd type="none" w="med" len="med"/>
                    </a:lnL>
                    <a:lnR w="12700" cmpd="sng">
                      <a:noFill/>
                    </a:lnR>
                    <a:lnT w="12700" cap="flat" cmpd="sng" algn="ctr">
                      <a:solidFill>
                        <a:srgbClr val="004366"/>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70840">
                <a:tc>
                  <a:txBody>
                    <a:bodyPr/>
                    <a:lstStyle/>
                    <a:p>
                      <a:r>
                        <a:rPr lang="en-US" sz="1200" dirty="0">
                          <a:solidFill>
                            <a:schemeClr val="tx1"/>
                          </a:solidFill>
                          <a:latin typeface="+mn-lt"/>
                        </a:rPr>
                        <a:t>Subtotal</a:t>
                      </a:r>
                    </a:p>
                  </a:txBody>
                  <a:tcPr>
                    <a:lnL w="12700" cmpd="sng">
                      <a:noFill/>
                    </a:lnL>
                    <a:lnR w="9525" cap="flat" cmpd="sng" algn="ctr">
                      <a:solidFill>
                        <a:srgbClr val="00688F"/>
                      </a:solidFill>
                      <a:prstDash val="solid"/>
                      <a:round/>
                      <a:headEnd type="none" w="med" len="med"/>
                      <a:tailEnd type="none" w="med" len="med"/>
                    </a:lnR>
                    <a:lnT w="12700" cap="flat" cmpd="sng" algn="ctr">
                      <a:solidFill>
                        <a:srgbClr val="004366"/>
                      </a:solidFill>
                      <a:prstDash val="solid"/>
                      <a:round/>
                      <a:headEnd type="none" w="med" len="med"/>
                      <a:tailEnd type="none" w="med" len="med"/>
                    </a:lnT>
                    <a:lnB w="12700" cap="flat" cmpd="sng" algn="ctr">
                      <a:solidFill>
                        <a:srgbClr val="00436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dirty="0">
                          <a:solidFill>
                            <a:schemeClr val="bg1"/>
                          </a:solidFill>
                          <a:latin typeface="+mn-lt"/>
                        </a:rPr>
                        <a:t>($</a:t>
                      </a:r>
                      <a:r>
                        <a:rPr lang="en-US" sz="1200" baseline="0" dirty="0">
                          <a:solidFill>
                            <a:schemeClr val="bg1"/>
                          </a:solidFill>
                          <a:latin typeface="+mn-lt"/>
                        </a:rPr>
                        <a:t>4,921,105)</a:t>
                      </a:r>
                      <a:endParaRPr lang="en-US" sz="1200" dirty="0">
                        <a:solidFill>
                          <a:schemeClr val="bg1"/>
                        </a:solidFill>
                        <a:latin typeface="+mn-lt"/>
                      </a:endParaRPr>
                    </a:p>
                  </a:txBody>
                  <a:tcPr>
                    <a:lnL w="9525" cap="flat" cmpd="sng" algn="ctr">
                      <a:solidFill>
                        <a:srgbClr val="00688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688F"/>
                    </a:solidFill>
                  </a:tcPr>
                </a:tc>
                <a:tc>
                  <a:txBody>
                    <a:bodyPr/>
                    <a:lstStyle/>
                    <a:p>
                      <a:pPr marL="0" algn="r" defTabSz="914400" rtl="0" eaLnBrk="1" latinLnBrk="0" hangingPunct="1"/>
                      <a:r>
                        <a:rPr lang="en-US" sz="1200" b="0" kern="1200" dirty="0">
                          <a:solidFill>
                            <a:schemeClr val="bg1"/>
                          </a:solidFill>
                          <a:latin typeface="+mn-lt"/>
                          <a:ea typeface="+mn-ea"/>
                          <a:cs typeface="+mn-cs"/>
                        </a:rPr>
                        <a:t>($1,415,149)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688F"/>
                    </a:solidFill>
                  </a:tcPr>
                </a:tc>
                <a:tc>
                  <a:txBody>
                    <a:bodyPr/>
                    <a:lstStyle/>
                    <a:p>
                      <a:pPr algn="r"/>
                      <a:r>
                        <a:rPr lang="en-US" sz="1200" dirty="0">
                          <a:solidFill>
                            <a:schemeClr val="bg1"/>
                          </a:solidFill>
                          <a:latin typeface="+mn-lt"/>
                        </a:rPr>
                        <a:t>($3,478,533)</a:t>
                      </a: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688F"/>
                    </a:solidFill>
                  </a:tcPr>
                </a:tc>
                <a:extLst>
                  <a:ext uri="{0D108BD9-81ED-4DB2-BD59-A6C34878D82A}">
                    <a16:rowId xmlns:a16="http://schemas.microsoft.com/office/drawing/2014/main" val="10008"/>
                  </a:ext>
                </a:extLst>
              </a:tr>
            </a:tbl>
          </a:graphicData>
        </a:graphic>
      </p:graphicFrame>
      <p:sp>
        <p:nvSpPr>
          <p:cNvPr id="13" name="Right Brace 12">
            <a:extLst>
              <a:ext uri="{C183D7F6-B498-43B3-948B-1728B52AA6E4}">
                <adec:decorative xmlns:adec="http://schemas.microsoft.com/office/drawing/2017/decorative" val="1"/>
              </a:ext>
            </a:extLst>
          </p:cNvPr>
          <p:cNvSpPr/>
          <p:nvPr/>
        </p:nvSpPr>
        <p:spPr>
          <a:xfrm>
            <a:off x="1702027" y="4119154"/>
            <a:ext cx="403960" cy="2114448"/>
          </a:xfrm>
          <a:prstGeom prst="rightBrace">
            <a:avLst>
              <a:gd name="adj1" fmla="val 40098"/>
              <a:gd name="adj2" fmla="val 42381"/>
            </a:avLst>
          </a:prstGeom>
          <a:ln w="19050">
            <a:solidFill>
              <a:srgbClr val="00688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7" name="Picture 26" descr="Balance on 7/1/20 - $12,114,212&#10;Balance Recommended for BOT approval $7,220,530"/>
          <p:cNvPicPr>
            <a:picLocks noChangeAspect="1"/>
          </p:cNvPicPr>
          <p:nvPr/>
        </p:nvPicPr>
        <p:blipFill rotWithShape="1">
          <a:blip r:embed="rId3">
            <a:extLst>
              <a:ext uri="{28A0092B-C50C-407E-A947-70E740481C1C}">
                <a14:useLocalDpi xmlns:a14="http://schemas.microsoft.com/office/drawing/2010/main" val="0"/>
              </a:ext>
            </a:extLst>
          </a:blip>
          <a:srcRect l="16011" t="-83" r="44582" b="83"/>
          <a:stretch/>
        </p:blipFill>
        <p:spPr>
          <a:xfrm>
            <a:off x="8174420" y="0"/>
            <a:ext cx="4069619" cy="6858000"/>
          </a:xfrm>
          <a:prstGeom prst="rect">
            <a:avLst/>
          </a:prstGeom>
        </p:spPr>
      </p:pic>
      <p:sp>
        <p:nvSpPr>
          <p:cNvPr id="4" name="Slide Number Placeholder 3"/>
          <p:cNvSpPr>
            <a:spLocks noGrp="1"/>
          </p:cNvSpPr>
          <p:nvPr>
            <p:ph type="sldNum" sz="quarter" idx="12"/>
          </p:nvPr>
        </p:nvSpPr>
        <p:spPr/>
        <p:txBody>
          <a:bodyPr/>
          <a:lstStyle/>
          <a:p>
            <a:fld id="{F5CF3575-0547-4F27-9A0F-3C3208F032F2}" type="slidenum">
              <a:rPr lang="en-US" smtClean="0"/>
              <a:t>7</a:t>
            </a:fld>
            <a:endParaRPr lang="en-US"/>
          </a:p>
        </p:txBody>
      </p:sp>
      <p:sp>
        <p:nvSpPr>
          <p:cNvPr id="3" name="TextBox 2">
            <a:extLst>
              <a:ext uri="{FF2B5EF4-FFF2-40B4-BE49-F238E27FC236}">
                <a16:creationId xmlns:a16="http://schemas.microsoft.com/office/drawing/2014/main" id="{E98E9E87-AD38-476A-BA27-F6A116B2929E}"/>
              </a:ext>
            </a:extLst>
          </p:cNvPr>
          <p:cNvSpPr txBox="1"/>
          <p:nvPr/>
        </p:nvSpPr>
        <p:spPr>
          <a:xfrm>
            <a:off x="2969489" y="3788707"/>
            <a:ext cx="5697920" cy="369332"/>
          </a:xfrm>
          <a:prstGeom prst="rect">
            <a:avLst/>
          </a:prstGeom>
          <a:noFill/>
        </p:spPr>
        <p:txBody>
          <a:bodyPr wrap="square" rtlCol="0">
            <a:spAutoFit/>
          </a:bodyPr>
          <a:lstStyle/>
          <a:p>
            <a:r>
              <a:rPr lang="en-US" dirty="0"/>
              <a:t>Balance 7/1/20	 		$12,114,212</a:t>
            </a:r>
          </a:p>
        </p:txBody>
      </p:sp>
      <p:sp>
        <p:nvSpPr>
          <p:cNvPr id="5" name="TextBox 4">
            <a:extLst>
              <a:ext uri="{FF2B5EF4-FFF2-40B4-BE49-F238E27FC236}">
                <a16:creationId xmlns:a16="http://schemas.microsoft.com/office/drawing/2014/main" id="{CC5B7488-7FEF-4E2F-978A-6E04F59D6CF8}"/>
              </a:ext>
            </a:extLst>
          </p:cNvPr>
          <p:cNvSpPr txBox="1"/>
          <p:nvPr/>
        </p:nvSpPr>
        <p:spPr>
          <a:xfrm>
            <a:off x="2318467" y="6183575"/>
            <a:ext cx="4069619" cy="800219"/>
          </a:xfrm>
          <a:prstGeom prst="rect">
            <a:avLst/>
          </a:prstGeom>
          <a:noFill/>
        </p:spPr>
        <p:txBody>
          <a:bodyPr wrap="square" rtlCol="0">
            <a:spAutoFit/>
          </a:bodyPr>
          <a:lstStyle/>
          <a:p>
            <a:pPr algn="l"/>
            <a:r>
              <a:rPr lang="en-US" sz="1400" dirty="0" err="1">
                <a:solidFill>
                  <a:schemeClr val="tx1"/>
                </a:solidFill>
                <a:latin typeface="+mn-lt"/>
              </a:rPr>
              <a:t>Proj</a:t>
            </a:r>
            <a:r>
              <a:rPr lang="en-US" sz="1400" dirty="0">
                <a:solidFill>
                  <a:schemeClr val="tx1"/>
                </a:solidFill>
                <a:latin typeface="+mn-lt"/>
              </a:rPr>
              <a:t> Bal (7/1/20 Bal-Amended- Recommended)         </a:t>
            </a:r>
          </a:p>
          <a:p>
            <a:pPr algn="l"/>
            <a:r>
              <a:rPr lang="en-US" sz="1400" i="1" dirty="0">
                <a:solidFill>
                  <a:schemeClr val="tx1"/>
                </a:solidFill>
                <a:latin typeface="+mn-lt"/>
              </a:rPr>
              <a:t>                                        *requires BOT approval    </a:t>
            </a:r>
            <a:r>
              <a:rPr lang="en-US" sz="1400" dirty="0">
                <a:solidFill>
                  <a:schemeClr val="tx1"/>
                </a:solidFill>
                <a:latin typeface="+mn-lt"/>
              </a:rPr>
              <a:t>     </a:t>
            </a:r>
          </a:p>
          <a:p>
            <a:endParaRPr lang="en-US" dirty="0"/>
          </a:p>
        </p:txBody>
      </p:sp>
      <p:sp>
        <p:nvSpPr>
          <p:cNvPr id="29" name="TextBox 28">
            <a:extLst>
              <a:ext uri="{FF2B5EF4-FFF2-40B4-BE49-F238E27FC236}">
                <a16:creationId xmlns:a16="http://schemas.microsoft.com/office/drawing/2014/main" id="{0659D91D-2AD7-4418-A648-0AE82AFDB4BE}"/>
              </a:ext>
            </a:extLst>
          </p:cNvPr>
          <p:cNvSpPr txBox="1"/>
          <p:nvPr/>
        </p:nvSpPr>
        <p:spPr>
          <a:xfrm>
            <a:off x="6722247" y="6183575"/>
            <a:ext cx="1585372"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$7,220,530</a:t>
            </a:r>
          </a:p>
        </p:txBody>
      </p:sp>
    </p:spTree>
    <p:extLst>
      <p:ext uri="{BB962C8B-B14F-4D97-AF65-F5344CB8AC3E}">
        <p14:creationId xmlns:p14="http://schemas.microsoft.com/office/powerpoint/2010/main" val="488223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3566" y="318880"/>
            <a:ext cx="6811204" cy="511175"/>
          </a:xfrm>
        </p:spPr>
        <p:txBody>
          <a:bodyPr>
            <a:noAutofit/>
          </a:bodyPr>
          <a:lstStyle/>
          <a:p>
            <a:r>
              <a:rPr lang="en-US" sz="2400" dirty="0"/>
              <a:t>E&amp;G State Appropriation  </a:t>
            </a:r>
            <a:br>
              <a:rPr lang="en-US" sz="2800" dirty="0"/>
            </a:br>
            <a:r>
              <a:rPr lang="en-US" sz="1600" dirty="0"/>
              <a:t>(excl. restricted funds, e.g. MEIF &amp; Debt Service)</a:t>
            </a:r>
          </a:p>
        </p:txBody>
      </p:sp>
      <p:pic>
        <p:nvPicPr>
          <p:cNvPr id="4" name="Picture 3" descr="E&amp;G State appropriation 12 year trend">
            <a:extLst>
              <a:ext uri="{FF2B5EF4-FFF2-40B4-BE49-F238E27FC236}">
                <a16:creationId xmlns:a16="http://schemas.microsoft.com/office/drawing/2014/main" id="{6A026C47-7E9C-4C52-B81A-A9978AD35486}"/>
              </a:ext>
            </a:extLst>
          </p:cNvPr>
          <p:cNvPicPr>
            <a:picLocks noChangeAspect="1"/>
          </p:cNvPicPr>
          <p:nvPr/>
        </p:nvPicPr>
        <p:blipFill>
          <a:blip r:embed="rId2"/>
          <a:stretch>
            <a:fillRect/>
          </a:stretch>
        </p:blipFill>
        <p:spPr>
          <a:xfrm>
            <a:off x="191067" y="1048470"/>
            <a:ext cx="12192000" cy="5661812"/>
          </a:xfrm>
          <a:prstGeom prst="rect">
            <a:avLst/>
          </a:prstGeom>
        </p:spPr>
      </p:pic>
    </p:spTree>
    <p:extLst>
      <p:ext uri="{BB962C8B-B14F-4D97-AF65-F5344CB8AC3E}">
        <p14:creationId xmlns:p14="http://schemas.microsoft.com/office/powerpoint/2010/main" val="350091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4746" y="180916"/>
            <a:ext cx="7714435" cy="511175"/>
          </a:xfrm>
        </p:spPr>
        <p:txBody>
          <a:bodyPr>
            <a:normAutofit fontScale="90000"/>
          </a:bodyPr>
          <a:lstStyle/>
          <a:p>
            <a:r>
              <a:rPr lang="en-US" dirty="0"/>
              <a:t>Maine Economic Improvement Fund (MEIF) </a:t>
            </a:r>
          </a:p>
        </p:txBody>
      </p:sp>
      <p:cxnSp>
        <p:nvCxnSpPr>
          <p:cNvPr id="4" name="Straight Connector 3">
            <a:extLst>
              <a:ext uri="{C183D7F6-B498-43B3-948B-1728B52AA6E4}">
                <adec:decorative xmlns:adec="http://schemas.microsoft.com/office/drawing/2017/decorative" val="1"/>
              </a:ext>
            </a:extLst>
          </p:cNvPr>
          <p:cNvCxnSpPr/>
          <p:nvPr/>
        </p:nvCxnSpPr>
        <p:spPr>
          <a:xfrm>
            <a:off x="139700" y="4158376"/>
            <a:ext cx="11747500" cy="0"/>
          </a:xfrm>
          <a:prstGeom prst="line">
            <a:avLst/>
          </a:prstGeom>
          <a:ln w="28575">
            <a:solidFill>
              <a:srgbClr val="507158"/>
            </a:solidFill>
          </a:ln>
        </p:spPr>
        <p:style>
          <a:lnRef idx="1">
            <a:schemeClr val="accent1"/>
          </a:lnRef>
          <a:fillRef idx="0">
            <a:schemeClr val="accent1"/>
          </a:fillRef>
          <a:effectRef idx="0">
            <a:schemeClr val="accent1"/>
          </a:effectRef>
          <a:fontRef idx="minor">
            <a:schemeClr val="tx1"/>
          </a:fontRef>
        </p:style>
      </p:cxnSp>
      <p:graphicFrame>
        <p:nvGraphicFramePr>
          <p:cNvPr id="17" name="Table 16"/>
          <p:cNvGraphicFramePr>
            <a:graphicFrameLocks noGrp="1"/>
          </p:cNvGraphicFramePr>
          <p:nvPr>
            <p:extLst>
              <p:ext uri="{D42A27DB-BD31-4B8C-83A1-F6EECF244321}">
                <p14:modId xmlns:p14="http://schemas.microsoft.com/office/powerpoint/2010/main" val="4224426595"/>
              </p:ext>
            </p:extLst>
          </p:nvPr>
        </p:nvGraphicFramePr>
        <p:xfrm>
          <a:off x="2657055" y="1023744"/>
          <a:ext cx="6922126" cy="3282493"/>
        </p:xfrm>
        <a:graphic>
          <a:graphicData uri="http://schemas.openxmlformats.org/drawingml/2006/table">
            <a:tbl>
              <a:tblPr firstRow="1" bandRow="1">
                <a:tableStyleId>{5C22544A-7EE6-4342-B048-85BDC9FD1C3A}</a:tableStyleId>
              </a:tblPr>
              <a:tblGrid>
                <a:gridCol w="2013948">
                  <a:extLst>
                    <a:ext uri="{9D8B030D-6E8A-4147-A177-3AD203B41FA5}">
                      <a16:colId xmlns:a16="http://schemas.microsoft.com/office/drawing/2014/main" val="20000"/>
                    </a:ext>
                  </a:extLst>
                </a:gridCol>
                <a:gridCol w="1075765">
                  <a:extLst>
                    <a:ext uri="{9D8B030D-6E8A-4147-A177-3AD203B41FA5}">
                      <a16:colId xmlns:a16="http://schemas.microsoft.com/office/drawing/2014/main" val="20001"/>
                    </a:ext>
                  </a:extLst>
                </a:gridCol>
                <a:gridCol w="1021586">
                  <a:extLst>
                    <a:ext uri="{9D8B030D-6E8A-4147-A177-3AD203B41FA5}">
                      <a16:colId xmlns:a16="http://schemas.microsoft.com/office/drawing/2014/main" val="20002"/>
                    </a:ext>
                  </a:extLst>
                </a:gridCol>
                <a:gridCol w="861003">
                  <a:extLst>
                    <a:ext uri="{9D8B030D-6E8A-4147-A177-3AD203B41FA5}">
                      <a16:colId xmlns:a16="http://schemas.microsoft.com/office/drawing/2014/main" val="20003"/>
                    </a:ext>
                  </a:extLst>
                </a:gridCol>
                <a:gridCol w="806824">
                  <a:extLst>
                    <a:ext uri="{9D8B030D-6E8A-4147-A177-3AD203B41FA5}">
                      <a16:colId xmlns:a16="http://schemas.microsoft.com/office/drawing/2014/main" val="20004"/>
                    </a:ext>
                  </a:extLst>
                </a:gridCol>
                <a:gridCol w="1143000">
                  <a:extLst>
                    <a:ext uri="{9D8B030D-6E8A-4147-A177-3AD203B41FA5}">
                      <a16:colId xmlns:a16="http://schemas.microsoft.com/office/drawing/2014/main" val="20005"/>
                    </a:ext>
                  </a:extLst>
                </a:gridCol>
              </a:tblGrid>
              <a:tr h="391377">
                <a:tc>
                  <a:txBody>
                    <a:bodyPr/>
                    <a:lstStyle/>
                    <a:p>
                      <a:endParaRPr lang="en-US" sz="1200" dirty="0"/>
                    </a:p>
                  </a:txBody>
                  <a:tcPr marL="80682" marR="80682" marT="40341" marB="40341" anchor="b">
                    <a:solidFill>
                      <a:srgbClr val="00688F"/>
                    </a:solidFill>
                  </a:tcPr>
                </a:tc>
                <a:tc>
                  <a:txBody>
                    <a:bodyPr/>
                    <a:lstStyle/>
                    <a:p>
                      <a:pPr algn="ctr"/>
                      <a:r>
                        <a:rPr lang="en-US" sz="1200" dirty="0"/>
                        <a:t>UMaine</a:t>
                      </a:r>
                    </a:p>
                  </a:txBody>
                  <a:tcPr marL="80682" marR="80682" marT="40341" marB="40341" anchor="b">
                    <a:solidFill>
                      <a:srgbClr val="00688F"/>
                    </a:solidFill>
                  </a:tcPr>
                </a:tc>
                <a:tc>
                  <a:txBody>
                    <a:bodyPr/>
                    <a:lstStyle/>
                    <a:p>
                      <a:pPr algn="ctr"/>
                      <a:r>
                        <a:rPr lang="en-US" sz="1200" dirty="0"/>
                        <a:t>USM</a:t>
                      </a:r>
                    </a:p>
                  </a:txBody>
                  <a:tcPr marL="80682" marR="80682" marT="40341" marB="40341" anchor="b">
                    <a:solidFill>
                      <a:srgbClr val="00688F"/>
                    </a:solidFill>
                  </a:tcPr>
                </a:tc>
                <a:tc>
                  <a:txBody>
                    <a:bodyPr/>
                    <a:lstStyle/>
                    <a:p>
                      <a:pPr algn="ctr"/>
                      <a:r>
                        <a:rPr lang="en-US" sz="1200" dirty="0"/>
                        <a:t>UMM</a:t>
                      </a:r>
                    </a:p>
                  </a:txBody>
                  <a:tcPr marL="80682" marR="80682" marT="40341" marB="40341" anchor="b">
                    <a:solidFill>
                      <a:srgbClr val="00688F"/>
                    </a:solidFill>
                  </a:tcPr>
                </a:tc>
                <a:tc>
                  <a:txBody>
                    <a:bodyPr/>
                    <a:lstStyle/>
                    <a:p>
                      <a:pPr algn="ctr"/>
                      <a:r>
                        <a:rPr lang="en-US" sz="1200" dirty="0"/>
                        <a:t>SCI</a:t>
                      </a:r>
                    </a:p>
                  </a:txBody>
                  <a:tcPr marL="80682" marR="80682" marT="40341" marB="40341" anchor="b">
                    <a:solidFill>
                      <a:srgbClr val="00688F"/>
                    </a:solidFill>
                  </a:tcPr>
                </a:tc>
                <a:tc>
                  <a:txBody>
                    <a:bodyPr/>
                    <a:lstStyle/>
                    <a:p>
                      <a:pPr algn="ctr"/>
                      <a:r>
                        <a:rPr lang="en-US" sz="1200" dirty="0"/>
                        <a:t>Total</a:t>
                      </a:r>
                    </a:p>
                  </a:txBody>
                  <a:tcPr marL="80682" marR="80682" marT="40341" marB="40341" anchor="b">
                    <a:solidFill>
                      <a:srgbClr val="00688F"/>
                    </a:solidFill>
                  </a:tcPr>
                </a:tc>
                <a:extLst>
                  <a:ext uri="{0D108BD9-81ED-4DB2-BD59-A6C34878D82A}">
                    <a16:rowId xmlns:a16="http://schemas.microsoft.com/office/drawing/2014/main" val="10000"/>
                  </a:ext>
                </a:extLst>
              </a:tr>
              <a:tr h="268941">
                <a:tc>
                  <a:txBody>
                    <a:bodyPr/>
                    <a:lstStyle/>
                    <a:p>
                      <a:r>
                        <a:rPr lang="en-US" sz="1200" dirty="0"/>
                        <a:t>Biotechnology</a:t>
                      </a:r>
                    </a:p>
                  </a:txBody>
                  <a:tcPr marL="80682" marR="80682" marT="40341" marB="40341" anchor="ctr">
                    <a:lnR w="12700" cap="flat" cmpd="sng" algn="ctr">
                      <a:solidFill>
                        <a:srgbClr val="004366"/>
                      </a:solidFill>
                      <a:prstDash val="solid"/>
                      <a:round/>
                      <a:headEnd type="none" w="med" len="med"/>
                      <a:tailEnd type="none" w="med" len="med"/>
                    </a:lnR>
                    <a:lnB w="12700" cap="flat" cmpd="sng" algn="ctr">
                      <a:solidFill>
                        <a:srgbClr val="004366"/>
                      </a:solidFill>
                      <a:prstDash val="solid"/>
                      <a:round/>
                      <a:headEnd type="none" w="med" len="med"/>
                      <a:tailEnd type="none" w="med" len="med"/>
                    </a:lnB>
                    <a:noFill/>
                  </a:tcPr>
                </a:tc>
                <a:tc>
                  <a:txBody>
                    <a:bodyPr/>
                    <a:lstStyle/>
                    <a:p>
                      <a:pPr algn="r" fontAlgn="b"/>
                      <a:r>
                        <a:rPr lang="en-US" sz="1200" dirty="0"/>
                        <a:t>1,357,411</a:t>
                      </a:r>
                    </a:p>
                  </a:txBody>
                  <a:tcPr marL="6724" marR="80682" marT="6724" marB="0" anchor="ctr">
                    <a:lnL w="12700" cap="flat" cmpd="sng" algn="ctr">
                      <a:solidFill>
                        <a:srgbClr val="004366"/>
                      </a:solidFill>
                      <a:prstDash val="solid"/>
                      <a:round/>
                      <a:headEnd type="none" w="med" len="med"/>
                      <a:tailEnd type="none" w="med" len="med"/>
                    </a:lnL>
                    <a:lnR w="12700" cap="flat" cmpd="sng" algn="ctr">
                      <a:solidFill>
                        <a:srgbClr val="004366"/>
                      </a:solidFill>
                      <a:prstDash val="solid"/>
                      <a:round/>
                      <a:headEnd type="none" w="med" len="med"/>
                      <a:tailEnd type="none" w="med" len="med"/>
                    </a:lnR>
                    <a:lnB w="12700" cap="flat" cmpd="sng" algn="ctr">
                      <a:solidFill>
                        <a:srgbClr val="004366"/>
                      </a:solidFill>
                      <a:prstDash val="solid"/>
                      <a:round/>
                      <a:headEnd type="none" w="med" len="med"/>
                      <a:tailEnd type="none" w="med" len="med"/>
                    </a:lnB>
                    <a:noFill/>
                  </a:tcPr>
                </a:tc>
                <a:tc>
                  <a:txBody>
                    <a:bodyPr/>
                    <a:lstStyle/>
                    <a:p>
                      <a:pPr algn="r" fontAlgn="b"/>
                      <a:r>
                        <a:rPr lang="en-US" sz="1200" dirty="0"/>
                        <a:t>110,180</a:t>
                      </a:r>
                    </a:p>
                  </a:txBody>
                  <a:tcPr marL="6724" marR="80682" marT="6724" marB="0" anchor="ctr">
                    <a:lnL w="12700" cap="flat" cmpd="sng" algn="ctr">
                      <a:solidFill>
                        <a:srgbClr val="004366"/>
                      </a:solidFill>
                      <a:prstDash val="solid"/>
                      <a:round/>
                      <a:headEnd type="none" w="med" len="med"/>
                      <a:tailEnd type="none" w="med" len="med"/>
                    </a:lnL>
                    <a:lnR w="12700" cap="flat" cmpd="sng" algn="ctr">
                      <a:solidFill>
                        <a:srgbClr val="004366"/>
                      </a:solidFill>
                      <a:prstDash val="solid"/>
                      <a:round/>
                      <a:headEnd type="none" w="med" len="med"/>
                      <a:tailEnd type="none" w="med" len="med"/>
                    </a:lnR>
                    <a:lnB w="12700" cap="flat" cmpd="sng" algn="ctr">
                      <a:solidFill>
                        <a:srgbClr val="004366"/>
                      </a:solidFill>
                      <a:prstDash val="solid"/>
                      <a:round/>
                      <a:headEnd type="none" w="med" len="med"/>
                      <a:tailEnd type="none" w="med" len="med"/>
                    </a:lnB>
                    <a:noFill/>
                  </a:tcPr>
                </a:tc>
                <a:tc>
                  <a:txBody>
                    <a:bodyPr/>
                    <a:lstStyle/>
                    <a:p>
                      <a:pPr algn="r" fontAlgn="b"/>
                      <a:endParaRPr lang="en-US" sz="1200" dirty="0"/>
                    </a:p>
                  </a:txBody>
                  <a:tcPr marL="6724" marR="80682" marT="6724" marB="0" anchor="ctr">
                    <a:lnL w="12700" cap="flat" cmpd="sng" algn="ctr">
                      <a:solidFill>
                        <a:srgbClr val="004366"/>
                      </a:solidFill>
                      <a:prstDash val="solid"/>
                      <a:round/>
                      <a:headEnd type="none" w="med" len="med"/>
                      <a:tailEnd type="none" w="med" len="med"/>
                    </a:lnL>
                    <a:lnR w="12700" cap="flat" cmpd="sng" algn="ctr">
                      <a:solidFill>
                        <a:srgbClr val="004366"/>
                      </a:solidFill>
                      <a:prstDash val="solid"/>
                      <a:round/>
                      <a:headEnd type="none" w="med" len="med"/>
                      <a:tailEnd type="none" w="med" len="med"/>
                    </a:lnR>
                    <a:lnB w="12700" cap="flat" cmpd="sng" algn="ctr">
                      <a:solidFill>
                        <a:srgbClr val="004366"/>
                      </a:solidFill>
                      <a:prstDash val="solid"/>
                      <a:round/>
                      <a:headEnd type="none" w="med" len="med"/>
                      <a:tailEnd type="none" w="med" len="med"/>
                    </a:lnB>
                    <a:noFill/>
                  </a:tcPr>
                </a:tc>
                <a:tc>
                  <a:txBody>
                    <a:bodyPr/>
                    <a:lstStyle/>
                    <a:p>
                      <a:pPr algn="r" fontAlgn="b"/>
                      <a:endParaRPr lang="en-US" sz="1200" dirty="0"/>
                    </a:p>
                  </a:txBody>
                  <a:tcPr marL="6724" marR="80682" marT="6724" marB="0" anchor="ctr">
                    <a:lnL w="12700" cap="flat" cmpd="sng" algn="ctr">
                      <a:solidFill>
                        <a:srgbClr val="004366"/>
                      </a:solidFill>
                      <a:prstDash val="solid"/>
                      <a:round/>
                      <a:headEnd type="none" w="med" len="med"/>
                      <a:tailEnd type="none" w="med" len="med"/>
                    </a:lnL>
                    <a:lnR w="12700" cap="flat" cmpd="sng" algn="ctr">
                      <a:solidFill>
                        <a:srgbClr val="004366"/>
                      </a:solidFill>
                      <a:prstDash val="solid"/>
                      <a:round/>
                      <a:headEnd type="none" w="med" len="med"/>
                      <a:tailEnd type="none" w="med" len="med"/>
                    </a:lnR>
                    <a:lnB w="12700" cap="flat" cmpd="sng" algn="ctr">
                      <a:solidFill>
                        <a:srgbClr val="004366"/>
                      </a:solidFill>
                      <a:prstDash val="solid"/>
                      <a:round/>
                      <a:headEnd type="none" w="med" len="med"/>
                      <a:tailEnd type="none" w="med" len="med"/>
                    </a:lnB>
                    <a:noFill/>
                  </a:tcPr>
                </a:tc>
                <a:tc>
                  <a:txBody>
                    <a:bodyPr/>
                    <a:lstStyle/>
                    <a:p>
                      <a:pPr algn="r" fontAlgn="b"/>
                      <a:r>
                        <a:rPr lang="en-US" sz="1200" dirty="0"/>
                        <a:t>     1,467,591 </a:t>
                      </a:r>
                    </a:p>
                  </a:txBody>
                  <a:tcPr marL="6724" marR="80682" marT="6724" marB="0" anchor="ctr">
                    <a:lnL w="12700" cap="flat" cmpd="sng" algn="ctr">
                      <a:solidFill>
                        <a:srgbClr val="004366"/>
                      </a:solidFill>
                      <a:prstDash val="solid"/>
                      <a:round/>
                      <a:headEnd type="none" w="med" len="med"/>
                      <a:tailEnd type="none" w="med" len="med"/>
                    </a:lnL>
                    <a:lnR w="12700" cap="flat" cmpd="sng" algn="ctr">
                      <a:solidFill>
                        <a:srgbClr val="004366"/>
                      </a:solidFill>
                      <a:prstDash val="solid"/>
                      <a:round/>
                      <a:headEnd type="none" w="med" len="med"/>
                      <a:tailEnd type="none" w="med" len="med"/>
                    </a:lnR>
                    <a:lnB w="12700" cap="flat" cmpd="sng" algn="ctr">
                      <a:solidFill>
                        <a:srgbClr val="004366"/>
                      </a:solidFill>
                      <a:prstDash val="solid"/>
                      <a:round/>
                      <a:headEnd type="none" w="med" len="med"/>
                      <a:tailEnd type="none" w="med" len="med"/>
                    </a:lnB>
                    <a:noFill/>
                  </a:tcPr>
                </a:tc>
                <a:extLst>
                  <a:ext uri="{0D108BD9-81ED-4DB2-BD59-A6C34878D82A}">
                    <a16:rowId xmlns:a16="http://schemas.microsoft.com/office/drawing/2014/main" val="10001"/>
                  </a:ext>
                </a:extLst>
              </a:tr>
              <a:tr h="268941">
                <a:tc>
                  <a:txBody>
                    <a:bodyPr/>
                    <a:lstStyle/>
                    <a:p>
                      <a:r>
                        <a:rPr lang="en-US" sz="1200" dirty="0"/>
                        <a:t>Aquaculture &amp; Marine</a:t>
                      </a:r>
                    </a:p>
                  </a:txBody>
                  <a:tcPr marL="80682" marR="80682" marT="40341" marB="40341" anchor="ctr">
                    <a:lnR w="12700" cap="flat" cmpd="sng" algn="ctr">
                      <a:solidFill>
                        <a:srgbClr val="004366"/>
                      </a:solidFill>
                      <a:prstDash val="solid"/>
                      <a:round/>
                      <a:headEnd type="none" w="med" len="med"/>
                      <a:tailEnd type="none" w="med" len="med"/>
                    </a:lnR>
                    <a:lnT w="12700" cap="flat" cmpd="sng" algn="ctr">
                      <a:solidFill>
                        <a:srgbClr val="004366"/>
                      </a:solidFill>
                      <a:prstDash val="solid"/>
                      <a:round/>
                      <a:headEnd type="none" w="med" len="med"/>
                      <a:tailEnd type="none" w="med" len="med"/>
                    </a:lnT>
                    <a:lnB w="12700" cap="flat" cmpd="sng" algn="ctr">
                      <a:solidFill>
                        <a:srgbClr val="004366"/>
                      </a:solidFill>
                      <a:prstDash val="solid"/>
                      <a:round/>
                      <a:headEnd type="none" w="med" len="med"/>
                      <a:tailEnd type="none" w="med" len="med"/>
                    </a:lnB>
                    <a:solidFill>
                      <a:srgbClr val="004366">
                        <a:alpha val="30196"/>
                      </a:srgbClr>
                    </a:solidFill>
                  </a:tcPr>
                </a:tc>
                <a:tc>
                  <a:txBody>
                    <a:bodyPr/>
                    <a:lstStyle/>
                    <a:p>
                      <a:pPr algn="r" fontAlgn="b"/>
                      <a:r>
                        <a:rPr lang="en-US" sz="1200" dirty="0"/>
                        <a:t>2,499,453</a:t>
                      </a:r>
                    </a:p>
                  </a:txBody>
                  <a:tcPr marL="6724" marR="80682" marT="6724" marB="0" anchor="ctr">
                    <a:lnL w="12700" cap="flat" cmpd="sng" algn="ctr">
                      <a:solidFill>
                        <a:srgbClr val="004366"/>
                      </a:solidFill>
                      <a:prstDash val="solid"/>
                      <a:round/>
                      <a:headEnd type="none" w="med" len="med"/>
                      <a:tailEnd type="none" w="med" len="med"/>
                    </a:lnL>
                    <a:lnR w="12700" cap="flat" cmpd="sng" algn="ctr">
                      <a:solidFill>
                        <a:srgbClr val="004366"/>
                      </a:solidFill>
                      <a:prstDash val="solid"/>
                      <a:round/>
                      <a:headEnd type="none" w="med" len="med"/>
                      <a:tailEnd type="none" w="med" len="med"/>
                    </a:lnR>
                    <a:lnT w="12700" cap="flat" cmpd="sng" algn="ctr">
                      <a:solidFill>
                        <a:srgbClr val="004366"/>
                      </a:solidFill>
                      <a:prstDash val="solid"/>
                      <a:round/>
                      <a:headEnd type="none" w="med" len="med"/>
                      <a:tailEnd type="none" w="med" len="med"/>
                    </a:lnT>
                    <a:lnB w="12700" cap="flat" cmpd="sng" algn="ctr">
                      <a:solidFill>
                        <a:srgbClr val="004366"/>
                      </a:solidFill>
                      <a:prstDash val="solid"/>
                      <a:round/>
                      <a:headEnd type="none" w="med" len="med"/>
                      <a:tailEnd type="none" w="med" len="med"/>
                    </a:lnB>
                    <a:solidFill>
                      <a:srgbClr val="004366">
                        <a:alpha val="30196"/>
                      </a:srgbClr>
                    </a:solidFill>
                  </a:tcPr>
                </a:tc>
                <a:tc>
                  <a:txBody>
                    <a:bodyPr/>
                    <a:lstStyle/>
                    <a:p>
                      <a:pPr algn="r" fontAlgn="b"/>
                      <a:r>
                        <a:rPr lang="en-US" sz="1200" dirty="0"/>
                        <a:t>348,563       </a:t>
                      </a:r>
                    </a:p>
                  </a:txBody>
                  <a:tcPr marL="6724" marR="80682" marT="6724" marB="0" anchor="ctr">
                    <a:lnL w="12700" cap="flat" cmpd="sng" algn="ctr">
                      <a:solidFill>
                        <a:srgbClr val="004366"/>
                      </a:solidFill>
                      <a:prstDash val="solid"/>
                      <a:round/>
                      <a:headEnd type="none" w="med" len="med"/>
                      <a:tailEnd type="none" w="med" len="med"/>
                    </a:lnL>
                    <a:lnR w="12700" cap="flat" cmpd="sng" algn="ctr">
                      <a:solidFill>
                        <a:srgbClr val="004366"/>
                      </a:solidFill>
                      <a:prstDash val="solid"/>
                      <a:round/>
                      <a:headEnd type="none" w="med" len="med"/>
                      <a:tailEnd type="none" w="med" len="med"/>
                    </a:lnR>
                    <a:lnT w="12700" cap="flat" cmpd="sng" algn="ctr">
                      <a:solidFill>
                        <a:srgbClr val="004366"/>
                      </a:solidFill>
                      <a:prstDash val="solid"/>
                      <a:round/>
                      <a:headEnd type="none" w="med" len="med"/>
                      <a:tailEnd type="none" w="med" len="med"/>
                    </a:lnT>
                    <a:lnB w="12700" cap="flat" cmpd="sng" algn="ctr">
                      <a:solidFill>
                        <a:srgbClr val="004366"/>
                      </a:solidFill>
                      <a:prstDash val="solid"/>
                      <a:round/>
                      <a:headEnd type="none" w="med" len="med"/>
                      <a:tailEnd type="none" w="med" len="med"/>
                    </a:lnB>
                    <a:solidFill>
                      <a:srgbClr val="004366">
                        <a:alpha val="30196"/>
                      </a:srgbClr>
                    </a:solidFill>
                  </a:tcPr>
                </a:tc>
                <a:tc>
                  <a:txBody>
                    <a:bodyPr/>
                    <a:lstStyle/>
                    <a:p>
                      <a:pPr algn="r" fontAlgn="b"/>
                      <a:r>
                        <a:rPr lang="en-US" sz="1200" dirty="0"/>
                        <a:t>  250,000 </a:t>
                      </a:r>
                    </a:p>
                  </a:txBody>
                  <a:tcPr marL="6724" marR="80682" marT="6724" marB="0" anchor="ctr">
                    <a:lnL w="12700" cap="flat" cmpd="sng" algn="ctr">
                      <a:solidFill>
                        <a:srgbClr val="004366"/>
                      </a:solidFill>
                      <a:prstDash val="solid"/>
                      <a:round/>
                      <a:headEnd type="none" w="med" len="med"/>
                      <a:tailEnd type="none" w="med" len="med"/>
                    </a:lnL>
                    <a:lnR w="12700" cap="flat" cmpd="sng" algn="ctr">
                      <a:solidFill>
                        <a:srgbClr val="004366"/>
                      </a:solidFill>
                      <a:prstDash val="solid"/>
                      <a:round/>
                      <a:headEnd type="none" w="med" len="med"/>
                      <a:tailEnd type="none" w="med" len="med"/>
                    </a:lnR>
                    <a:lnT w="12700" cap="flat" cmpd="sng" algn="ctr">
                      <a:solidFill>
                        <a:srgbClr val="004366"/>
                      </a:solidFill>
                      <a:prstDash val="solid"/>
                      <a:round/>
                      <a:headEnd type="none" w="med" len="med"/>
                      <a:tailEnd type="none" w="med" len="med"/>
                    </a:lnT>
                    <a:lnB w="12700" cap="flat" cmpd="sng" algn="ctr">
                      <a:solidFill>
                        <a:srgbClr val="004366"/>
                      </a:solidFill>
                      <a:prstDash val="solid"/>
                      <a:round/>
                      <a:headEnd type="none" w="med" len="med"/>
                      <a:tailEnd type="none" w="med" len="med"/>
                    </a:lnB>
                    <a:solidFill>
                      <a:srgbClr val="004366">
                        <a:alpha val="30196"/>
                      </a:srgbClr>
                    </a:solidFill>
                  </a:tcPr>
                </a:tc>
                <a:tc>
                  <a:txBody>
                    <a:bodyPr/>
                    <a:lstStyle/>
                    <a:p>
                      <a:pPr algn="r" fontAlgn="b"/>
                      <a:endParaRPr lang="en-US" sz="1200" dirty="0"/>
                    </a:p>
                  </a:txBody>
                  <a:tcPr marL="6724" marR="80682" marT="6724" marB="0" anchor="ctr">
                    <a:lnL w="12700" cap="flat" cmpd="sng" algn="ctr">
                      <a:solidFill>
                        <a:srgbClr val="004366"/>
                      </a:solidFill>
                      <a:prstDash val="solid"/>
                      <a:round/>
                      <a:headEnd type="none" w="med" len="med"/>
                      <a:tailEnd type="none" w="med" len="med"/>
                    </a:lnL>
                    <a:lnR w="12700" cap="flat" cmpd="sng" algn="ctr">
                      <a:solidFill>
                        <a:srgbClr val="004366"/>
                      </a:solidFill>
                      <a:prstDash val="solid"/>
                      <a:round/>
                      <a:headEnd type="none" w="med" len="med"/>
                      <a:tailEnd type="none" w="med" len="med"/>
                    </a:lnR>
                    <a:lnT w="12700" cap="flat" cmpd="sng" algn="ctr">
                      <a:solidFill>
                        <a:srgbClr val="004366"/>
                      </a:solidFill>
                      <a:prstDash val="solid"/>
                      <a:round/>
                      <a:headEnd type="none" w="med" len="med"/>
                      <a:tailEnd type="none" w="med" len="med"/>
                    </a:lnT>
                    <a:lnB w="12700" cap="flat" cmpd="sng" algn="ctr">
                      <a:solidFill>
                        <a:srgbClr val="004366"/>
                      </a:solidFill>
                      <a:prstDash val="solid"/>
                      <a:round/>
                      <a:headEnd type="none" w="med" len="med"/>
                      <a:tailEnd type="none" w="med" len="med"/>
                    </a:lnB>
                    <a:solidFill>
                      <a:srgbClr val="004366">
                        <a:alpha val="30196"/>
                      </a:srgbClr>
                    </a:solidFill>
                  </a:tcPr>
                </a:tc>
                <a:tc>
                  <a:txBody>
                    <a:bodyPr/>
                    <a:lstStyle/>
                    <a:p>
                      <a:pPr algn="r" fontAlgn="b"/>
                      <a:r>
                        <a:rPr lang="en-US" sz="1200" dirty="0"/>
                        <a:t>3,098,016</a:t>
                      </a:r>
                    </a:p>
                  </a:txBody>
                  <a:tcPr marL="6724" marR="80682" marT="6724" marB="0" anchor="ctr">
                    <a:lnL w="12700" cap="flat" cmpd="sng" algn="ctr">
                      <a:solidFill>
                        <a:srgbClr val="004366"/>
                      </a:solidFill>
                      <a:prstDash val="solid"/>
                      <a:round/>
                      <a:headEnd type="none" w="med" len="med"/>
                      <a:tailEnd type="none" w="med" len="med"/>
                    </a:lnL>
                    <a:lnR w="12700" cap="flat" cmpd="sng" algn="ctr">
                      <a:solidFill>
                        <a:srgbClr val="004366"/>
                      </a:solidFill>
                      <a:prstDash val="solid"/>
                      <a:round/>
                      <a:headEnd type="none" w="med" len="med"/>
                      <a:tailEnd type="none" w="med" len="med"/>
                    </a:lnR>
                    <a:lnT w="12700" cap="flat" cmpd="sng" algn="ctr">
                      <a:solidFill>
                        <a:srgbClr val="004366"/>
                      </a:solidFill>
                      <a:prstDash val="solid"/>
                      <a:round/>
                      <a:headEnd type="none" w="med" len="med"/>
                      <a:tailEnd type="none" w="med" len="med"/>
                    </a:lnT>
                    <a:lnB w="12700" cap="flat" cmpd="sng" algn="ctr">
                      <a:solidFill>
                        <a:srgbClr val="004366"/>
                      </a:solidFill>
                      <a:prstDash val="solid"/>
                      <a:round/>
                      <a:headEnd type="none" w="med" len="med"/>
                      <a:tailEnd type="none" w="med" len="med"/>
                    </a:lnB>
                    <a:solidFill>
                      <a:srgbClr val="004366">
                        <a:alpha val="30196"/>
                      </a:srgbClr>
                    </a:solidFill>
                  </a:tcPr>
                </a:tc>
                <a:extLst>
                  <a:ext uri="{0D108BD9-81ED-4DB2-BD59-A6C34878D82A}">
                    <a16:rowId xmlns:a16="http://schemas.microsoft.com/office/drawing/2014/main" val="10002"/>
                  </a:ext>
                </a:extLst>
              </a:tr>
              <a:tr h="268941">
                <a:tc>
                  <a:txBody>
                    <a:bodyPr/>
                    <a:lstStyle/>
                    <a:p>
                      <a:r>
                        <a:rPr lang="en-US" sz="1200" dirty="0"/>
                        <a:t>Composite Materials</a:t>
                      </a:r>
                    </a:p>
                  </a:txBody>
                  <a:tcPr marL="80682" marR="80682" marT="40341" marB="40341" anchor="ctr">
                    <a:lnR w="12700" cap="flat" cmpd="sng" algn="ctr">
                      <a:solidFill>
                        <a:srgbClr val="004366"/>
                      </a:solidFill>
                      <a:prstDash val="solid"/>
                      <a:round/>
                      <a:headEnd type="none" w="med" len="med"/>
                      <a:tailEnd type="none" w="med" len="med"/>
                    </a:lnR>
                    <a:lnT w="12700" cap="flat" cmpd="sng" algn="ctr">
                      <a:solidFill>
                        <a:srgbClr val="004366"/>
                      </a:solidFill>
                      <a:prstDash val="solid"/>
                      <a:round/>
                      <a:headEnd type="none" w="med" len="med"/>
                      <a:tailEnd type="none" w="med" len="med"/>
                    </a:lnT>
                    <a:lnB w="12700" cap="flat" cmpd="sng" algn="ctr">
                      <a:solidFill>
                        <a:srgbClr val="004366"/>
                      </a:solidFill>
                      <a:prstDash val="solid"/>
                      <a:round/>
                      <a:headEnd type="none" w="med" len="med"/>
                      <a:tailEnd type="none" w="med" len="med"/>
                    </a:lnB>
                    <a:noFill/>
                  </a:tcPr>
                </a:tc>
                <a:tc>
                  <a:txBody>
                    <a:bodyPr/>
                    <a:lstStyle/>
                    <a:p>
                      <a:pPr algn="r" fontAlgn="b"/>
                      <a:r>
                        <a:rPr lang="en-US" sz="1200" dirty="0"/>
                        <a:t>1,541,320</a:t>
                      </a:r>
                    </a:p>
                  </a:txBody>
                  <a:tcPr marL="6724" marR="80682" marT="6724" marB="0" anchor="ctr">
                    <a:lnL w="12700" cap="flat" cmpd="sng" algn="ctr">
                      <a:solidFill>
                        <a:srgbClr val="004366"/>
                      </a:solidFill>
                      <a:prstDash val="solid"/>
                      <a:round/>
                      <a:headEnd type="none" w="med" len="med"/>
                      <a:tailEnd type="none" w="med" len="med"/>
                    </a:lnL>
                    <a:lnR w="12700" cap="flat" cmpd="sng" algn="ctr">
                      <a:solidFill>
                        <a:srgbClr val="004366"/>
                      </a:solidFill>
                      <a:prstDash val="solid"/>
                      <a:round/>
                      <a:headEnd type="none" w="med" len="med"/>
                      <a:tailEnd type="none" w="med" len="med"/>
                    </a:lnR>
                    <a:lnT w="12700" cap="flat" cmpd="sng" algn="ctr">
                      <a:solidFill>
                        <a:srgbClr val="004366"/>
                      </a:solidFill>
                      <a:prstDash val="solid"/>
                      <a:round/>
                      <a:headEnd type="none" w="med" len="med"/>
                      <a:tailEnd type="none" w="med" len="med"/>
                    </a:lnT>
                    <a:lnB w="12700" cap="flat" cmpd="sng" algn="ctr">
                      <a:solidFill>
                        <a:srgbClr val="004366"/>
                      </a:solidFill>
                      <a:prstDash val="solid"/>
                      <a:round/>
                      <a:headEnd type="none" w="med" len="med"/>
                      <a:tailEnd type="none" w="med" len="med"/>
                    </a:lnB>
                    <a:noFill/>
                  </a:tcPr>
                </a:tc>
                <a:tc>
                  <a:txBody>
                    <a:bodyPr/>
                    <a:lstStyle/>
                    <a:p>
                      <a:pPr algn="r" fontAlgn="b"/>
                      <a:r>
                        <a:rPr lang="en-US" sz="1200" dirty="0"/>
                        <a:t>50,000       </a:t>
                      </a:r>
                    </a:p>
                  </a:txBody>
                  <a:tcPr marL="6724" marR="80682" marT="6724" marB="0" anchor="ctr">
                    <a:lnL w="12700" cap="flat" cmpd="sng" algn="ctr">
                      <a:solidFill>
                        <a:srgbClr val="004366"/>
                      </a:solidFill>
                      <a:prstDash val="solid"/>
                      <a:round/>
                      <a:headEnd type="none" w="med" len="med"/>
                      <a:tailEnd type="none" w="med" len="med"/>
                    </a:lnL>
                    <a:lnR w="12700" cap="flat" cmpd="sng" algn="ctr">
                      <a:solidFill>
                        <a:srgbClr val="004366"/>
                      </a:solidFill>
                      <a:prstDash val="solid"/>
                      <a:round/>
                      <a:headEnd type="none" w="med" len="med"/>
                      <a:tailEnd type="none" w="med" len="med"/>
                    </a:lnR>
                    <a:lnT w="12700" cap="flat" cmpd="sng" algn="ctr">
                      <a:solidFill>
                        <a:srgbClr val="004366"/>
                      </a:solidFill>
                      <a:prstDash val="solid"/>
                      <a:round/>
                      <a:headEnd type="none" w="med" len="med"/>
                      <a:tailEnd type="none" w="med" len="med"/>
                    </a:lnT>
                    <a:lnB w="12700" cap="flat" cmpd="sng" algn="ctr">
                      <a:solidFill>
                        <a:srgbClr val="004366"/>
                      </a:solidFill>
                      <a:prstDash val="solid"/>
                      <a:round/>
                      <a:headEnd type="none" w="med" len="med"/>
                      <a:tailEnd type="none" w="med" len="med"/>
                    </a:lnB>
                    <a:noFill/>
                  </a:tcPr>
                </a:tc>
                <a:tc>
                  <a:txBody>
                    <a:bodyPr/>
                    <a:lstStyle/>
                    <a:p>
                      <a:pPr algn="r" fontAlgn="b"/>
                      <a:endParaRPr lang="en-US" sz="1200" dirty="0"/>
                    </a:p>
                  </a:txBody>
                  <a:tcPr marL="6724" marR="80682" marT="6724" marB="0" anchor="ctr">
                    <a:lnL w="12700" cap="flat" cmpd="sng" algn="ctr">
                      <a:solidFill>
                        <a:srgbClr val="004366"/>
                      </a:solidFill>
                      <a:prstDash val="solid"/>
                      <a:round/>
                      <a:headEnd type="none" w="med" len="med"/>
                      <a:tailEnd type="none" w="med" len="med"/>
                    </a:lnL>
                    <a:lnR w="12700" cap="flat" cmpd="sng" algn="ctr">
                      <a:solidFill>
                        <a:srgbClr val="004366"/>
                      </a:solidFill>
                      <a:prstDash val="solid"/>
                      <a:round/>
                      <a:headEnd type="none" w="med" len="med"/>
                      <a:tailEnd type="none" w="med" len="med"/>
                    </a:lnR>
                    <a:lnT w="12700" cap="flat" cmpd="sng" algn="ctr">
                      <a:solidFill>
                        <a:srgbClr val="004366"/>
                      </a:solidFill>
                      <a:prstDash val="solid"/>
                      <a:round/>
                      <a:headEnd type="none" w="med" len="med"/>
                      <a:tailEnd type="none" w="med" len="med"/>
                    </a:lnT>
                    <a:lnB w="12700" cap="flat" cmpd="sng" algn="ctr">
                      <a:solidFill>
                        <a:srgbClr val="004366"/>
                      </a:solidFill>
                      <a:prstDash val="solid"/>
                      <a:round/>
                      <a:headEnd type="none" w="med" len="med"/>
                      <a:tailEnd type="none" w="med" len="med"/>
                    </a:lnB>
                    <a:noFill/>
                  </a:tcPr>
                </a:tc>
                <a:tc>
                  <a:txBody>
                    <a:bodyPr/>
                    <a:lstStyle/>
                    <a:p>
                      <a:pPr algn="r" fontAlgn="b"/>
                      <a:endParaRPr lang="en-US" sz="1200" dirty="0"/>
                    </a:p>
                  </a:txBody>
                  <a:tcPr marL="6724" marR="80682" marT="6724" marB="0" anchor="ctr">
                    <a:lnL w="12700" cap="flat" cmpd="sng" algn="ctr">
                      <a:solidFill>
                        <a:srgbClr val="004366"/>
                      </a:solidFill>
                      <a:prstDash val="solid"/>
                      <a:round/>
                      <a:headEnd type="none" w="med" len="med"/>
                      <a:tailEnd type="none" w="med" len="med"/>
                    </a:lnL>
                    <a:lnR w="12700" cap="flat" cmpd="sng" algn="ctr">
                      <a:solidFill>
                        <a:srgbClr val="004366"/>
                      </a:solidFill>
                      <a:prstDash val="solid"/>
                      <a:round/>
                      <a:headEnd type="none" w="med" len="med"/>
                      <a:tailEnd type="none" w="med" len="med"/>
                    </a:lnR>
                    <a:lnT w="12700" cap="flat" cmpd="sng" algn="ctr">
                      <a:solidFill>
                        <a:srgbClr val="004366"/>
                      </a:solidFill>
                      <a:prstDash val="solid"/>
                      <a:round/>
                      <a:headEnd type="none" w="med" len="med"/>
                      <a:tailEnd type="none" w="med" len="med"/>
                    </a:lnT>
                    <a:lnB w="12700" cap="flat" cmpd="sng" algn="ctr">
                      <a:solidFill>
                        <a:srgbClr val="004366"/>
                      </a:solidFill>
                      <a:prstDash val="solid"/>
                      <a:round/>
                      <a:headEnd type="none" w="med" len="med"/>
                      <a:tailEnd type="none" w="med" len="med"/>
                    </a:lnB>
                    <a:noFill/>
                  </a:tcPr>
                </a:tc>
                <a:tc>
                  <a:txBody>
                    <a:bodyPr/>
                    <a:lstStyle/>
                    <a:p>
                      <a:pPr algn="r" fontAlgn="b"/>
                      <a:r>
                        <a:rPr lang="en-US" sz="1200" dirty="0"/>
                        <a:t>     1,591,320 </a:t>
                      </a:r>
                    </a:p>
                  </a:txBody>
                  <a:tcPr marL="6724" marR="80682" marT="6724" marB="0" anchor="ctr">
                    <a:lnL w="12700" cap="flat" cmpd="sng" algn="ctr">
                      <a:solidFill>
                        <a:srgbClr val="004366"/>
                      </a:solidFill>
                      <a:prstDash val="solid"/>
                      <a:round/>
                      <a:headEnd type="none" w="med" len="med"/>
                      <a:tailEnd type="none" w="med" len="med"/>
                    </a:lnL>
                    <a:lnR w="12700" cap="flat" cmpd="sng" algn="ctr">
                      <a:solidFill>
                        <a:srgbClr val="004366"/>
                      </a:solidFill>
                      <a:prstDash val="solid"/>
                      <a:round/>
                      <a:headEnd type="none" w="med" len="med"/>
                      <a:tailEnd type="none" w="med" len="med"/>
                    </a:lnR>
                    <a:lnT w="12700" cap="flat" cmpd="sng" algn="ctr">
                      <a:solidFill>
                        <a:srgbClr val="004366"/>
                      </a:solidFill>
                      <a:prstDash val="solid"/>
                      <a:round/>
                      <a:headEnd type="none" w="med" len="med"/>
                      <a:tailEnd type="none" w="med" len="med"/>
                    </a:lnT>
                    <a:lnB w="12700" cap="flat" cmpd="sng" algn="ctr">
                      <a:solidFill>
                        <a:srgbClr val="004366"/>
                      </a:solidFill>
                      <a:prstDash val="solid"/>
                      <a:round/>
                      <a:headEnd type="none" w="med" len="med"/>
                      <a:tailEnd type="none" w="med" len="med"/>
                    </a:lnB>
                    <a:noFill/>
                  </a:tcPr>
                </a:tc>
                <a:extLst>
                  <a:ext uri="{0D108BD9-81ED-4DB2-BD59-A6C34878D82A}">
                    <a16:rowId xmlns:a16="http://schemas.microsoft.com/office/drawing/2014/main" val="10003"/>
                  </a:ext>
                </a:extLst>
              </a:tr>
              <a:tr h="268941">
                <a:tc>
                  <a:txBody>
                    <a:bodyPr/>
                    <a:lstStyle/>
                    <a:p>
                      <a:r>
                        <a:rPr lang="en-US" sz="1200" dirty="0"/>
                        <a:t>Environmental</a:t>
                      </a:r>
                    </a:p>
                  </a:txBody>
                  <a:tcPr marL="80682" marR="80682" marT="40341" marB="40341" anchor="ctr">
                    <a:lnR w="12700" cap="flat" cmpd="sng" algn="ctr">
                      <a:solidFill>
                        <a:srgbClr val="004366"/>
                      </a:solidFill>
                      <a:prstDash val="solid"/>
                      <a:round/>
                      <a:headEnd type="none" w="med" len="med"/>
                      <a:tailEnd type="none" w="med" len="med"/>
                    </a:lnR>
                    <a:lnT w="12700" cap="flat" cmpd="sng" algn="ctr">
                      <a:solidFill>
                        <a:srgbClr val="004366"/>
                      </a:solidFill>
                      <a:prstDash val="solid"/>
                      <a:round/>
                      <a:headEnd type="none" w="med" len="med"/>
                      <a:tailEnd type="none" w="med" len="med"/>
                    </a:lnT>
                    <a:lnB w="12700" cap="flat" cmpd="sng" algn="ctr">
                      <a:solidFill>
                        <a:srgbClr val="004366"/>
                      </a:solidFill>
                      <a:prstDash val="solid"/>
                      <a:round/>
                      <a:headEnd type="none" w="med" len="med"/>
                      <a:tailEnd type="none" w="med" len="med"/>
                    </a:lnB>
                    <a:solidFill>
                      <a:srgbClr val="004366">
                        <a:alpha val="30196"/>
                      </a:srgbClr>
                    </a:solidFill>
                  </a:tcPr>
                </a:tc>
                <a:tc>
                  <a:txBody>
                    <a:bodyPr/>
                    <a:lstStyle/>
                    <a:p>
                      <a:pPr algn="r" fontAlgn="b"/>
                      <a:r>
                        <a:rPr lang="en-US" sz="1200" dirty="0"/>
                        <a:t>1,589,518</a:t>
                      </a:r>
                    </a:p>
                  </a:txBody>
                  <a:tcPr marL="6724" marR="80682" marT="6724" marB="0" anchor="ctr">
                    <a:lnL w="12700" cap="flat" cmpd="sng" algn="ctr">
                      <a:solidFill>
                        <a:srgbClr val="004366"/>
                      </a:solidFill>
                      <a:prstDash val="solid"/>
                      <a:round/>
                      <a:headEnd type="none" w="med" len="med"/>
                      <a:tailEnd type="none" w="med" len="med"/>
                    </a:lnL>
                    <a:lnR w="12700" cap="flat" cmpd="sng" algn="ctr">
                      <a:solidFill>
                        <a:srgbClr val="004366"/>
                      </a:solidFill>
                      <a:prstDash val="solid"/>
                      <a:round/>
                      <a:headEnd type="none" w="med" len="med"/>
                      <a:tailEnd type="none" w="med" len="med"/>
                    </a:lnR>
                    <a:lnT w="12700" cap="flat" cmpd="sng" algn="ctr">
                      <a:solidFill>
                        <a:srgbClr val="004366"/>
                      </a:solidFill>
                      <a:prstDash val="solid"/>
                      <a:round/>
                      <a:headEnd type="none" w="med" len="med"/>
                      <a:tailEnd type="none" w="med" len="med"/>
                    </a:lnT>
                    <a:lnB w="12700" cap="flat" cmpd="sng" algn="ctr">
                      <a:solidFill>
                        <a:srgbClr val="004366"/>
                      </a:solidFill>
                      <a:prstDash val="solid"/>
                      <a:round/>
                      <a:headEnd type="none" w="med" len="med"/>
                      <a:tailEnd type="none" w="med" len="med"/>
                    </a:lnB>
                    <a:solidFill>
                      <a:srgbClr val="004366">
                        <a:alpha val="30196"/>
                      </a:srgbClr>
                    </a:solidFill>
                  </a:tcPr>
                </a:tc>
                <a:tc>
                  <a:txBody>
                    <a:bodyPr/>
                    <a:lstStyle/>
                    <a:p>
                      <a:pPr algn="r" fontAlgn="b"/>
                      <a:r>
                        <a:rPr lang="en-US" sz="1200" dirty="0"/>
                        <a:t>100,000      </a:t>
                      </a:r>
                    </a:p>
                  </a:txBody>
                  <a:tcPr marL="6724" marR="80682" marT="6724" marB="0" anchor="ctr">
                    <a:lnL w="12700" cap="flat" cmpd="sng" algn="ctr">
                      <a:solidFill>
                        <a:srgbClr val="004366"/>
                      </a:solidFill>
                      <a:prstDash val="solid"/>
                      <a:round/>
                      <a:headEnd type="none" w="med" len="med"/>
                      <a:tailEnd type="none" w="med" len="med"/>
                    </a:lnL>
                    <a:lnR w="12700" cap="flat" cmpd="sng" algn="ctr">
                      <a:solidFill>
                        <a:srgbClr val="004366"/>
                      </a:solidFill>
                      <a:prstDash val="solid"/>
                      <a:round/>
                      <a:headEnd type="none" w="med" len="med"/>
                      <a:tailEnd type="none" w="med" len="med"/>
                    </a:lnR>
                    <a:lnT w="12700" cap="flat" cmpd="sng" algn="ctr">
                      <a:solidFill>
                        <a:srgbClr val="004366"/>
                      </a:solidFill>
                      <a:prstDash val="solid"/>
                      <a:round/>
                      <a:headEnd type="none" w="med" len="med"/>
                      <a:tailEnd type="none" w="med" len="med"/>
                    </a:lnT>
                    <a:lnB w="12700" cap="flat" cmpd="sng" algn="ctr">
                      <a:solidFill>
                        <a:srgbClr val="004366"/>
                      </a:solidFill>
                      <a:prstDash val="solid"/>
                      <a:round/>
                      <a:headEnd type="none" w="med" len="med"/>
                      <a:tailEnd type="none" w="med" len="med"/>
                    </a:lnB>
                    <a:solidFill>
                      <a:srgbClr val="004366">
                        <a:alpha val="30196"/>
                      </a:srgbClr>
                    </a:solidFill>
                  </a:tcPr>
                </a:tc>
                <a:tc>
                  <a:txBody>
                    <a:bodyPr/>
                    <a:lstStyle/>
                    <a:p>
                      <a:pPr algn="r" fontAlgn="b"/>
                      <a:endParaRPr lang="en-US" sz="1200" dirty="0"/>
                    </a:p>
                  </a:txBody>
                  <a:tcPr marL="6724" marR="80682" marT="6724" marB="0" anchor="ctr">
                    <a:lnL w="12700" cap="flat" cmpd="sng" algn="ctr">
                      <a:solidFill>
                        <a:srgbClr val="004366"/>
                      </a:solidFill>
                      <a:prstDash val="solid"/>
                      <a:round/>
                      <a:headEnd type="none" w="med" len="med"/>
                      <a:tailEnd type="none" w="med" len="med"/>
                    </a:lnL>
                    <a:lnR w="12700" cap="flat" cmpd="sng" algn="ctr">
                      <a:solidFill>
                        <a:srgbClr val="004366"/>
                      </a:solidFill>
                      <a:prstDash val="solid"/>
                      <a:round/>
                      <a:headEnd type="none" w="med" len="med"/>
                      <a:tailEnd type="none" w="med" len="med"/>
                    </a:lnR>
                    <a:lnT w="12700" cap="flat" cmpd="sng" algn="ctr">
                      <a:solidFill>
                        <a:srgbClr val="004366"/>
                      </a:solidFill>
                      <a:prstDash val="solid"/>
                      <a:round/>
                      <a:headEnd type="none" w="med" len="med"/>
                      <a:tailEnd type="none" w="med" len="med"/>
                    </a:lnT>
                    <a:lnB w="12700" cap="flat" cmpd="sng" algn="ctr">
                      <a:solidFill>
                        <a:srgbClr val="004366"/>
                      </a:solidFill>
                      <a:prstDash val="solid"/>
                      <a:round/>
                      <a:headEnd type="none" w="med" len="med"/>
                      <a:tailEnd type="none" w="med" len="med"/>
                    </a:lnB>
                    <a:solidFill>
                      <a:srgbClr val="004366">
                        <a:alpha val="30196"/>
                      </a:srgbClr>
                    </a:solidFill>
                  </a:tcPr>
                </a:tc>
                <a:tc>
                  <a:txBody>
                    <a:bodyPr/>
                    <a:lstStyle/>
                    <a:p>
                      <a:pPr algn="r" fontAlgn="b"/>
                      <a:endParaRPr lang="en-US" sz="1200" dirty="0"/>
                    </a:p>
                  </a:txBody>
                  <a:tcPr marL="6724" marR="80682" marT="6724" marB="0" anchor="ctr">
                    <a:lnL w="12700" cap="flat" cmpd="sng" algn="ctr">
                      <a:solidFill>
                        <a:srgbClr val="004366"/>
                      </a:solidFill>
                      <a:prstDash val="solid"/>
                      <a:round/>
                      <a:headEnd type="none" w="med" len="med"/>
                      <a:tailEnd type="none" w="med" len="med"/>
                    </a:lnL>
                    <a:lnR w="12700" cap="flat" cmpd="sng" algn="ctr">
                      <a:solidFill>
                        <a:srgbClr val="004366"/>
                      </a:solidFill>
                      <a:prstDash val="solid"/>
                      <a:round/>
                      <a:headEnd type="none" w="med" len="med"/>
                      <a:tailEnd type="none" w="med" len="med"/>
                    </a:lnR>
                    <a:lnT w="12700" cap="flat" cmpd="sng" algn="ctr">
                      <a:solidFill>
                        <a:srgbClr val="004366"/>
                      </a:solidFill>
                      <a:prstDash val="solid"/>
                      <a:round/>
                      <a:headEnd type="none" w="med" len="med"/>
                      <a:tailEnd type="none" w="med" len="med"/>
                    </a:lnT>
                    <a:lnB w="12700" cap="flat" cmpd="sng" algn="ctr">
                      <a:solidFill>
                        <a:srgbClr val="004366"/>
                      </a:solidFill>
                      <a:prstDash val="solid"/>
                      <a:round/>
                      <a:headEnd type="none" w="med" len="med"/>
                      <a:tailEnd type="none" w="med" len="med"/>
                    </a:lnB>
                    <a:solidFill>
                      <a:srgbClr val="004366">
                        <a:alpha val="30196"/>
                      </a:srgbClr>
                    </a:solidFill>
                  </a:tcPr>
                </a:tc>
                <a:tc>
                  <a:txBody>
                    <a:bodyPr/>
                    <a:lstStyle/>
                    <a:p>
                      <a:pPr algn="r" fontAlgn="b"/>
                      <a:r>
                        <a:rPr lang="en-US" sz="1200" dirty="0"/>
                        <a:t>     1,689,518 </a:t>
                      </a:r>
                    </a:p>
                  </a:txBody>
                  <a:tcPr marL="6724" marR="80682" marT="6724" marB="0" anchor="ctr">
                    <a:lnL w="12700" cap="flat" cmpd="sng" algn="ctr">
                      <a:solidFill>
                        <a:srgbClr val="004366"/>
                      </a:solidFill>
                      <a:prstDash val="solid"/>
                      <a:round/>
                      <a:headEnd type="none" w="med" len="med"/>
                      <a:tailEnd type="none" w="med" len="med"/>
                    </a:lnL>
                    <a:lnR w="12700" cap="flat" cmpd="sng" algn="ctr">
                      <a:solidFill>
                        <a:srgbClr val="004366"/>
                      </a:solidFill>
                      <a:prstDash val="solid"/>
                      <a:round/>
                      <a:headEnd type="none" w="med" len="med"/>
                      <a:tailEnd type="none" w="med" len="med"/>
                    </a:lnR>
                    <a:lnT w="12700" cap="flat" cmpd="sng" algn="ctr">
                      <a:solidFill>
                        <a:srgbClr val="004366"/>
                      </a:solidFill>
                      <a:prstDash val="solid"/>
                      <a:round/>
                      <a:headEnd type="none" w="med" len="med"/>
                      <a:tailEnd type="none" w="med" len="med"/>
                    </a:lnT>
                    <a:lnB w="12700" cap="flat" cmpd="sng" algn="ctr">
                      <a:solidFill>
                        <a:srgbClr val="004366"/>
                      </a:solidFill>
                      <a:prstDash val="solid"/>
                      <a:round/>
                      <a:headEnd type="none" w="med" len="med"/>
                      <a:tailEnd type="none" w="med" len="med"/>
                    </a:lnB>
                    <a:solidFill>
                      <a:srgbClr val="004366">
                        <a:alpha val="30196"/>
                      </a:srgbClr>
                    </a:solidFill>
                  </a:tcPr>
                </a:tc>
                <a:extLst>
                  <a:ext uri="{0D108BD9-81ED-4DB2-BD59-A6C34878D82A}">
                    <a16:rowId xmlns:a16="http://schemas.microsoft.com/office/drawing/2014/main" val="10004"/>
                  </a:ext>
                </a:extLst>
              </a:tr>
              <a:tr h="268941">
                <a:tc>
                  <a:txBody>
                    <a:bodyPr/>
                    <a:lstStyle/>
                    <a:p>
                      <a:r>
                        <a:rPr lang="en-US" sz="1200" dirty="0"/>
                        <a:t>Forestry &amp; Agriculture</a:t>
                      </a:r>
                    </a:p>
                  </a:txBody>
                  <a:tcPr marL="80682" marR="80682" marT="40341" marB="40341" anchor="ctr">
                    <a:lnR w="12700" cap="flat" cmpd="sng" algn="ctr">
                      <a:solidFill>
                        <a:srgbClr val="004366"/>
                      </a:solidFill>
                      <a:prstDash val="solid"/>
                      <a:round/>
                      <a:headEnd type="none" w="med" len="med"/>
                      <a:tailEnd type="none" w="med" len="med"/>
                    </a:lnR>
                    <a:lnT w="12700" cap="flat" cmpd="sng" algn="ctr">
                      <a:solidFill>
                        <a:srgbClr val="004366"/>
                      </a:solidFill>
                      <a:prstDash val="solid"/>
                      <a:round/>
                      <a:headEnd type="none" w="med" len="med"/>
                      <a:tailEnd type="none" w="med" len="med"/>
                    </a:lnT>
                    <a:lnB w="12700" cap="flat" cmpd="sng" algn="ctr">
                      <a:solidFill>
                        <a:srgbClr val="004366"/>
                      </a:solidFill>
                      <a:prstDash val="solid"/>
                      <a:round/>
                      <a:headEnd type="none" w="med" len="med"/>
                      <a:tailEnd type="none" w="med" len="med"/>
                    </a:lnB>
                    <a:solidFill>
                      <a:schemeClr val="bg1">
                        <a:alpha val="30196"/>
                      </a:schemeClr>
                    </a:solidFill>
                  </a:tcPr>
                </a:tc>
                <a:tc>
                  <a:txBody>
                    <a:bodyPr/>
                    <a:lstStyle/>
                    <a:p>
                      <a:pPr algn="r" fontAlgn="b"/>
                      <a:r>
                        <a:rPr lang="en-US" sz="1200" dirty="0"/>
                        <a:t>1,810,262</a:t>
                      </a:r>
                    </a:p>
                  </a:txBody>
                  <a:tcPr marL="6724" marR="80682" marT="6724" marB="0" anchor="ctr">
                    <a:lnL w="12700" cap="flat" cmpd="sng" algn="ctr">
                      <a:solidFill>
                        <a:srgbClr val="004366"/>
                      </a:solidFill>
                      <a:prstDash val="solid"/>
                      <a:round/>
                      <a:headEnd type="none" w="med" len="med"/>
                      <a:tailEnd type="none" w="med" len="med"/>
                    </a:lnL>
                    <a:lnR w="12700" cap="flat" cmpd="sng" algn="ctr">
                      <a:solidFill>
                        <a:srgbClr val="004366"/>
                      </a:solidFill>
                      <a:prstDash val="solid"/>
                      <a:round/>
                      <a:headEnd type="none" w="med" len="med"/>
                      <a:tailEnd type="none" w="med" len="med"/>
                    </a:lnR>
                    <a:lnT w="12700" cap="flat" cmpd="sng" algn="ctr">
                      <a:solidFill>
                        <a:srgbClr val="004366"/>
                      </a:solidFill>
                      <a:prstDash val="solid"/>
                      <a:round/>
                      <a:headEnd type="none" w="med" len="med"/>
                      <a:tailEnd type="none" w="med" len="med"/>
                    </a:lnT>
                    <a:lnB w="12700" cap="flat" cmpd="sng" algn="ctr">
                      <a:solidFill>
                        <a:srgbClr val="004366"/>
                      </a:solidFill>
                      <a:prstDash val="solid"/>
                      <a:round/>
                      <a:headEnd type="none" w="med" len="med"/>
                      <a:tailEnd type="none" w="med" len="med"/>
                    </a:lnB>
                    <a:solidFill>
                      <a:schemeClr val="bg1">
                        <a:alpha val="30196"/>
                      </a:schemeClr>
                    </a:solidFill>
                  </a:tcPr>
                </a:tc>
                <a:tc>
                  <a:txBody>
                    <a:bodyPr/>
                    <a:lstStyle/>
                    <a:p>
                      <a:pPr algn="r" fontAlgn="b"/>
                      <a:r>
                        <a:rPr lang="en-US" sz="1200" dirty="0"/>
                        <a:t>510,760       </a:t>
                      </a:r>
                    </a:p>
                  </a:txBody>
                  <a:tcPr marL="6724" marR="80682" marT="6724" marB="0" anchor="ctr">
                    <a:lnL w="12700" cap="flat" cmpd="sng" algn="ctr">
                      <a:solidFill>
                        <a:srgbClr val="004366"/>
                      </a:solidFill>
                      <a:prstDash val="solid"/>
                      <a:round/>
                      <a:headEnd type="none" w="med" len="med"/>
                      <a:tailEnd type="none" w="med" len="med"/>
                    </a:lnL>
                    <a:lnR w="12700" cap="flat" cmpd="sng" algn="ctr">
                      <a:solidFill>
                        <a:srgbClr val="004366"/>
                      </a:solidFill>
                      <a:prstDash val="solid"/>
                      <a:round/>
                      <a:headEnd type="none" w="med" len="med"/>
                      <a:tailEnd type="none" w="med" len="med"/>
                    </a:lnR>
                    <a:lnT w="12700" cap="flat" cmpd="sng" algn="ctr">
                      <a:solidFill>
                        <a:srgbClr val="004366"/>
                      </a:solidFill>
                      <a:prstDash val="solid"/>
                      <a:round/>
                      <a:headEnd type="none" w="med" len="med"/>
                      <a:tailEnd type="none" w="med" len="med"/>
                    </a:lnT>
                    <a:lnB w="12700" cap="flat" cmpd="sng" algn="ctr">
                      <a:solidFill>
                        <a:srgbClr val="004366"/>
                      </a:solidFill>
                      <a:prstDash val="solid"/>
                      <a:round/>
                      <a:headEnd type="none" w="med" len="med"/>
                      <a:tailEnd type="none" w="med" len="med"/>
                    </a:lnB>
                    <a:solidFill>
                      <a:schemeClr val="bg1">
                        <a:alpha val="30196"/>
                      </a:schemeClr>
                    </a:solidFill>
                  </a:tcPr>
                </a:tc>
                <a:tc>
                  <a:txBody>
                    <a:bodyPr/>
                    <a:lstStyle/>
                    <a:p>
                      <a:pPr algn="r" fontAlgn="b"/>
                      <a:endParaRPr lang="en-US" sz="1200" dirty="0"/>
                    </a:p>
                  </a:txBody>
                  <a:tcPr marL="6724" marR="80682" marT="6724" marB="0" anchor="ctr">
                    <a:lnL w="12700" cap="flat" cmpd="sng" algn="ctr">
                      <a:solidFill>
                        <a:srgbClr val="004366"/>
                      </a:solidFill>
                      <a:prstDash val="solid"/>
                      <a:round/>
                      <a:headEnd type="none" w="med" len="med"/>
                      <a:tailEnd type="none" w="med" len="med"/>
                    </a:lnL>
                    <a:lnR w="12700" cap="flat" cmpd="sng" algn="ctr">
                      <a:solidFill>
                        <a:srgbClr val="004366"/>
                      </a:solidFill>
                      <a:prstDash val="solid"/>
                      <a:round/>
                      <a:headEnd type="none" w="med" len="med"/>
                      <a:tailEnd type="none" w="med" len="med"/>
                    </a:lnR>
                    <a:lnT w="12700" cap="flat" cmpd="sng" algn="ctr">
                      <a:solidFill>
                        <a:srgbClr val="004366"/>
                      </a:solidFill>
                      <a:prstDash val="solid"/>
                      <a:round/>
                      <a:headEnd type="none" w="med" len="med"/>
                      <a:tailEnd type="none" w="med" len="med"/>
                    </a:lnT>
                    <a:lnB w="12700" cap="flat" cmpd="sng" algn="ctr">
                      <a:solidFill>
                        <a:srgbClr val="004366"/>
                      </a:solidFill>
                      <a:prstDash val="solid"/>
                      <a:round/>
                      <a:headEnd type="none" w="med" len="med"/>
                      <a:tailEnd type="none" w="med" len="med"/>
                    </a:lnB>
                    <a:solidFill>
                      <a:schemeClr val="bg1">
                        <a:alpha val="30196"/>
                      </a:schemeClr>
                    </a:solidFill>
                  </a:tcPr>
                </a:tc>
                <a:tc>
                  <a:txBody>
                    <a:bodyPr/>
                    <a:lstStyle/>
                    <a:p>
                      <a:pPr algn="r" fontAlgn="b"/>
                      <a:endParaRPr lang="en-US" sz="1200" dirty="0"/>
                    </a:p>
                  </a:txBody>
                  <a:tcPr marL="6724" marR="80682" marT="6724" marB="0" anchor="ctr">
                    <a:lnL w="12700" cap="flat" cmpd="sng" algn="ctr">
                      <a:solidFill>
                        <a:srgbClr val="004366"/>
                      </a:solidFill>
                      <a:prstDash val="solid"/>
                      <a:round/>
                      <a:headEnd type="none" w="med" len="med"/>
                      <a:tailEnd type="none" w="med" len="med"/>
                    </a:lnL>
                    <a:lnR w="12700" cap="flat" cmpd="sng" algn="ctr">
                      <a:solidFill>
                        <a:srgbClr val="004366"/>
                      </a:solidFill>
                      <a:prstDash val="solid"/>
                      <a:round/>
                      <a:headEnd type="none" w="med" len="med"/>
                      <a:tailEnd type="none" w="med" len="med"/>
                    </a:lnR>
                    <a:lnT w="12700" cap="flat" cmpd="sng" algn="ctr">
                      <a:solidFill>
                        <a:srgbClr val="004366"/>
                      </a:solidFill>
                      <a:prstDash val="solid"/>
                      <a:round/>
                      <a:headEnd type="none" w="med" len="med"/>
                      <a:tailEnd type="none" w="med" len="med"/>
                    </a:lnT>
                    <a:lnB w="12700" cap="flat" cmpd="sng" algn="ctr">
                      <a:solidFill>
                        <a:srgbClr val="004366"/>
                      </a:solidFill>
                      <a:prstDash val="solid"/>
                      <a:round/>
                      <a:headEnd type="none" w="med" len="med"/>
                      <a:tailEnd type="none" w="med" len="med"/>
                    </a:lnB>
                    <a:solidFill>
                      <a:schemeClr val="bg1">
                        <a:alpha val="30196"/>
                      </a:schemeClr>
                    </a:solidFill>
                  </a:tcPr>
                </a:tc>
                <a:tc>
                  <a:txBody>
                    <a:bodyPr/>
                    <a:lstStyle/>
                    <a:p>
                      <a:pPr algn="r" fontAlgn="b"/>
                      <a:r>
                        <a:rPr lang="en-US" sz="1200" dirty="0"/>
                        <a:t>2,321,022</a:t>
                      </a:r>
                    </a:p>
                  </a:txBody>
                  <a:tcPr marL="6724" marR="80682" marT="6724" marB="0" anchor="ctr">
                    <a:lnL w="12700" cap="flat" cmpd="sng" algn="ctr">
                      <a:solidFill>
                        <a:srgbClr val="004366"/>
                      </a:solidFill>
                      <a:prstDash val="solid"/>
                      <a:round/>
                      <a:headEnd type="none" w="med" len="med"/>
                      <a:tailEnd type="none" w="med" len="med"/>
                    </a:lnL>
                    <a:lnR w="12700" cap="flat" cmpd="sng" algn="ctr">
                      <a:solidFill>
                        <a:srgbClr val="004366"/>
                      </a:solidFill>
                      <a:prstDash val="solid"/>
                      <a:round/>
                      <a:headEnd type="none" w="med" len="med"/>
                      <a:tailEnd type="none" w="med" len="med"/>
                    </a:lnR>
                    <a:lnT w="12700" cap="flat" cmpd="sng" algn="ctr">
                      <a:solidFill>
                        <a:srgbClr val="004366"/>
                      </a:solidFill>
                      <a:prstDash val="solid"/>
                      <a:round/>
                      <a:headEnd type="none" w="med" len="med"/>
                      <a:tailEnd type="none" w="med" len="med"/>
                    </a:lnT>
                    <a:lnB w="12700" cap="flat" cmpd="sng" algn="ctr">
                      <a:solidFill>
                        <a:srgbClr val="004366"/>
                      </a:solidFill>
                      <a:prstDash val="solid"/>
                      <a:round/>
                      <a:headEnd type="none" w="med" len="med"/>
                      <a:tailEnd type="none" w="med" len="med"/>
                    </a:lnB>
                    <a:solidFill>
                      <a:schemeClr val="bg1">
                        <a:alpha val="30196"/>
                      </a:schemeClr>
                    </a:solidFill>
                  </a:tcPr>
                </a:tc>
                <a:extLst>
                  <a:ext uri="{0D108BD9-81ED-4DB2-BD59-A6C34878D82A}">
                    <a16:rowId xmlns:a16="http://schemas.microsoft.com/office/drawing/2014/main" val="10005"/>
                  </a:ext>
                </a:extLst>
              </a:tr>
              <a:tr h="268941">
                <a:tc>
                  <a:txBody>
                    <a:bodyPr/>
                    <a:lstStyle/>
                    <a:p>
                      <a:r>
                        <a:rPr lang="en-US" sz="1200" dirty="0"/>
                        <a:t>Information Technology</a:t>
                      </a:r>
                    </a:p>
                  </a:txBody>
                  <a:tcPr marL="80682" marR="80682" marT="40341" marB="40341" anchor="ctr">
                    <a:lnR w="12700" cap="flat" cmpd="sng" algn="ctr">
                      <a:solidFill>
                        <a:srgbClr val="004366"/>
                      </a:solidFill>
                      <a:prstDash val="solid"/>
                      <a:round/>
                      <a:headEnd type="none" w="med" len="med"/>
                      <a:tailEnd type="none" w="med" len="med"/>
                    </a:lnR>
                    <a:lnT w="12700" cap="flat" cmpd="sng" algn="ctr">
                      <a:solidFill>
                        <a:srgbClr val="004366"/>
                      </a:solidFill>
                      <a:prstDash val="solid"/>
                      <a:round/>
                      <a:headEnd type="none" w="med" len="med"/>
                      <a:tailEnd type="none" w="med" len="med"/>
                    </a:lnT>
                    <a:lnB w="12700" cap="flat" cmpd="sng" algn="ctr">
                      <a:solidFill>
                        <a:srgbClr val="004366"/>
                      </a:solidFill>
                      <a:prstDash val="solid"/>
                      <a:round/>
                      <a:headEnd type="none" w="med" len="med"/>
                      <a:tailEnd type="none" w="med" len="med"/>
                    </a:lnB>
                    <a:solidFill>
                      <a:srgbClr val="B2C6D1"/>
                    </a:solidFill>
                  </a:tcPr>
                </a:tc>
                <a:tc>
                  <a:txBody>
                    <a:bodyPr/>
                    <a:lstStyle/>
                    <a:p>
                      <a:pPr algn="r" fontAlgn="b"/>
                      <a:r>
                        <a:rPr lang="en-US" sz="1200" dirty="0"/>
                        <a:t>1,471,246</a:t>
                      </a:r>
                    </a:p>
                  </a:txBody>
                  <a:tcPr marL="6724" marR="80682" marT="6724" marB="0" anchor="ctr">
                    <a:lnL w="12700" cap="flat" cmpd="sng" algn="ctr">
                      <a:solidFill>
                        <a:srgbClr val="004366"/>
                      </a:solidFill>
                      <a:prstDash val="solid"/>
                      <a:round/>
                      <a:headEnd type="none" w="med" len="med"/>
                      <a:tailEnd type="none" w="med" len="med"/>
                    </a:lnL>
                    <a:lnR w="12700" cap="flat" cmpd="sng" algn="ctr">
                      <a:solidFill>
                        <a:srgbClr val="004366"/>
                      </a:solidFill>
                      <a:prstDash val="solid"/>
                      <a:round/>
                      <a:headEnd type="none" w="med" len="med"/>
                      <a:tailEnd type="none" w="med" len="med"/>
                    </a:lnR>
                    <a:lnT w="12700" cap="flat" cmpd="sng" algn="ctr">
                      <a:solidFill>
                        <a:srgbClr val="004366"/>
                      </a:solidFill>
                      <a:prstDash val="solid"/>
                      <a:round/>
                      <a:headEnd type="none" w="med" len="med"/>
                      <a:tailEnd type="none" w="med" len="med"/>
                    </a:lnT>
                    <a:lnB w="12700" cap="flat" cmpd="sng" algn="ctr">
                      <a:solidFill>
                        <a:srgbClr val="004366"/>
                      </a:solidFill>
                      <a:prstDash val="solid"/>
                      <a:round/>
                      <a:headEnd type="none" w="med" len="med"/>
                      <a:tailEnd type="none" w="med" len="med"/>
                    </a:lnB>
                    <a:solidFill>
                      <a:srgbClr val="B2C6D1"/>
                    </a:solidFill>
                  </a:tcPr>
                </a:tc>
                <a:tc>
                  <a:txBody>
                    <a:bodyPr/>
                    <a:lstStyle/>
                    <a:p>
                      <a:pPr algn="r" fontAlgn="b"/>
                      <a:r>
                        <a:rPr lang="en-US" sz="1200" dirty="0"/>
                        <a:t>524,253</a:t>
                      </a:r>
                    </a:p>
                  </a:txBody>
                  <a:tcPr marL="6724" marR="80682" marT="6724" marB="0" anchor="ctr">
                    <a:lnL w="12700" cap="flat" cmpd="sng" algn="ctr">
                      <a:solidFill>
                        <a:srgbClr val="004366"/>
                      </a:solidFill>
                      <a:prstDash val="solid"/>
                      <a:round/>
                      <a:headEnd type="none" w="med" len="med"/>
                      <a:tailEnd type="none" w="med" len="med"/>
                    </a:lnL>
                    <a:lnR w="12700" cap="flat" cmpd="sng" algn="ctr">
                      <a:solidFill>
                        <a:srgbClr val="004366"/>
                      </a:solidFill>
                      <a:prstDash val="solid"/>
                      <a:round/>
                      <a:headEnd type="none" w="med" len="med"/>
                      <a:tailEnd type="none" w="med" len="med"/>
                    </a:lnR>
                    <a:lnT w="12700" cap="flat" cmpd="sng" algn="ctr">
                      <a:solidFill>
                        <a:srgbClr val="004366"/>
                      </a:solidFill>
                      <a:prstDash val="solid"/>
                      <a:round/>
                      <a:headEnd type="none" w="med" len="med"/>
                      <a:tailEnd type="none" w="med" len="med"/>
                    </a:lnT>
                    <a:lnB w="12700" cap="flat" cmpd="sng" algn="ctr">
                      <a:solidFill>
                        <a:srgbClr val="004366"/>
                      </a:solidFill>
                      <a:prstDash val="solid"/>
                      <a:round/>
                      <a:headEnd type="none" w="med" len="med"/>
                      <a:tailEnd type="none" w="med" len="med"/>
                    </a:lnB>
                    <a:solidFill>
                      <a:srgbClr val="B2C6D1"/>
                    </a:solidFill>
                  </a:tcPr>
                </a:tc>
                <a:tc>
                  <a:txBody>
                    <a:bodyPr/>
                    <a:lstStyle/>
                    <a:p>
                      <a:pPr algn="r" fontAlgn="b"/>
                      <a:endParaRPr lang="en-US" sz="1200"/>
                    </a:p>
                  </a:txBody>
                  <a:tcPr marL="6724" marR="80682" marT="6724" marB="0" anchor="ctr">
                    <a:lnL w="12700" cap="flat" cmpd="sng" algn="ctr">
                      <a:solidFill>
                        <a:srgbClr val="004366"/>
                      </a:solidFill>
                      <a:prstDash val="solid"/>
                      <a:round/>
                      <a:headEnd type="none" w="med" len="med"/>
                      <a:tailEnd type="none" w="med" len="med"/>
                    </a:lnL>
                    <a:lnR w="12700" cap="flat" cmpd="sng" algn="ctr">
                      <a:solidFill>
                        <a:srgbClr val="004366"/>
                      </a:solidFill>
                      <a:prstDash val="solid"/>
                      <a:round/>
                      <a:headEnd type="none" w="med" len="med"/>
                      <a:tailEnd type="none" w="med" len="med"/>
                    </a:lnR>
                    <a:lnT w="12700" cap="flat" cmpd="sng" algn="ctr">
                      <a:solidFill>
                        <a:srgbClr val="004366"/>
                      </a:solidFill>
                      <a:prstDash val="solid"/>
                      <a:round/>
                      <a:headEnd type="none" w="med" len="med"/>
                      <a:tailEnd type="none" w="med" len="med"/>
                    </a:lnT>
                    <a:lnB w="12700" cap="flat" cmpd="sng" algn="ctr">
                      <a:solidFill>
                        <a:srgbClr val="004366"/>
                      </a:solidFill>
                      <a:prstDash val="solid"/>
                      <a:round/>
                      <a:headEnd type="none" w="med" len="med"/>
                      <a:tailEnd type="none" w="med" len="med"/>
                    </a:lnB>
                    <a:solidFill>
                      <a:srgbClr val="B2C6D1"/>
                    </a:solidFill>
                  </a:tcPr>
                </a:tc>
                <a:tc>
                  <a:txBody>
                    <a:bodyPr/>
                    <a:lstStyle/>
                    <a:p>
                      <a:pPr algn="r" fontAlgn="b"/>
                      <a:endParaRPr lang="en-US" sz="1200" dirty="0"/>
                    </a:p>
                  </a:txBody>
                  <a:tcPr marL="6724" marR="80682" marT="6724" marB="0" anchor="ctr">
                    <a:lnL w="12700" cap="flat" cmpd="sng" algn="ctr">
                      <a:solidFill>
                        <a:srgbClr val="004366"/>
                      </a:solidFill>
                      <a:prstDash val="solid"/>
                      <a:round/>
                      <a:headEnd type="none" w="med" len="med"/>
                      <a:tailEnd type="none" w="med" len="med"/>
                    </a:lnL>
                    <a:lnR w="12700" cap="flat" cmpd="sng" algn="ctr">
                      <a:solidFill>
                        <a:srgbClr val="004366"/>
                      </a:solidFill>
                      <a:prstDash val="solid"/>
                      <a:round/>
                      <a:headEnd type="none" w="med" len="med"/>
                      <a:tailEnd type="none" w="med" len="med"/>
                    </a:lnR>
                    <a:lnT w="12700" cap="flat" cmpd="sng" algn="ctr">
                      <a:solidFill>
                        <a:srgbClr val="004366"/>
                      </a:solidFill>
                      <a:prstDash val="solid"/>
                      <a:round/>
                      <a:headEnd type="none" w="med" len="med"/>
                      <a:tailEnd type="none" w="med" len="med"/>
                    </a:lnT>
                    <a:lnB w="12700" cap="flat" cmpd="sng" algn="ctr">
                      <a:solidFill>
                        <a:srgbClr val="004366"/>
                      </a:solidFill>
                      <a:prstDash val="solid"/>
                      <a:round/>
                      <a:headEnd type="none" w="med" len="med"/>
                      <a:tailEnd type="none" w="med" len="med"/>
                    </a:lnB>
                    <a:solidFill>
                      <a:srgbClr val="B2C6D1"/>
                    </a:solidFill>
                  </a:tcPr>
                </a:tc>
                <a:tc>
                  <a:txBody>
                    <a:bodyPr/>
                    <a:lstStyle/>
                    <a:p>
                      <a:pPr algn="r" fontAlgn="b"/>
                      <a:r>
                        <a:rPr lang="en-US" sz="1200" dirty="0"/>
                        <a:t>1,995,499 </a:t>
                      </a:r>
                    </a:p>
                  </a:txBody>
                  <a:tcPr marL="6724" marR="80682" marT="6724" marB="0" anchor="ctr">
                    <a:lnL w="12700" cap="flat" cmpd="sng" algn="ctr">
                      <a:solidFill>
                        <a:srgbClr val="004366"/>
                      </a:solidFill>
                      <a:prstDash val="solid"/>
                      <a:round/>
                      <a:headEnd type="none" w="med" len="med"/>
                      <a:tailEnd type="none" w="med" len="med"/>
                    </a:lnL>
                    <a:lnR w="12700" cap="flat" cmpd="sng" algn="ctr">
                      <a:solidFill>
                        <a:srgbClr val="004366"/>
                      </a:solidFill>
                      <a:prstDash val="solid"/>
                      <a:round/>
                      <a:headEnd type="none" w="med" len="med"/>
                      <a:tailEnd type="none" w="med" len="med"/>
                    </a:lnR>
                    <a:lnT w="12700" cap="flat" cmpd="sng" algn="ctr">
                      <a:solidFill>
                        <a:srgbClr val="004366"/>
                      </a:solidFill>
                      <a:prstDash val="solid"/>
                      <a:round/>
                      <a:headEnd type="none" w="med" len="med"/>
                      <a:tailEnd type="none" w="med" len="med"/>
                    </a:lnT>
                    <a:lnB w="12700" cap="flat" cmpd="sng" algn="ctr">
                      <a:solidFill>
                        <a:srgbClr val="004366"/>
                      </a:solidFill>
                      <a:prstDash val="solid"/>
                      <a:round/>
                      <a:headEnd type="none" w="med" len="med"/>
                      <a:tailEnd type="none" w="med" len="med"/>
                    </a:lnB>
                    <a:solidFill>
                      <a:srgbClr val="B2C6D1"/>
                    </a:solidFill>
                  </a:tcPr>
                </a:tc>
                <a:extLst>
                  <a:ext uri="{0D108BD9-81ED-4DB2-BD59-A6C34878D82A}">
                    <a16:rowId xmlns:a16="http://schemas.microsoft.com/office/drawing/2014/main" val="10006"/>
                  </a:ext>
                </a:extLst>
              </a:tr>
              <a:tr h="268941">
                <a:tc>
                  <a:txBody>
                    <a:bodyPr/>
                    <a:lstStyle/>
                    <a:p>
                      <a:r>
                        <a:rPr lang="en-US" sz="1200" dirty="0"/>
                        <a:t>Precision Manufacturing</a:t>
                      </a:r>
                    </a:p>
                  </a:txBody>
                  <a:tcPr marL="80682" marR="80682" marT="40341" marB="40341" anchor="ctr">
                    <a:lnR w="12700" cap="flat" cmpd="sng" algn="ctr">
                      <a:solidFill>
                        <a:srgbClr val="004366"/>
                      </a:solidFill>
                      <a:prstDash val="solid"/>
                      <a:round/>
                      <a:headEnd type="none" w="med" len="med"/>
                      <a:tailEnd type="none" w="med" len="med"/>
                    </a:lnR>
                    <a:lnT w="12700" cap="flat" cmpd="sng" algn="ctr">
                      <a:solidFill>
                        <a:srgbClr val="004366"/>
                      </a:solidFill>
                      <a:prstDash val="solid"/>
                      <a:round/>
                      <a:headEnd type="none" w="med" len="med"/>
                      <a:tailEnd type="none" w="med" len="med"/>
                    </a:lnT>
                    <a:lnB w="12700" cap="flat" cmpd="sng" algn="ctr">
                      <a:solidFill>
                        <a:srgbClr val="004366"/>
                      </a:solidFill>
                      <a:prstDash val="solid"/>
                      <a:round/>
                      <a:headEnd type="none" w="med" len="med"/>
                      <a:tailEnd type="none" w="med" len="med"/>
                    </a:lnB>
                    <a:solidFill>
                      <a:schemeClr val="bg1">
                        <a:alpha val="30196"/>
                      </a:schemeClr>
                    </a:solidFill>
                  </a:tcPr>
                </a:tc>
                <a:tc>
                  <a:txBody>
                    <a:bodyPr/>
                    <a:lstStyle/>
                    <a:p>
                      <a:pPr algn="r" fontAlgn="b"/>
                      <a:r>
                        <a:rPr lang="en-US" sz="1200" dirty="0"/>
                        <a:t>1,586,896</a:t>
                      </a:r>
                    </a:p>
                  </a:txBody>
                  <a:tcPr marL="6724" marR="80682" marT="6724" marB="0" anchor="ctr">
                    <a:lnL w="12700" cap="flat" cmpd="sng" algn="ctr">
                      <a:solidFill>
                        <a:srgbClr val="004366"/>
                      </a:solidFill>
                      <a:prstDash val="solid"/>
                      <a:round/>
                      <a:headEnd type="none" w="med" len="med"/>
                      <a:tailEnd type="none" w="med" len="med"/>
                    </a:lnL>
                    <a:lnR w="12700" cap="flat" cmpd="sng" algn="ctr">
                      <a:solidFill>
                        <a:srgbClr val="004366"/>
                      </a:solidFill>
                      <a:prstDash val="solid"/>
                      <a:round/>
                      <a:headEnd type="none" w="med" len="med"/>
                      <a:tailEnd type="none" w="med" len="med"/>
                    </a:lnR>
                    <a:lnT w="12700" cap="flat" cmpd="sng" algn="ctr">
                      <a:solidFill>
                        <a:srgbClr val="004366"/>
                      </a:solidFill>
                      <a:prstDash val="solid"/>
                      <a:round/>
                      <a:headEnd type="none" w="med" len="med"/>
                      <a:tailEnd type="none" w="med" len="med"/>
                    </a:lnT>
                    <a:lnB w="12700" cap="flat" cmpd="sng" algn="ctr">
                      <a:solidFill>
                        <a:srgbClr val="004366"/>
                      </a:solidFill>
                      <a:prstDash val="solid"/>
                      <a:round/>
                      <a:headEnd type="none" w="med" len="med"/>
                      <a:tailEnd type="none" w="med" len="med"/>
                    </a:lnB>
                    <a:solidFill>
                      <a:schemeClr val="bg1">
                        <a:alpha val="30196"/>
                      </a:schemeClr>
                    </a:solidFill>
                  </a:tcPr>
                </a:tc>
                <a:tc>
                  <a:txBody>
                    <a:bodyPr/>
                    <a:lstStyle/>
                    <a:p>
                      <a:pPr algn="r" fontAlgn="b"/>
                      <a:r>
                        <a:rPr lang="en-US" sz="1200" dirty="0"/>
                        <a:t>100,000</a:t>
                      </a:r>
                    </a:p>
                  </a:txBody>
                  <a:tcPr marL="6724" marR="80682" marT="6724" marB="0" anchor="ctr">
                    <a:lnL w="12700" cap="flat" cmpd="sng" algn="ctr">
                      <a:solidFill>
                        <a:srgbClr val="004366"/>
                      </a:solidFill>
                      <a:prstDash val="solid"/>
                      <a:round/>
                      <a:headEnd type="none" w="med" len="med"/>
                      <a:tailEnd type="none" w="med" len="med"/>
                    </a:lnL>
                    <a:lnR w="12700" cap="flat" cmpd="sng" algn="ctr">
                      <a:solidFill>
                        <a:srgbClr val="004366"/>
                      </a:solidFill>
                      <a:prstDash val="solid"/>
                      <a:round/>
                      <a:headEnd type="none" w="med" len="med"/>
                      <a:tailEnd type="none" w="med" len="med"/>
                    </a:lnR>
                    <a:lnT w="12700" cap="flat" cmpd="sng" algn="ctr">
                      <a:solidFill>
                        <a:srgbClr val="004366"/>
                      </a:solidFill>
                      <a:prstDash val="solid"/>
                      <a:round/>
                      <a:headEnd type="none" w="med" len="med"/>
                      <a:tailEnd type="none" w="med" len="med"/>
                    </a:lnT>
                    <a:lnB w="12700" cap="flat" cmpd="sng" algn="ctr">
                      <a:solidFill>
                        <a:srgbClr val="004366"/>
                      </a:solidFill>
                      <a:prstDash val="solid"/>
                      <a:round/>
                      <a:headEnd type="none" w="med" len="med"/>
                      <a:tailEnd type="none" w="med" len="med"/>
                    </a:lnB>
                    <a:solidFill>
                      <a:schemeClr val="bg1">
                        <a:alpha val="30196"/>
                      </a:schemeClr>
                    </a:solidFill>
                  </a:tcPr>
                </a:tc>
                <a:tc>
                  <a:txBody>
                    <a:bodyPr/>
                    <a:lstStyle/>
                    <a:p>
                      <a:pPr algn="r" fontAlgn="b"/>
                      <a:endParaRPr lang="en-US" sz="1200" dirty="0"/>
                    </a:p>
                  </a:txBody>
                  <a:tcPr marL="6724" marR="80682" marT="6724" marB="0" anchor="ctr">
                    <a:lnL w="12700" cap="flat" cmpd="sng" algn="ctr">
                      <a:solidFill>
                        <a:srgbClr val="004366"/>
                      </a:solidFill>
                      <a:prstDash val="solid"/>
                      <a:round/>
                      <a:headEnd type="none" w="med" len="med"/>
                      <a:tailEnd type="none" w="med" len="med"/>
                    </a:lnL>
                    <a:lnR w="12700" cap="flat" cmpd="sng" algn="ctr">
                      <a:solidFill>
                        <a:srgbClr val="004366"/>
                      </a:solidFill>
                      <a:prstDash val="solid"/>
                      <a:round/>
                      <a:headEnd type="none" w="med" len="med"/>
                      <a:tailEnd type="none" w="med" len="med"/>
                    </a:lnR>
                    <a:lnT w="12700" cap="flat" cmpd="sng" algn="ctr">
                      <a:solidFill>
                        <a:srgbClr val="004366"/>
                      </a:solidFill>
                      <a:prstDash val="solid"/>
                      <a:round/>
                      <a:headEnd type="none" w="med" len="med"/>
                      <a:tailEnd type="none" w="med" len="med"/>
                    </a:lnT>
                    <a:lnB w="12700" cap="flat" cmpd="sng" algn="ctr">
                      <a:solidFill>
                        <a:srgbClr val="004366"/>
                      </a:solidFill>
                      <a:prstDash val="solid"/>
                      <a:round/>
                      <a:headEnd type="none" w="med" len="med"/>
                      <a:tailEnd type="none" w="med" len="med"/>
                    </a:lnB>
                    <a:solidFill>
                      <a:schemeClr val="bg1">
                        <a:alpha val="30196"/>
                      </a:schemeClr>
                    </a:solidFill>
                  </a:tcPr>
                </a:tc>
                <a:tc>
                  <a:txBody>
                    <a:bodyPr/>
                    <a:lstStyle/>
                    <a:p>
                      <a:pPr algn="r" fontAlgn="b"/>
                      <a:endParaRPr lang="en-US" sz="1200" dirty="0"/>
                    </a:p>
                  </a:txBody>
                  <a:tcPr marL="6724" marR="80682" marT="6724" marB="0" anchor="ctr">
                    <a:lnL w="12700" cap="flat" cmpd="sng" algn="ctr">
                      <a:solidFill>
                        <a:srgbClr val="004366"/>
                      </a:solidFill>
                      <a:prstDash val="solid"/>
                      <a:round/>
                      <a:headEnd type="none" w="med" len="med"/>
                      <a:tailEnd type="none" w="med" len="med"/>
                    </a:lnL>
                    <a:lnR w="12700" cap="flat" cmpd="sng" algn="ctr">
                      <a:solidFill>
                        <a:srgbClr val="004366"/>
                      </a:solidFill>
                      <a:prstDash val="solid"/>
                      <a:round/>
                      <a:headEnd type="none" w="med" len="med"/>
                      <a:tailEnd type="none" w="med" len="med"/>
                    </a:lnR>
                    <a:lnT w="12700" cap="flat" cmpd="sng" algn="ctr">
                      <a:solidFill>
                        <a:srgbClr val="004366"/>
                      </a:solidFill>
                      <a:prstDash val="solid"/>
                      <a:round/>
                      <a:headEnd type="none" w="med" len="med"/>
                      <a:tailEnd type="none" w="med" len="med"/>
                    </a:lnT>
                    <a:lnB w="12700" cap="flat" cmpd="sng" algn="ctr">
                      <a:solidFill>
                        <a:srgbClr val="004366"/>
                      </a:solidFill>
                      <a:prstDash val="solid"/>
                      <a:round/>
                      <a:headEnd type="none" w="med" len="med"/>
                      <a:tailEnd type="none" w="med" len="med"/>
                    </a:lnB>
                    <a:solidFill>
                      <a:schemeClr val="bg1">
                        <a:alpha val="30196"/>
                      </a:schemeClr>
                    </a:solidFill>
                  </a:tcPr>
                </a:tc>
                <a:tc>
                  <a:txBody>
                    <a:bodyPr/>
                    <a:lstStyle/>
                    <a:p>
                      <a:pPr algn="r" fontAlgn="b"/>
                      <a:r>
                        <a:rPr lang="en-US" sz="1200" dirty="0"/>
                        <a:t>     1,686,896 </a:t>
                      </a:r>
                    </a:p>
                  </a:txBody>
                  <a:tcPr marL="6724" marR="80682" marT="6724" marB="0" anchor="ctr">
                    <a:lnL w="12700" cap="flat" cmpd="sng" algn="ctr">
                      <a:solidFill>
                        <a:srgbClr val="004366"/>
                      </a:solidFill>
                      <a:prstDash val="solid"/>
                      <a:round/>
                      <a:headEnd type="none" w="med" len="med"/>
                      <a:tailEnd type="none" w="med" len="med"/>
                    </a:lnL>
                    <a:lnR w="12700" cap="flat" cmpd="sng" algn="ctr">
                      <a:solidFill>
                        <a:srgbClr val="004366"/>
                      </a:solidFill>
                      <a:prstDash val="solid"/>
                      <a:round/>
                      <a:headEnd type="none" w="med" len="med"/>
                      <a:tailEnd type="none" w="med" len="med"/>
                    </a:lnR>
                    <a:lnT w="12700" cap="flat" cmpd="sng" algn="ctr">
                      <a:solidFill>
                        <a:srgbClr val="004366"/>
                      </a:solidFill>
                      <a:prstDash val="solid"/>
                      <a:round/>
                      <a:headEnd type="none" w="med" len="med"/>
                      <a:tailEnd type="none" w="med" len="med"/>
                    </a:lnT>
                    <a:lnB w="12700" cap="flat" cmpd="sng" algn="ctr">
                      <a:solidFill>
                        <a:srgbClr val="004366"/>
                      </a:solidFill>
                      <a:prstDash val="solid"/>
                      <a:round/>
                      <a:headEnd type="none" w="med" len="med"/>
                      <a:tailEnd type="none" w="med" len="med"/>
                    </a:lnB>
                    <a:solidFill>
                      <a:schemeClr val="bg1">
                        <a:alpha val="30196"/>
                      </a:schemeClr>
                    </a:solidFill>
                  </a:tcPr>
                </a:tc>
                <a:extLst>
                  <a:ext uri="{0D108BD9-81ED-4DB2-BD59-A6C34878D82A}">
                    <a16:rowId xmlns:a16="http://schemas.microsoft.com/office/drawing/2014/main" val="10007"/>
                  </a:ext>
                </a:extLst>
              </a:tr>
              <a:tr h="268941">
                <a:tc>
                  <a:txBody>
                    <a:bodyPr/>
                    <a:lstStyle/>
                    <a:p>
                      <a:r>
                        <a:rPr lang="en-US" sz="1200" dirty="0"/>
                        <a:t>Cross Sector</a:t>
                      </a:r>
                    </a:p>
                  </a:txBody>
                  <a:tcPr marL="80682" marR="80682" marT="40341" marB="40341" anchor="ctr">
                    <a:lnR w="12700" cap="flat" cmpd="sng" algn="ctr">
                      <a:solidFill>
                        <a:srgbClr val="004366"/>
                      </a:solidFill>
                      <a:prstDash val="solid"/>
                      <a:round/>
                      <a:headEnd type="none" w="med" len="med"/>
                      <a:tailEnd type="none" w="med" len="med"/>
                    </a:lnR>
                    <a:lnT w="12700" cap="flat" cmpd="sng" algn="ctr">
                      <a:solidFill>
                        <a:srgbClr val="004366"/>
                      </a:solidFill>
                      <a:prstDash val="solid"/>
                      <a:round/>
                      <a:headEnd type="none" w="med" len="med"/>
                      <a:tailEnd type="none" w="med" len="med"/>
                    </a:lnT>
                    <a:lnB w="12700" cap="flat" cmpd="sng" algn="ctr">
                      <a:solidFill>
                        <a:srgbClr val="004366"/>
                      </a:solidFill>
                      <a:prstDash val="solid"/>
                      <a:round/>
                      <a:headEnd type="none" w="med" len="med"/>
                      <a:tailEnd type="none" w="med" len="med"/>
                    </a:lnB>
                    <a:solidFill>
                      <a:srgbClr val="B2C6D1"/>
                    </a:solidFill>
                  </a:tcPr>
                </a:tc>
                <a:tc>
                  <a:txBody>
                    <a:bodyPr/>
                    <a:lstStyle/>
                    <a:p>
                      <a:pPr algn="r" fontAlgn="b"/>
                      <a:r>
                        <a:rPr lang="en-US" sz="1200" dirty="0"/>
                        <a:t>1,407,494</a:t>
                      </a:r>
                    </a:p>
                  </a:txBody>
                  <a:tcPr marL="6724" marR="80682" marT="6724" marB="0" anchor="ctr">
                    <a:lnL w="12700" cap="flat" cmpd="sng" algn="ctr">
                      <a:solidFill>
                        <a:srgbClr val="004366"/>
                      </a:solidFill>
                      <a:prstDash val="solid"/>
                      <a:round/>
                      <a:headEnd type="none" w="med" len="med"/>
                      <a:tailEnd type="none" w="med" len="med"/>
                    </a:lnL>
                    <a:lnR w="12700" cap="flat" cmpd="sng" algn="ctr">
                      <a:solidFill>
                        <a:srgbClr val="004366"/>
                      </a:solidFill>
                      <a:prstDash val="solid"/>
                      <a:round/>
                      <a:headEnd type="none" w="med" len="med"/>
                      <a:tailEnd type="none" w="med" len="med"/>
                    </a:lnR>
                    <a:lnT w="12700" cap="flat" cmpd="sng" algn="ctr">
                      <a:solidFill>
                        <a:srgbClr val="004366"/>
                      </a:solidFill>
                      <a:prstDash val="solid"/>
                      <a:round/>
                      <a:headEnd type="none" w="med" len="med"/>
                      <a:tailEnd type="none" w="med" len="med"/>
                    </a:lnT>
                    <a:lnB w="12700" cap="flat" cmpd="sng" algn="ctr">
                      <a:solidFill>
                        <a:srgbClr val="004366"/>
                      </a:solidFill>
                      <a:prstDash val="solid"/>
                      <a:round/>
                      <a:headEnd type="none" w="med" len="med"/>
                      <a:tailEnd type="none" w="med" len="med"/>
                    </a:lnB>
                    <a:solidFill>
                      <a:srgbClr val="B2C6D1"/>
                    </a:solidFill>
                  </a:tcPr>
                </a:tc>
                <a:tc>
                  <a:txBody>
                    <a:bodyPr/>
                    <a:lstStyle/>
                    <a:p>
                      <a:pPr algn="r" fontAlgn="b"/>
                      <a:r>
                        <a:rPr lang="en-US" sz="1200" dirty="0"/>
                        <a:t>1,572,144</a:t>
                      </a:r>
                    </a:p>
                  </a:txBody>
                  <a:tcPr marL="6724" marR="80682" marT="6724" marB="0" anchor="ctr">
                    <a:lnL w="12700" cap="flat" cmpd="sng" algn="ctr">
                      <a:solidFill>
                        <a:srgbClr val="004366"/>
                      </a:solidFill>
                      <a:prstDash val="solid"/>
                      <a:round/>
                      <a:headEnd type="none" w="med" len="med"/>
                      <a:tailEnd type="none" w="med" len="med"/>
                    </a:lnL>
                    <a:lnR w="12700" cap="flat" cmpd="sng" algn="ctr">
                      <a:solidFill>
                        <a:srgbClr val="004366"/>
                      </a:solidFill>
                      <a:prstDash val="solid"/>
                      <a:round/>
                      <a:headEnd type="none" w="med" len="med"/>
                      <a:tailEnd type="none" w="med" len="med"/>
                    </a:lnR>
                    <a:lnT w="12700" cap="flat" cmpd="sng" algn="ctr">
                      <a:solidFill>
                        <a:srgbClr val="004366"/>
                      </a:solidFill>
                      <a:prstDash val="solid"/>
                      <a:round/>
                      <a:headEnd type="none" w="med" len="med"/>
                      <a:tailEnd type="none" w="med" len="med"/>
                    </a:lnT>
                    <a:lnB w="12700" cap="flat" cmpd="sng" algn="ctr">
                      <a:solidFill>
                        <a:srgbClr val="004366"/>
                      </a:solidFill>
                      <a:prstDash val="solid"/>
                      <a:round/>
                      <a:headEnd type="none" w="med" len="med"/>
                      <a:tailEnd type="none" w="med" len="med"/>
                    </a:lnB>
                    <a:solidFill>
                      <a:srgbClr val="B2C6D1"/>
                    </a:solidFill>
                  </a:tcPr>
                </a:tc>
                <a:tc>
                  <a:txBody>
                    <a:bodyPr/>
                    <a:lstStyle/>
                    <a:p>
                      <a:pPr algn="r" fontAlgn="b"/>
                      <a:endParaRPr lang="en-US" sz="1200" dirty="0"/>
                    </a:p>
                  </a:txBody>
                  <a:tcPr marL="6724" marR="80682" marT="6724" marB="0" anchor="ctr">
                    <a:lnL w="12700" cap="flat" cmpd="sng" algn="ctr">
                      <a:solidFill>
                        <a:srgbClr val="004366"/>
                      </a:solidFill>
                      <a:prstDash val="solid"/>
                      <a:round/>
                      <a:headEnd type="none" w="med" len="med"/>
                      <a:tailEnd type="none" w="med" len="med"/>
                    </a:lnL>
                    <a:lnR w="12700" cap="flat" cmpd="sng" algn="ctr">
                      <a:solidFill>
                        <a:srgbClr val="004366"/>
                      </a:solidFill>
                      <a:prstDash val="solid"/>
                      <a:round/>
                      <a:headEnd type="none" w="med" len="med"/>
                      <a:tailEnd type="none" w="med" len="med"/>
                    </a:lnR>
                    <a:lnT w="12700" cap="flat" cmpd="sng" algn="ctr">
                      <a:solidFill>
                        <a:srgbClr val="004366"/>
                      </a:solidFill>
                      <a:prstDash val="solid"/>
                      <a:round/>
                      <a:headEnd type="none" w="med" len="med"/>
                      <a:tailEnd type="none" w="med" len="med"/>
                    </a:lnT>
                    <a:lnB w="12700" cap="flat" cmpd="sng" algn="ctr">
                      <a:solidFill>
                        <a:srgbClr val="004366"/>
                      </a:solidFill>
                      <a:prstDash val="solid"/>
                      <a:round/>
                      <a:headEnd type="none" w="med" len="med"/>
                      <a:tailEnd type="none" w="med" len="med"/>
                    </a:lnB>
                    <a:solidFill>
                      <a:srgbClr val="B2C6D1"/>
                    </a:solidFill>
                  </a:tcPr>
                </a:tc>
                <a:tc>
                  <a:txBody>
                    <a:bodyPr/>
                    <a:lstStyle/>
                    <a:p>
                      <a:pPr algn="r" fontAlgn="b"/>
                      <a:endParaRPr lang="en-US" sz="1200" dirty="0"/>
                    </a:p>
                  </a:txBody>
                  <a:tcPr marL="6724" marR="80682" marT="6724" marB="0" anchor="ctr">
                    <a:lnL w="12700" cap="flat" cmpd="sng" algn="ctr">
                      <a:solidFill>
                        <a:srgbClr val="004366"/>
                      </a:solidFill>
                      <a:prstDash val="solid"/>
                      <a:round/>
                      <a:headEnd type="none" w="med" len="med"/>
                      <a:tailEnd type="none" w="med" len="med"/>
                    </a:lnL>
                    <a:lnR w="12700" cap="flat" cmpd="sng" algn="ctr">
                      <a:solidFill>
                        <a:srgbClr val="004366"/>
                      </a:solidFill>
                      <a:prstDash val="solid"/>
                      <a:round/>
                      <a:headEnd type="none" w="med" len="med"/>
                      <a:tailEnd type="none" w="med" len="med"/>
                    </a:lnR>
                    <a:lnT w="12700" cap="flat" cmpd="sng" algn="ctr">
                      <a:solidFill>
                        <a:srgbClr val="004366"/>
                      </a:solidFill>
                      <a:prstDash val="solid"/>
                      <a:round/>
                      <a:headEnd type="none" w="med" len="med"/>
                      <a:tailEnd type="none" w="med" len="med"/>
                    </a:lnT>
                    <a:lnB w="12700" cap="flat" cmpd="sng" algn="ctr">
                      <a:solidFill>
                        <a:srgbClr val="004366"/>
                      </a:solidFill>
                      <a:prstDash val="solid"/>
                      <a:round/>
                      <a:headEnd type="none" w="med" len="med"/>
                      <a:tailEnd type="none" w="med" len="med"/>
                    </a:lnB>
                    <a:solidFill>
                      <a:srgbClr val="B2C6D1"/>
                    </a:solidFill>
                  </a:tcPr>
                </a:tc>
                <a:tc>
                  <a:txBody>
                    <a:bodyPr/>
                    <a:lstStyle/>
                    <a:p>
                      <a:pPr algn="r" fontAlgn="b"/>
                      <a:r>
                        <a:rPr lang="en-US" sz="1200" dirty="0"/>
                        <a:t>2,979,638</a:t>
                      </a:r>
                    </a:p>
                  </a:txBody>
                  <a:tcPr marL="6724" marR="80682" marT="6724" marB="0" anchor="ctr">
                    <a:lnL w="12700" cap="flat" cmpd="sng" algn="ctr">
                      <a:solidFill>
                        <a:srgbClr val="004366"/>
                      </a:solidFill>
                      <a:prstDash val="solid"/>
                      <a:round/>
                      <a:headEnd type="none" w="med" len="med"/>
                      <a:tailEnd type="none" w="med" len="med"/>
                    </a:lnL>
                    <a:lnR w="12700" cap="flat" cmpd="sng" algn="ctr">
                      <a:solidFill>
                        <a:srgbClr val="004366"/>
                      </a:solidFill>
                      <a:prstDash val="solid"/>
                      <a:round/>
                      <a:headEnd type="none" w="med" len="med"/>
                      <a:tailEnd type="none" w="med" len="med"/>
                    </a:lnR>
                    <a:lnT w="12700" cap="flat" cmpd="sng" algn="ctr">
                      <a:solidFill>
                        <a:srgbClr val="004366"/>
                      </a:solidFill>
                      <a:prstDash val="solid"/>
                      <a:round/>
                      <a:headEnd type="none" w="med" len="med"/>
                      <a:tailEnd type="none" w="med" len="med"/>
                    </a:lnT>
                    <a:lnB w="12700" cap="flat" cmpd="sng" algn="ctr">
                      <a:solidFill>
                        <a:srgbClr val="004366"/>
                      </a:solidFill>
                      <a:prstDash val="solid"/>
                      <a:round/>
                      <a:headEnd type="none" w="med" len="med"/>
                      <a:tailEnd type="none" w="med" len="med"/>
                    </a:lnB>
                    <a:solidFill>
                      <a:srgbClr val="B2C6D1"/>
                    </a:solidFill>
                  </a:tcPr>
                </a:tc>
                <a:extLst>
                  <a:ext uri="{0D108BD9-81ED-4DB2-BD59-A6C34878D82A}">
                    <a16:rowId xmlns:a16="http://schemas.microsoft.com/office/drawing/2014/main" val="10008"/>
                  </a:ext>
                </a:extLst>
              </a:tr>
              <a:tr h="268941">
                <a:tc>
                  <a:txBody>
                    <a:bodyPr/>
                    <a:lstStyle/>
                    <a:p>
                      <a:r>
                        <a:rPr lang="en-US" sz="1200" dirty="0"/>
                        <a:t>Small Campus Initiative</a:t>
                      </a:r>
                    </a:p>
                  </a:txBody>
                  <a:tcPr marL="80682" marR="80682" marT="40341" marB="40341" anchor="ctr">
                    <a:lnR w="12700" cap="flat" cmpd="sng" algn="ctr">
                      <a:solidFill>
                        <a:srgbClr val="004366"/>
                      </a:solidFill>
                      <a:prstDash val="solid"/>
                      <a:round/>
                      <a:headEnd type="none" w="med" len="med"/>
                      <a:tailEnd type="none" w="med" len="med"/>
                    </a:lnR>
                    <a:lnT w="12700" cap="flat" cmpd="sng" algn="ctr">
                      <a:solidFill>
                        <a:srgbClr val="004366"/>
                      </a:solidFill>
                      <a:prstDash val="solid"/>
                      <a:round/>
                      <a:headEnd type="none" w="med" len="med"/>
                      <a:tailEnd type="none" w="med" len="med"/>
                    </a:lnT>
                    <a:lnB w="12700" cap="flat" cmpd="sng" algn="ctr">
                      <a:solidFill>
                        <a:srgbClr val="004366"/>
                      </a:solidFill>
                      <a:prstDash val="solid"/>
                      <a:round/>
                      <a:headEnd type="none" w="med" len="med"/>
                      <a:tailEnd type="none" w="med" len="med"/>
                    </a:lnB>
                    <a:noFill/>
                  </a:tcPr>
                </a:tc>
                <a:tc>
                  <a:txBody>
                    <a:bodyPr/>
                    <a:lstStyle/>
                    <a:p>
                      <a:pPr algn="r" fontAlgn="b"/>
                      <a:endParaRPr lang="en-US" sz="1200" dirty="0"/>
                    </a:p>
                  </a:txBody>
                  <a:tcPr marL="6724" marR="80682" marT="6724" marB="0" anchor="ctr">
                    <a:lnL w="12700" cap="flat" cmpd="sng" algn="ctr">
                      <a:solidFill>
                        <a:srgbClr val="004366"/>
                      </a:solidFill>
                      <a:prstDash val="solid"/>
                      <a:round/>
                      <a:headEnd type="none" w="med" len="med"/>
                      <a:tailEnd type="none" w="med" len="med"/>
                    </a:lnL>
                    <a:lnR w="12700" cap="flat" cmpd="sng" algn="ctr">
                      <a:solidFill>
                        <a:srgbClr val="004366"/>
                      </a:solidFill>
                      <a:prstDash val="solid"/>
                      <a:round/>
                      <a:headEnd type="none" w="med" len="med"/>
                      <a:tailEnd type="none" w="med" len="med"/>
                    </a:lnR>
                    <a:lnT w="12700" cap="flat" cmpd="sng" algn="ctr">
                      <a:solidFill>
                        <a:srgbClr val="004366"/>
                      </a:solidFill>
                      <a:prstDash val="solid"/>
                      <a:round/>
                      <a:headEnd type="none" w="med" len="med"/>
                      <a:tailEnd type="none" w="med" len="med"/>
                    </a:lnT>
                    <a:lnB w="12700" cap="flat" cmpd="sng" algn="ctr">
                      <a:solidFill>
                        <a:srgbClr val="004366"/>
                      </a:solidFill>
                      <a:prstDash val="solid"/>
                      <a:round/>
                      <a:headEnd type="none" w="med" len="med"/>
                      <a:tailEnd type="none" w="med" len="med"/>
                    </a:lnB>
                    <a:noFill/>
                  </a:tcPr>
                </a:tc>
                <a:tc>
                  <a:txBody>
                    <a:bodyPr/>
                    <a:lstStyle/>
                    <a:p>
                      <a:pPr algn="r" fontAlgn="b"/>
                      <a:endParaRPr lang="en-US" sz="1200" dirty="0"/>
                    </a:p>
                  </a:txBody>
                  <a:tcPr marL="6724" marR="80682" marT="6724" marB="0" anchor="ctr">
                    <a:lnL w="12700" cap="flat" cmpd="sng" algn="ctr">
                      <a:solidFill>
                        <a:srgbClr val="004366"/>
                      </a:solidFill>
                      <a:prstDash val="solid"/>
                      <a:round/>
                      <a:headEnd type="none" w="med" len="med"/>
                      <a:tailEnd type="none" w="med" len="med"/>
                    </a:lnL>
                    <a:lnR w="12700" cap="flat" cmpd="sng" algn="ctr">
                      <a:solidFill>
                        <a:srgbClr val="004366"/>
                      </a:solidFill>
                      <a:prstDash val="solid"/>
                      <a:round/>
                      <a:headEnd type="none" w="med" len="med"/>
                      <a:tailEnd type="none" w="med" len="med"/>
                    </a:lnR>
                    <a:lnT w="12700" cap="flat" cmpd="sng" algn="ctr">
                      <a:solidFill>
                        <a:srgbClr val="004366"/>
                      </a:solidFill>
                      <a:prstDash val="solid"/>
                      <a:round/>
                      <a:headEnd type="none" w="med" len="med"/>
                      <a:tailEnd type="none" w="med" len="med"/>
                    </a:lnT>
                    <a:lnB w="12700" cap="flat" cmpd="sng" algn="ctr">
                      <a:solidFill>
                        <a:srgbClr val="004366"/>
                      </a:solidFill>
                      <a:prstDash val="solid"/>
                      <a:round/>
                      <a:headEnd type="none" w="med" len="med"/>
                      <a:tailEnd type="none" w="med" len="med"/>
                    </a:lnB>
                    <a:noFill/>
                  </a:tcPr>
                </a:tc>
                <a:tc>
                  <a:txBody>
                    <a:bodyPr/>
                    <a:lstStyle/>
                    <a:p>
                      <a:pPr algn="r" fontAlgn="b"/>
                      <a:endParaRPr lang="en-US" sz="1200" dirty="0"/>
                    </a:p>
                  </a:txBody>
                  <a:tcPr marL="6724" marR="80682" marT="6724" marB="0" anchor="ctr">
                    <a:lnL w="12700" cap="flat" cmpd="sng" algn="ctr">
                      <a:solidFill>
                        <a:srgbClr val="004366"/>
                      </a:solidFill>
                      <a:prstDash val="solid"/>
                      <a:round/>
                      <a:headEnd type="none" w="med" len="med"/>
                      <a:tailEnd type="none" w="med" len="med"/>
                    </a:lnL>
                    <a:lnR w="12700" cap="flat" cmpd="sng" algn="ctr">
                      <a:solidFill>
                        <a:srgbClr val="004366"/>
                      </a:solidFill>
                      <a:prstDash val="solid"/>
                      <a:round/>
                      <a:headEnd type="none" w="med" len="med"/>
                      <a:tailEnd type="none" w="med" len="med"/>
                    </a:lnR>
                    <a:lnT w="12700" cap="flat" cmpd="sng" algn="ctr">
                      <a:solidFill>
                        <a:srgbClr val="004366"/>
                      </a:solidFill>
                      <a:prstDash val="solid"/>
                      <a:round/>
                      <a:headEnd type="none" w="med" len="med"/>
                      <a:tailEnd type="none" w="med" len="med"/>
                    </a:lnT>
                    <a:lnB w="12700" cap="flat" cmpd="sng" algn="ctr">
                      <a:solidFill>
                        <a:srgbClr val="004366"/>
                      </a:solidFill>
                      <a:prstDash val="solid"/>
                      <a:round/>
                      <a:headEnd type="none" w="med" len="med"/>
                      <a:tailEnd type="none" w="med" len="med"/>
                    </a:lnB>
                    <a:noFill/>
                  </a:tcPr>
                </a:tc>
                <a:tc>
                  <a:txBody>
                    <a:bodyPr/>
                    <a:lstStyle/>
                    <a:p>
                      <a:pPr algn="r" fontAlgn="b"/>
                      <a:r>
                        <a:rPr lang="en-US" sz="1200" dirty="0"/>
                        <a:t>  520,500 </a:t>
                      </a:r>
                    </a:p>
                  </a:txBody>
                  <a:tcPr marL="6724" marR="80682" marT="6724" marB="0" anchor="ctr">
                    <a:lnL w="12700" cap="flat" cmpd="sng" algn="ctr">
                      <a:solidFill>
                        <a:srgbClr val="004366"/>
                      </a:solidFill>
                      <a:prstDash val="solid"/>
                      <a:round/>
                      <a:headEnd type="none" w="med" len="med"/>
                      <a:tailEnd type="none" w="med" len="med"/>
                    </a:lnL>
                    <a:lnR w="12700" cap="flat" cmpd="sng" algn="ctr">
                      <a:solidFill>
                        <a:srgbClr val="004366"/>
                      </a:solidFill>
                      <a:prstDash val="solid"/>
                      <a:round/>
                      <a:headEnd type="none" w="med" len="med"/>
                      <a:tailEnd type="none" w="med" len="med"/>
                    </a:lnR>
                    <a:lnT w="12700" cap="flat" cmpd="sng" algn="ctr">
                      <a:solidFill>
                        <a:srgbClr val="004366"/>
                      </a:solidFill>
                      <a:prstDash val="solid"/>
                      <a:round/>
                      <a:headEnd type="none" w="med" len="med"/>
                      <a:tailEnd type="none" w="med" len="med"/>
                    </a:lnT>
                    <a:lnB w="12700" cap="flat" cmpd="sng" algn="ctr">
                      <a:solidFill>
                        <a:srgbClr val="004366"/>
                      </a:solidFill>
                      <a:prstDash val="solid"/>
                      <a:round/>
                      <a:headEnd type="none" w="med" len="med"/>
                      <a:tailEnd type="none" w="med" len="med"/>
                    </a:lnB>
                    <a:noFill/>
                  </a:tcPr>
                </a:tc>
                <a:tc>
                  <a:txBody>
                    <a:bodyPr/>
                    <a:lstStyle/>
                    <a:p>
                      <a:pPr algn="r" fontAlgn="b"/>
                      <a:r>
                        <a:rPr lang="en-US" sz="1200" dirty="0"/>
                        <a:t>        520,500 </a:t>
                      </a:r>
                    </a:p>
                  </a:txBody>
                  <a:tcPr marL="6724" marR="80682" marT="6724" marB="0" anchor="ctr">
                    <a:lnL w="12700" cap="flat" cmpd="sng" algn="ctr">
                      <a:solidFill>
                        <a:srgbClr val="004366"/>
                      </a:solidFill>
                      <a:prstDash val="solid"/>
                      <a:round/>
                      <a:headEnd type="none" w="med" len="med"/>
                      <a:tailEnd type="none" w="med" len="med"/>
                    </a:lnL>
                    <a:lnR w="12700" cap="flat" cmpd="sng" algn="ctr">
                      <a:solidFill>
                        <a:srgbClr val="004366"/>
                      </a:solidFill>
                      <a:prstDash val="solid"/>
                      <a:round/>
                      <a:headEnd type="none" w="med" len="med"/>
                      <a:tailEnd type="none" w="med" len="med"/>
                    </a:lnR>
                    <a:lnT w="12700" cap="flat" cmpd="sng" algn="ctr">
                      <a:solidFill>
                        <a:srgbClr val="004366"/>
                      </a:solidFill>
                      <a:prstDash val="solid"/>
                      <a:round/>
                      <a:headEnd type="none" w="med" len="med"/>
                      <a:tailEnd type="none" w="med" len="med"/>
                    </a:lnT>
                    <a:lnB w="12700" cap="flat" cmpd="sng" algn="ctr">
                      <a:solidFill>
                        <a:srgbClr val="004366"/>
                      </a:solidFill>
                      <a:prstDash val="solid"/>
                      <a:round/>
                      <a:headEnd type="none" w="med" len="med"/>
                      <a:tailEnd type="none" w="med" len="med"/>
                    </a:lnB>
                    <a:noFill/>
                  </a:tcPr>
                </a:tc>
                <a:extLst>
                  <a:ext uri="{0D108BD9-81ED-4DB2-BD59-A6C34878D82A}">
                    <a16:rowId xmlns:a16="http://schemas.microsoft.com/office/drawing/2014/main" val="10009"/>
                  </a:ext>
                </a:extLst>
              </a:tr>
              <a:tr h="470647">
                <a:tc>
                  <a:txBody>
                    <a:bodyPr/>
                    <a:lstStyle/>
                    <a:p>
                      <a:pPr algn="r"/>
                      <a:r>
                        <a:rPr lang="en-US" sz="1200" b="1" dirty="0">
                          <a:solidFill>
                            <a:schemeClr val="bg1"/>
                          </a:solidFill>
                          <a:latin typeface="+mn-lt"/>
                        </a:rPr>
                        <a:t>Total </a:t>
                      </a:r>
                    </a:p>
                  </a:txBody>
                  <a:tcPr marL="80682" marR="80682" marT="40341" marB="40341" anchor="ctr">
                    <a:lnR w="12700" cap="flat" cmpd="sng" algn="ctr">
                      <a:solidFill>
                        <a:srgbClr val="004366"/>
                      </a:solidFill>
                      <a:prstDash val="solid"/>
                      <a:round/>
                      <a:headEnd type="none" w="med" len="med"/>
                      <a:tailEnd type="none" w="med" len="med"/>
                    </a:lnR>
                    <a:lnT w="12700" cap="flat" cmpd="sng" algn="ctr">
                      <a:solidFill>
                        <a:srgbClr val="004366"/>
                      </a:solidFill>
                      <a:prstDash val="solid"/>
                      <a:round/>
                      <a:headEnd type="none" w="med" len="med"/>
                      <a:tailEnd type="none" w="med" len="med"/>
                    </a:lnT>
                    <a:solidFill>
                      <a:srgbClr val="00688F"/>
                    </a:solidFill>
                  </a:tcPr>
                </a:tc>
                <a:tc>
                  <a:txBody>
                    <a:bodyPr/>
                    <a:lstStyle/>
                    <a:p>
                      <a:pPr algn="r" fontAlgn="b"/>
                      <a:r>
                        <a:rPr lang="en-US" sz="1200" b="1" i="0" u="none" strike="noStrike" dirty="0">
                          <a:solidFill>
                            <a:schemeClr val="bg1"/>
                          </a:solidFill>
                          <a:effectLst/>
                          <a:latin typeface="+mn-lt"/>
                        </a:rPr>
                        <a:t>13,263,600</a:t>
                      </a:r>
                    </a:p>
                  </a:txBody>
                  <a:tcPr marL="6724" marR="80682" marT="6724" marB="0" anchor="ctr">
                    <a:lnL w="12700" cap="flat" cmpd="sng" algn="ctr">
                      <a:solidFill>
                        <a:srgbClr val="004366"/>
                      </a:solidFill>
                      <a:prstDash val="solid"/>
                      <a:round/>
                      <a:headEnd type="none" w="med" len="med"/>
                      <a:tailEnd type="none" w="med" len="med"/>
                    </a:lnL>
                    <a:lnR w="12700" cap="flat" cmpd="sng" algn="ctr">
                      <a:solidFill>
                        <a:srgbClr val="004366"/>
                      </a:solidFill>
                      <a:prstDash val="solid"/>
                      <a:round/>
                      <a:headEnd type="none" w="med" len="med"/>
                      <a:tailEnd type="none" w="med" len="med"/>
                    </a:lnR>
                    <a:lnT w="12700" cap="flat" cmpd="sng" algn="ctr">
                      <a:solidFill>
                        <a:srgbClr val="004366"/>
                      </a:solidFill>
                      <a:prstDash val="solid"/>
                      <a:round/>
                      <a:headEnd type="none" w="med" len="med"/>
                      <a:tailEnd type="none" w="med" len="med"/>
                    </a:lnT>
                    <a:solidFill>
                      <a:srgbClr val="00688F"/>
                    </a:solidFill>
                  </a:tcPr>
                </a:tc>
                <a:tc>
                  <a:txBody>
                    <a:bodyPr/>
                    <a:lstStyle/>
                    <a:p>
                      <a:pPr algn="r" fontAlgn="b"/>
                      <a:r>
                        <a:rPr lang="en-US" sz="1200" b="1" i="0" u="none" strike="noStrike" dirty="0">
                          <a:solidFill>
                            <a:schemeClr val="bg1"/>
                          </a:solidFill>
                          <a:effectLst/>
                          <a:latin typeface="+mn-lt"/>
                        </a:rPr>
                        <a:t>   3,315,900 </a:t>
                      </a:r>
                    </a:p>
                  </a:txBody>
                  <a:tcPr marL="6724" marR="80682" marT="6724" marB="0" anchor="ctr">
                    <a:lnL w="12700" cap="flat" cmpd="sng" algn="ctr">
                      <a:solidFill>
                        <a:srgbClr val="004366"/>
                      </a:solidFill>
                      <a:prstDash val="solid"/>
                      <a:round/>
                      <a:headEnd type="none" w="med" len="med"/>
                      <a:tailEnd type="none" w="med" len="med"/>
                    </a:lnL>
                    <a:lnR w="12700" cap="flat" cmpd="sng" algn="ctr">
                      <a:solidFill>
                        <a:srgbClr val="004366"/>
                      </a:solidFill>
                      <a:prstDash val="solid"/>
                      <a:round/>
                      <a:headEnd type="none" w="med" len="med"/>
                      <a:tailEnd type="none" w="med" len="med"/>
                    </a:lnR>
                    <a:lnT w="12700" cap="flat" cmpd="sng" algn="ctr">
                      <a:solidFill>
                        <a:srgbClr val="004366"/>
                      </a:solidFill>
                      <a:prstDash val="solid"/>
                      <a:round/>
                      <a:headEnd type="none" w="med" len="med"/>
                      <a:tailEnd type="none" w="med" len="med"/>
                    </a:lnT>
                    <a:solidFill>
                      <a:srgbClr val="00688F"/>
                    </a:solidFill>
                  </a:tcPr>
                </a:tc>
                <a:tc>
                  <a:txBody>
                    <a:bodyPr/>
                    <a:lstStyle/>
                    <a:p>
                      <a:pPr algn="r" fontAlgn="b"/>
                      <a:r>
                        <a:rPr lang="en-US" sz="1200" b="1" i="0" u="none" strike="noStrike" dirty="0">
                          <a:solidFill>
                            <a:schemeClr val="bg1"/>
                          </a:solidFill>
                          <a:effectLst/>
                          <a:latin typeface="+mn-lt"/>
                        </a:rPr>
                        <a:t>  250,000 </a:t>
                      </a:r>
                    </a:p>
                  </a:txBody>
                  <a:tcPr marL="6724" marR="80682" marT="6724" marB="0" anchor="ctr">
                    <a:lnL w="12700" cap="flat" cmpd="sng" algn="ctr">
                      <a:solidFill>
                        <a:srgbClr val="004366"/>
                      </a:solidFill>
                      <a:prstDash val="solid"/>
                      <a:round/>
                      <a:headEnd type="none" w="med" len="med"/>
                      <a:tailEnd type="none" w="med" len="med"/>
                    </a:lnL>
                    <a:lnR w="12700" cap="flat" cmpd="sng" algn="ctr">
                      <a:solidFill>
                        <a:srgbClr val="004366"/>
                      </a:solidFill>
                      <a:prstDash val="solid"/>
                      <a:round/>
                      <a:headEnd type="none" w="med" len="med"/>
                      <a:tailEnd type="none" w="med" len="med"/>
                    </a:lnR>
                    <a:lnT w="12700" cap="flat" cmpd="sng" algn="ctr">
                      <a:solidFill>
                        <a:srgbClr val="004366"/>
                      </a:solidFill>
                      <a:prstDash val="solid"/>
                      <a:round/>
                      <a:headEnd type="none" w="med" len="med"/>
                      <a:tailEnd type="none" w="med" len="med"/>
                    </a:lnT>
                    <a:solidFill>
                      <a:srgbClr val="00688F"/>
                    </a:solidFill>
                  </a:tcPr>
                </a:tc>
                <a:tc>
                  <a:txBody>
                    <a:bodyPr/>
                    <a:lstStyle/>
                    <a:p>
                      <a:pPr algn="r" fontAlgn="b"/>
                      <a:r>
                        <a:rPr lang="en-US" sz="1200" b="1" i="0" u="none" strike="noStrike" dirty="0">
                          <a:solidFill>
                            <a:schemeClr val="bg1"/>
                          </a:solidFill>
                          <a:effectLst/>
                          <a:latin typeface="+mn-lt"/>
                        </a:rPr>
                        <a:t>  520,500 </a:t>
                      </a:r>
                    </a:p>
                  </a:txBody>
                  <a:tcPr marL="6724" marR="80682" marT="6724" marB="0" anchor="ctr">
                    <a:lnL w="12700" cap="flat" cmpd="sng" algn="ctr">
                      <a:solidFill>
                        <a:srgbClr val="004366"/>
                      </a:solidFill>
                      <a:prstDash val="solid"/>
                      <a:round/>
                      <a:headEnd type="none" w="med" len="med"/>
                      <a:tailEnd type="none" w="med" len="med"/>
                    </a:lnL>
                    <a:lnR w="12700" cap="flat" cmpd="sng" algn="ctr">
                      <a:solidFill>
                        <a:srgbClr val="004366"/>
                      </a:solidFill>
                      <a:prstDash val="solid"/>
                      <a:round/>
                      <a:headEnd type="none" w="med" len="med"/>
                      <a:tailEnd type="none" w="med" len="med"/>
                    </a:lnR>
                    <a:lnT w="12700" cap="flat" cmpd="sng" algn="ctr">
                      <a:solidFill>
                        <a:srgbClr val="004366"/>
                      </a:solidFill>
                      <a:prstDash val="solid"/>
                      <a:round/>
                      <a:headEnd type="none" w="med" len="med"/>
                      <a:tailEnd type="none" w="med" len="med"/>
                    </a:lnT>
                    <a:solidFill>
                      <a:srgbClr val="00688F"/>
                    </a:solidFill>
                  </a:tcPr>
                </a:tc>
                <a:tc>
                  <a:txBody>
                    <a:bodyPr/>
                    <a:lstStyle/>
                    <a:p>
                      <a:pPr algn="r" fontAlgn="b"/>
                      <a:r>
                        <a:rPr lang="en-US" sz="1200" b="1" i="0" u="none" strike="noStrike" dirty="0">
                          <a:solidFill>
                            <a:schemeClr val="bg1"/>
                          </a:solidFill>
                          <a:effectLst/>
                          <a:latin typeface="+mn-lt"/>
                        </a:rPr>
                        <a:t>   17,350,000 </a:t>
                      </a:r>
                    </a:p>
                  </a:txBody>
                  <a:tcPr marL="6724" marR="80682" marT="6724" marB="0" anchor="ctr">
                    <a:lnL w="12700" cap="flat" cmpd="sng" algn="ctr">
                      <a:solidFill>
                        <a:srgbClr val="004366"/>
                      </a:solidFill>
                      <a:prstDash val="solid"/>
                      <a:round/>
                      <a:headEnd type="none" w="med" len="med"/>
                      <a:tailEnd type="none" w="med" len="med"/>
                    </a:lnL>
                    <a:lnR w="12700" cap="flat" cmpd="sng" algn="ctr">
                      <a:solidFill>
                        <a:srgbClr val="004366"/>
                      </a:solidFill>
                      <a:prstDash val="solid"/>
                      <a:round/>
                      <a:headEnd type="none" w="med" len="med"/>
                      <a:tailEnd type="none" w="med" len="med"/>
                    </a:lnR>
                    <a:lnT w="12700" cap="flat" cmpd="sng" algn="ctr">
                      <a:solidFill>
                        <a:srgbClr val="004366"/>
                      </a:solidFill>
                      <a:prstDash val="solid"/>
                      <a:round/>
                      <a:headEnd type="none" w="med" len="med"/>
                      <a:tailEnd type="none" w="med" len="med"/>
                    </a:lnT>
                    <a:solidFill>
                      <a:srgbClr val="00688F"/>
                    </a:solidFill>
                  </a:tcPr>
                </a:tc>
                <a:extLst>
                  <a:ext uri="{0D108BD9-81ED-4DB2-BD59-A6C34878D82A}">
                    <a16:rowId xmlns:a16="http://schemas.microsoft.com/office/drawing/2014/main" val="10010"/>
                  </a:ext>
                </a:extLst>
              </a:tr>
            </a:tbl>
          </a:graphicData>
        </a:graphic>
      </p:graphicFrame>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CF3575-0547-4F27-9A0F-3C3208F032F2}" type="slidenum">
              <a:rPr kumimoji="0" lang="en-US" sz="1200" b="0" i="0" u="none" strike="noStrike" kern="1200" cap="none" spc="0" normalizeH="0" baseline="0" noProof="0" smtClean="0">
                <a:ln>
                  <a:noFill/>
                </a:ln>
                <a:solidFill>
                  <a:prstClr val="black">
                    <a:tint val="75000"/>
                  </a:prstClr>
                </a:solidFill>
                <a:effectLst/>
                <a:uLnTx/>
                <a:uFillTx/>
                <a:latin typeface="Franklin Gothic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tint val="75000"/>
                </a:prstClr>
              </a:solidFill>
              <a:effectLst/>
              <a:uLnTx/>
              <a:uFillTx/>
              <a:latin typeface="Franklin Gothic Book"/>
              <a:ea typeface="+mn-ea"/>
              <a:cs typeface="+mn-cs"/>
            </a:endParaRPr>
          </a:p>
        </p:txBody>
      </p:sp>
      <p:pic>
        <p:nvPicPr>
          <p:cNvPr id="31" name="Picture 30" descr="MEIF is flat funded in Governor's Biennial Budget.  UMaine $13.25M, USM $3.31M, UMM $250,000, Small Campus Initiative $520,500">
            <a:extLst>
              <a:ext uri="{FF2B5EF4-FFF2-40B4-BE49-F238E27FC236}">
                <a16:creationId xmlns:a16="http://schemas.microsoft.com/office/drawing/2014/main" id="{E5BF2B4C-F2A8-4C97-9AFB-9C957E8B73E4}"/>
              </a:ext>
            </a:extLst>
          </p:cNvPr>
          <p:cNvPicPr>
            <a:picLocks noChangeAspect="1"/>
          </p:cNvPicPr>
          <p:nvPr/>
        </p:nvPicPr>
        <p:blipFill>
          <a:blip r:embed="rId2"/>
          <a:stretch>
            <a:fillRect/>
          </a:stretch>
        </p:blipFill>
        <p:spPr>
          <a:xfrm>
            <a:off x="794797" y="3429000"/>
            <a:ext cx="9510584" cy="4048095"/>
          </a:xfrm>
          <a:prstGeom prst="rect">
            <a:avLst/>
          </a:prstGeom>
        </p:spPr>
      </p:pic>
    </p:spTree>
    <p:extLst>
      <p:ext uri="{BB962C8B-B14F-4D97-AF65-F5344CB8AC3E}">
        <p14:creationId xmlns:p14="http://schemas.microsoft.com/office/powerpoint/2010/main" val="1212373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3">
      <a:majorFont>
        <a:latin typeface="Franklin Gothic Medium"/>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3">
      <a:majorFont>
        <a:latin typeface="Franklin Gothic Medium"/>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B82531A09F5AC4F8065D5397F5FF8F8" ma:contentTypeVersion="11" ma:contentTypeDescription="Create a new document." ma:contentTypeScope="" ma:versionID="8c97eeba21562b9e462e8c1143e445fc">
  <xsd:schema xmlns:xsd="http://www.w3.org/2001/XMLSchema" xmlns:xs="http://www.w3.org/2001/XMLSchema" xmlns:p="http://schemas.microsoft.com/office/2006/metadata/properties" xmlns:ns2="2d158fa6-04c4-4b0b-9211-ddc5f24494d5" xmlns:ns3="0f169feb-6904-43e8-99c0-9fedfdfa937f" targetNamespace="http://schemas.microsoft.com/office/2006/metadata/properties" ma:root="true" ma:fieldsID="5c661e4af61bcf263b21a04db431440b" ns2:_="" ns3:_="">
    <xsd:import namespace="2d158fa6-04c4-4b0b-9211-ddc5f24494d5"/>
    <xsd:import namespace="0f169feb-6904-43e8-99c0-9fedfdfa937f"/>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158fa6-04c4-4b0b-9211-ddc5f24494d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f169feb-6904-43e8-99c0-9fedfdfa937f"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5ED34DC-6F6F-4A0D-B7DE-224EBA65DF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d158fa6-04c4-4b0b-9211-ddc5f24494d5"/>
    <ds:schemaRef ds:uri="0f169feb-6904-43e8-99c0-9fedfdfa93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667CD2C-480D-4B93-B5F5-F14B5BBBA837}">
  <ds:schemaRefs>
    <ds:schemaRef ds:uri="http://schemas.microsoft.com/sharepoint/v3/contenttype/forms"/>
  </ds:schemaRefs>
</ds:datastoreItem>
</file>

<file path=customXml/itemProps3.xml><?xml version="1.0" encoding="utf-8"?>
<ds:datastoreItem xmlns:ds="http://schemas.openxmlformats.org/officeDocument/2006/customXml" ds:itemID="{F5614631-B9F3-4D20-9DA1-70202DA8B77F}">
  <ds:schemaRefs>
    <ds:schemaRef ds:uri="http://purl.org/dc/elements/1.1/"/>
    <ds:schemaRef ds:uri="http://purl.org/dc/dcmitype/"/>
    <ds:schemaRef ds:uri="http://purl.org/dc/terms/"/>
    <ds:schemaRef ds:uri="http://schemas.microsoft.com/office/2006/documentManagement/types"/>
    <ds:schemaRef ds:uri="http://schemas.microsoft.com/office/infopath/2007/PartnerControls"/>
    <ds:schemaRef ds:uri="http://www.w3.org/XML/1998/namespace"/>
    <ds:schemaRef ds:uri="http://schemas.microsoft.com/office/2006/metadata/properties"/>
    <ds:schemaRef ds:uri="http://schemas.openxmlformats.org/package/2006/metadata/core-properties"/>
    <ds:schemaRef ds:uri="0f169feb-6904-43e8-99c0-9fedfdfa937f"/>
    <ds:schemaRef ds:uri="2d158fa6-04c4-4b0b-9211-ddc5f24494d5"/>
  </ds:schemaRefs>
</ds:datastoreItem>
</file>

<file path=docProps/app.xml><?xml version="1.0" encoding="utf-8"?>
<Properties xmlns="http://schemas.openxmlformats.org/officeDocument/2006/extended-properties" xmlns:vt="http://schemas.openxmlformats.org/officeDocument/2006/docPropsVTypes">
  <TotalTime>31084</TotalTime>
  <Words>4704</Words>
  <Application>Microsoft Office PowerPoint</Application>
  <PresentationFormat>Widescreen</PresentationFormat>
  <Paragraphs>1459</Paragraphs>
  <Slides>28</Slides>
  <Notes>12</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28</vt:i4>
      </vt:variant>
    </vt:vector>
  </HeadingPairs>
  <TitlesOfParts>
    <vt:vector size="37" baseType="lpstr">
      <vt:lpstr>Arial</vt:lpstr>
      <vt:lpstr>Arial</vt:lpstr>
      <vt:lpstr>Calibri</vt:lpstr>
      <vt:lpstr>Calibri Light</vt:lpstr>
      <vt:lpstr>Franklin Gothic Book</vt:lpstr>
      <vt:lpstr>Franklin Gothic Medium</vt:lpstr>
      <vt:lpstr>Office Theme</vt:lpstr>
      <vt:lpstr>1_Office Theme</vt:lpstr>
      <vt:lpstr>2_Office Theme</vt:lpstr>
      <vt:lpstr>FY22 Operating Budget</vt:lpstr>
      <vt:lpstr>Unified Budget Timeline</vt:lpstr>
      <vt:lpstr>FY22 Budget Pressures &amp; COVID19</vt:lpstr>
      <vt:lpstr>FY22 Budget Overview</vt:lpstr>
      <vt:lpstr>FY22 Budget Overview – PRIOR (May 5th FFT) </vt:lpstr>
      <vt:lpstr>FY22 Budget Overview - Revised</vt:lpstr>
      <vt:lpstr>Budget Stabilization Fund</vt:lpstr>
      <vt:lpstr>E&amp;G State Appropriation   (excl. restricted funds, e.g. MEIF &amp; Debt Service)</vt:lpstr>
      <vt:lpstr>Maine Economic Improvement Fund (MEIF) </vt:lpstr>
      <vt:lpstr>UMS Enrollment</vt:lpstr>
      <vt:lpstr>Residence Hall Occupancy (Annual Average)</vt:lpstr>
      <vt:lpstr>FY22 Recommended Tuition Rates (Excluding UMaine/UMM)</vt:lpstr>
      <vt:lpstr>Tuition &amp; Fee Rate Consolidation </vt:lpstr>
      <vt:lpstr>UMaine Tuition / Fee Roll up Impact</vt:lpstr>
      <vt:lpstr>UMaine's Online Proposed Rates</vt:lpstr>
      <vt:lpstr>UMM's Tuition/fee roll up impact</vt:lpstr>
      <vt:lpstr>USM Student Fee Proposal</vt:lpstr>
      <vt:lpstr>2019-20 Average Annual Tuition Growth Rates</vt:lpstr>
      <vt:lpstr>UMS In-State Tuition as a % of Maine Per Capita Income</vt:lpstr>
      <vt:lpstr>Funding Depreciation </vt:lpstr>
      <vt:lpstr>Capital Investments from Operations</vt:lpstr>
      <vt:lpstr>FY22 E&amp;G and Auxiliary Operations – Capital Investments</vt:lpstr>
      <vt:lpstr>FY22 E&amp;G and Auxiliary Operations – Capital Investments (cont.)</vt:lpstr>
      <vt:lpstr>FY22 E&amp;G and Auxiliary Operations – Capital Investments (cont)</vt:lpstr>
      <vt:lpstr>FY22 Proposed Budget: E&amp;G</vt:lpstr>
      <vt:lpstr>FY22 Proposed Budget: Auxiliary</vt:lpstr>
      <vt:lpstr>FY22 Proposed Budget: E&amp;G and Auxiliary </vt:lpstr>
      <vt:lpstr>Quasi-Independent State Entities Budget Requirement</vt:lpstr>
    </vt:vector>
  </TitlesOfParts>
  <Company>University of Maine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Sharonb</dc:creator>
  <cp:lastModifiedBy>Sharon L Buchanan</cp:lastModifiedBy>
  <cp:revision>727</cp:revision>
  <cp:lastPrinted>2021-06-01T20:49:53Z</cp:lastPrinted>
  <dcterms:created xsi:type="dcterms:W3CDTF">2019-02-07T16:27:21Z</dcterms:created>
  <dcterms:modified xsi:type="dcterms:W3CDTF">2021-07-06T19:07:05Z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0x0101004B82531A09F5AC4F8065D5397F5FF8F8</vt:lpwstr>
  </property>
</Properties>
</file>