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9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0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11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324" r:id="rId3"/>
    <p:sldId id="258" r:id="rId4"/>
    <p:sldId id="260" r:id="rId5"/>
    <p:sldId id="325" r:id="rId6"/>
    <p:sldId id="261" r:id="rId7"/>
    <p:sldId id="327" r:id="rId8"/>
    <p:sldId id="340" r:id="rId9"/>
    <p:sldId id="341" r:id="rId10"/>
    <p:sldId id="342" r:id="rId11"/>
    <p:sldId id="343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4" userDrawn="1">
          <p15:clr>
            <a:srgbClr val="A4A3A4"/>
          </p15:clr>
        </p15:guide>
        <p15:guide id="2" pos="3408" userDrawn="1">
          <p15:clr>
            <a:srgbClr val="A4A3A4"/>
          </p15:clr>
        </p15:guide>
        <p15:guide id="3" orient="horz" pos="4224" userDrawn="1">
          <p15:clr>
            <a:srgbClr val="A4A3A4"/>
          </p15:clr>
        </p15:guide>
        <p15:guide id="4" orient="horz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8F"/>
    <a:srgbClr val="F2F2F2"/>
    <a:srgbClr val="FFFFFF"/>
    <a:srgbClr val="CFE3EA"/>
    <a:srgbClr val="C6B981"/>
    <a:srgbClr val="FFC000"/>
    <a:srgbClr val="062D5E"/>
    <a:srgbClr val="055941"/>
    <a:srgbClr val="22513F"/>
    <a:srgbClr val="51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2" autoAdjust="0"/>
    <p:restoredTop sz="86485" autoAdjust="0"/>
  </p:normalViewPr>
  <p:slideViewPr>
    <p:cSldViewPr snapToGrid="0" showGuides="1">
      <p:cViewPr varScale="1">
        <p:scale>
          <a:sx n="102" d="100"/>
          <a:sy n="102" d="100"/>
        </p:scale>
        <p:origin x="216" y="400"/>
      </p:cViewPr>
      <p:guideLst>
        <p:guide orient="horz" pos="1824"/>
        <p:guide pos="3408"/>
        <p:guide orient="horz" pos="4224"/>
        <p:guide orient="horz" pos="3456"/>
      </p:guideLst>
    </p:cSldViewPr>
  </p:slideViewPr>
  <p:outlineViewPr>
    <p:cViewPr>
      <p:scale>
        <a:sx n="33" d="100"/>
        <a:sy n="33" d="100"/>
      </p:scale>
      <p:origin x="0" y="-197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2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Actual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8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024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2119</c:v>
                </c:pt>
                <c:pt idx="1">
                  <c:v>2119</c:v>
                </c:pt>
                <c:pt idx="2">
                  <c:v>2874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3-4991-ADB2-D800C4287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46"/>
        <c:axId val="1528371888"/>
        <c:axId val="1528371472"/>
      </c:barChart>
      <c:catAx>
        <c:axId val="15283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472"/>
        <c:crosses val="autoZero"/>
        <c:auto val="1"/>
        <c:lblAlgn val="ctr"/>
        <c:lblOffset val="100"/>
        <c:noMultiLvlLbl val="0"/>
      </c:catAx>
      <c:valAx>
        <c:axId val="1528371472"/>
        <c:scaling>
          <c:orientation val="minMax"/>
          <c:max val="3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888"/>
        <c:crosses val="autoZero"/>
        <c:crossBetween val="between"/>
        <c:majorUnit val="1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2000" b="1">
                <a:solidFill>
                  <a:schemeClr val="tx1"/>
                </a:solidFill>
              </a:rPr>
              <a:t>In-State</a:t>
            </a:r>
          </a:p>
        </c:rich>
      </c:tx>
      <c:layout>
        <c:manualLayout>
          <c:xMode val="edge"/>
          <c:yMode val="edge"/>
          <c:x val="2.00655623617691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33E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3"/>
                <c:pt idx="0">
                  <c:v>9800</c:v>
                </c:pt>
                <c:pt idx="1">
                  <c:v>8503</c:v>
                </c:pt>
                <c:pt idx="2">
                  <c:v>8324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AB-4C1E-800C-E4A3793A2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456176"/>
        <c:axId val="443273440"/>
        <c:extLst/>
      </c:barChart>
      <c:catAx>
        <c:axId val="42145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43273440"/>
        <c:crosses val="autoZero"/>
        <c:auto val="1"/>
        <c:lblAlgn val="ctr"/>
        <c:lblOffset val="100"/>
        <c:noMultiLvlLbl val="0"/>
      </c:catAx>
      <c:valAx>
        <c:axId val="443273440"/>
        <c:scaling>
          <c:orientation val="minMax"/>
          <c:max val="1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Credit Hours</a:t>
                </a:r>
              </a:p>
            </c:rich>
          </c:tx>
          <c:layout>
            <c:manualLayout>
              <c:xMode val="edge"/>
              <c:yMode val="edge"/>
              <c:x val="4.2609064707065075E-2"/>
              <c:y val="0.270045956512792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21456176"/>
        <c:crosses val="autoZero"/>
        <c:crossBetween val="between"/>
        <c:majorUnit val="5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kern="1200" spc="0" baseline="0" dirty="0">
                <a:solidFill>
                  <a:srgbClr val="000000"/>
                </a:solidFill>
                <a:effectLst/>
              </a:rPr>
              <a:t>Total Credit Hour Enrollment </a:t>
            </a:r>
            <a:endParaRPr lang="en-US" sz="20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prstClr val="black"/>
                </a:solidFill>
              </a:defRPr>
            </a:pPr>
            <a:r>
              <a:rPr lang="en-US" sz="1400" b="0" i="0" kern="1200" spc="0" baseline="0" dirty="0">
                <a:solidFill>
                  <a:srgbClr val="7F7F7F"/>
                </a:solidFill>
                <a:effectLst/>
              </a:rPr>
              <a:t>(excludes Early College)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31368575338347765"/>
          <c:y val="0.115911835206835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33E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3"/>
                <c:pt idx="0">
                  <c:v>11758</c:v>
                </c:pt>
                <c:pt idx="1">
                  <c:v>10220</c:v>
                </c:pt>
                <c:pt idx="2">
                  <c:v>10156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5-4B06-A192-75F88BED0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734608"/>
        <c:axId val="443735168"/>
        <c:extLst/>
      </c:barChart>
      <c:catAx>
        <c:axId val="443734608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735168"/>
        <c:crosses val="autoZero"/>
        <c:auto val="1"/>
        <c:lblAlgn val="ctr"/>
        <c:lblOffset val="100"/>
        <c:noMultiLvlLbl val="0"/>
      </c:catAx>
      <c:valAx>
        <c:axId val="443735168"/>
        <c:scaling>
          <c:orientation val="minMax"/>
          <c:max val="15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Credit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734608"/>
        <c:crosses val="autoZero"/>
        <c:crossBetween val="between"/>
        <c:majorUnit val="5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1"/>
                </a:solidFill>
              </a:rPr>
              <a:t>Out-of-State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33E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1958</c:v>
                </c:pt>
                <c:pt idx="1">
                  <c:v>1717</c:v>
                </c:pt>
                <c:pt idx="2">
                  <c:v>1832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E-4E7F-BFFE-8DE964764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532112"/>
        <c:axId val="445532672"/>
        <c:extLst/>
      </c:barChart>
      <c:catAx>
        <c:axId val="44553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532672"/>
        <c:crosses val="autoZero"/>
        <c:auto val="1"/>
        <c:lblAlgn val="ctr"/>
        <c:lblOffset val="100"/>
        <c:noMultiLvlLbl val="0"/>
      </c:catAx>
      <c:valAx>
        <c:axId val="445532672"/>
        <c:scaling>
          <c:orientation val="minMax"/>
          <c:max val="2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Credit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532112"/>
        <c:crosses val="autoZero"/>
        <c:crossBetween val="between"/>
        <c:majorUnit val="1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33E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768</c:v>
                </c:pt>
                <c:pt idx="1">
                  <c:v>768</c:v>
                </c:pt>
                <c:pt idx="2">
                  <c:v>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67-4293-8AAB-0841ACF1E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46"/>
        <c:axId val="1528371888"/>
        <c:axId val="1528371472"/>
      </c:barChart>
      <c:catAx>
        <c:axId val="15283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472"/>
        <c:crosses val="autoZero"/>
        <c:auto val="1"/>
        <c:lblAlgn val="ctr"/>
        <c:lblOffset val="100"/>
        <c:noMultiLvlLbl val="0"/>
      </c:catAx>
      <c:valAx>
        <c:axId val="1528371472"/>
        <c:scaling>
          <c:orientation val="minMax"/>
          <c:max val="16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888"/>
        <c:crosses val="autoZero"/>
        <c:crossBetween val="between"/>
        <c:majorUnit val="400"/>
        <c:minorUnit val="5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In-State</a:t>
            </a:r>
          </a:p>
        </c:rich>
      </c:tx>
      <c:layout>
        <c:manualLayout>
          <c:xMode val="edge"/>
          <c:yMode val="edge"/>
          <c:x val="4.6602269723863734E-4"/>
          <c:y val="2.1720456865011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E36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3"/>
                <c:pt idx="0">
                  <c:v>64650</c:v>
                </c:pt>
                <c:pt idx="1">
                  <c:v>64650</c:v>
                </c:pt>
                <c:pt idx="2">
                  <c:v>61549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2-4DC4-B361-6D6935509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278656"/>
        <c:axId val="419279216"/>
        <c:extLst/>
      </c:barChart>
      <c:catAx>
        <c:axId val="419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79216"/>
        <c:crosses val="autoZero"/>
        <c:auto val="1"/>
        <c:lblAlgn val="ctr"/>
        <c:lblOffset val="100"/>
        <c:noMultiLvlLbl val="0"/>
      </c:catAx>
      <c:valAx>
        <c:axId val="419279216"/>
        <c:scaling>
          <c:orientation val="minMax"/>
          <c:max val="8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  <a:latin typeface="+mn-lt"/>
                  </a:rPr>
                  <a:t>Credit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78656"/>
        <c:crosses val="autoZero"/>
        <c:crossBetween val="between"/>
        <c:majorUnit val="20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kern="1200" spc="0" baseline="0" dirty="0">
                <a:solidFill>
                  <a:srgbClr val="000000"/>
                </a:solidFill>
                <a:effectLst/>
              </a:rPr>
              <a:t>Total Credit Hour Enrollment </a:t>
            </a:r>
            <a:endParaRPr lang="en-US" sz="20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prstClr val="black"/>
                </a:solidFill>
              </a:defRPr>
            </a:pPr>
            <a:r>
              <a:rPr lang="en-US" sz="1400" b="0" i="0" kern="1200" spc="0" baseline="0" dirty="0">
                <a:solidFill>
                  <a:srgbClr val="7F7F7F"/>
                </a:solidFill>
                <a:effectLst/>
              </a:rPr>
              <a:t>(excludes Early College)</a:t>
            </a:r>
            <a:endParaRPr lang="en-US" sz="14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prstClr val="black"/>
                </a:solidFill>
              </a:defRPr>
            </a:pPr>
            <a:endParaRPr lang="en-US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829500956358156"/>
          <c:y val="3.36406042092806E-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8138761160464"/>
          <c:y val="0.24787298269010699"/>
          <c:w val="0.78565659313230285"/>
          <c:h val="0.5704130885979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UMA</c:v>
                </c:pt>
              </c:strCache>
            </c:strRef>
          </c:tx>
          <c:spPr>
            <a:solidFill>
              <a:srgbClr val="0E36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3"/>
                <c:pt idx="0">
                  <c:v>72475</c:v>
                </c:pt>
                <c:pt idx="1">
                  <c:v>72475</c:v>
                </c:pt>
                <c:pt idx="2">
                  <c:v>69541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E-4396-B35D-D78FCC0C9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283136"/>
        <c:axId val="419283696"/>
        <c:extLst/>
      </c:barChart>
      <c:catAx>
        <c:axId val="41928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83696"/>
        <c:crosses val="autoZero"/>
        <c:auto val="1"/>
        <c:lblAlgn val="ctr"/>
        <c:lblOffset val="100"/>
        <c:noMultiLvlLbl val="0"/>
      </c:catAx>
      <c:valAx>
        <c:axId val="419283696"/>
        <c:scaling>
          <c:orientation val="minMax"/>
          <c:max val="80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Credit Hours</a:t>
                </a:r>
              </a:p>
            </c:rich>
          </c:tx>
          <c:layout>
            <c:manualLayout>
              <c:xMode val="edge"/>
              <c:yMode val="edge"/>
              <c:x val="3.4365529283112671E-2"/>
              <c:y val="0.346917229095518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83136"/>
        <c:crosses val="autoZero"/>
        <c:crossBetween val="between"/>
        <c:majorUnit val="20000"/>
        <c:minorUnit val="1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Out-of-State</a:t>
            </a:r>
          </a:p>
        </c:rich>
      </c:tx>
      <c:layout>
        <c:manualLayout>
          <c:xMode val="edge"/>
          <c:yMode val="edge"/>
          <c:x val="5.385500675452360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E36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7825</c:v>
                </c:pt>
                <c:pt idx="1">
                  <c:v>7825</c:v>
                </c:pt>
                <c:pt idx="2">
                  <c:v>7992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F-4DC1-9C59-44071FD2F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287616"/>
        <c:axId val="419288176"/>
        <c:extLst/>
      </c:barChart>
      <c:catAx>
        <c:axId val="41928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88176"/>
        <c:crosses val="autoZero"/>
        <c:auto val="1"/>
        <c:lblAlgn val="ctr"/>
        <c:lblOffset val="100"/>
        <c:noMultiLvlLbl val="0"/>
      </c:catAx>
      <c:valAx>
        <c:axId val="419288176"/>
        <c:scaling>
          <c:orientation val="minMax"/>
          <c:max val="8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Credit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87616"/>
        <c:crosses val="autoZero"/>
        <c:crossBetween val="between"/>
        <c:majorUnit val="2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024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6183</c:v>
                </c:pt>
                <c:pt idx="1">
                  <c:v>6183</c:v>
                </c:pt>
                <c:pt idx="2">
                  <c:v>6096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45-4B77-B20A-61979E49C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46"/>
        <c:axId val="1528371888"/>
        <c:axId val="1528371472"/>
      </c:barChart>
      <c:catAx>
        <c:axId val="15283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472"/>
        <c:crosses val="autoZero"/>
        <c:auto val="1"/>
        <c:lblAlgn val="ctr"/>
        <c:lblOffset val="100"/>
        <c:noMultiLvlLbl val="0"/>
      </c:catAx>
      <c:valAx>
        <c:axId val="1528371472"/>
        <c:scaling>
          <c:orientation val="minMax"/>
          <c:max val="7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888"/>
        <c:crosses val="autoZero"/>
        <c:crossBetween val="between"/>
        <c:majorUnit val="3500"/>
        <c:minorUnit val="1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In-State</a:t>
            </a:r>
          </a:p>
        </c:rich>
      </c:tx>
      <c:layout>
        <c:manualLayout>
          <c:xMode val="edge"/>
          <c:yMode val="edge"/>
          <c:x val="4.073621013151108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6E2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43315</c:v>
                </c:pt>
                <c:pt idx="1">
                  <c:v>40514</c:v>
                </c:pt>
                <c:pt idx="2">
                  <c:v>40929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C-4195-A795-2702CA3DD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612640"/>
        <c:axId val="418613200"/>
        <c:extLst/>
      </c:barChart>
      <c:catAx>
        <c:axId val="41861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613200"/>
        <c:crosses val="autoZero"/>
        <c:auto val="1"/>
        <c:lblAlgn val="ctr"/>
        <c:lblOffset val="100"/>
        <c:noMultiLvlLbl val="0"/>
      </c:catAx>
      <c:valAx>
        <c:axId val="41861320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Credit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612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In-State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542047844066441"/>
          <c:y val="0.17045444433757079"/>
          <c:w val="0.72976580360876453"/>
          <c:h val="0.56356369038513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UMS</c:v>
                </c:pt>
              </c:strCache>
            </c:strRef>
          </c:tx>
          <c:spPr>
            <a:solidFill>
              <a:srgbClr val="0068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Revised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3"/>
                <c:pt idx="0">
                  <c:v>483355</c:v>
                </c:pt>
                <c:pt idx="1">
                  <c:v>463023</c:v>
                </c:pt>
                <c:pt idx="2">
                  <c:v>461023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A7-4FC9-BBAA-C816B7366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359296"/>
        <c:axId val="414359856"/>
        <c:extLst/>
      </c:barChart>
      <c:catAx>
        <c:axId val="41435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359856"/>
        <c:crosses val="autoZero"/>
        <c:auto val="1"/>
        <c:lblAlgn val="ctr"/>
        <c:lblOffset val="100"/>
        <c:noMultiLvlLbl val="0"/>
      </c:catAx>
      <c:valAx>
        <c:axId val="414359856"/>
        <c:scaling>
          <c:orientation val="minMax"/>
          <c:max val="660000"/>
          <c:min val="10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Credit Hours</a:t>
                </a:r>
              </a:p>
            </c:rich>
          </c:tx>
          <c:layout>
            <c:manualLayout>
              <c:xMode val="edge"/>
              <c:yMode val="edge"/>
              <c:x val="2.0120684232849727E-3"/>
              <c:y val="0.333707626642847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359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Total Credit Hour Enrollment </a:t>
            </a:r>
          </a:p>
          <a:p>
            <a:pPr>
              <a:defRPr sz="2000" b="1"/>
            </a:pPr>
            <a:r>
              <a:rPr lang="en-US" sz="14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(excludes Early College)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30401838473381698"/>
          <c:y val="1.1160001616882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917130579075586"/>
          <c:y val="0.21337249390593613"/>
          <c:w val="0.78721758356761351"/>
          <c:h val="0.5367864116288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6E2A3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51,739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4C-4349-A414-D3C044EC89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48,013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4C-4349-A414-D3C044EC89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48,531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4C-4349-A414-D3C044EC8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43315</c:v>
                </c:pt>
                <c:pt idx="1">
                  <c:v>40514</c:v>
                </c:pt>
                <c:pt idx="2">
                  <c:v>40929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9-4F40-B360-DA969C88F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396848"/>
        <c:axId val="416397408"/>
        <c:extLst/>
      </c:barChart>
      <c:catAx>
        <c:axId val="41639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397408"/>
        <c:crosses val="autoZero"/>
        <c:auto val="1"/>
        <c:lblAlgn val="ctr"/>
        <c:lblOffset val="100"/>
        <c:noMultiLvlLbl val="0"/>
      </c:catAx>
      <c:valAx>
        <c:axId val="416397408"/>
        <c:scaling>
          <c:orientation val="minMax"/>
          <c:max val="6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Credit Hours</a:t>
                </a:r>
              </a:p>
            </c:rich>
          </c:tx>
          <c:layout>
            <c:manualLayout>
              <c:xMode val="edge"/>
              <c:yMode val="edge"/>
              <c:x val="1.7171716830276847E-2"/>
              <c:y val="0.282638234994882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396848"/>
        <c:crosses val="autoZero"/>
        <c:crossBetween val="between"/>
        <c:majorUnit val="20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1"/>
                </a:solidFill>
              </a:rPr>
              <a:t>Out-of-State</a:t>
            </a:r>
          </a:p>
        </c:rich>
      </c:tx>
      <c:layout>
        <c:manualLayout>
          <c:xMode val="edge"/>
          <c:yMode val="edge"/>
          <c:x val="2.8932314210807762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6E2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8424</c:v>
                </c:pt>
                <c:pt idx="1">
                  <c:v>7499</c:v>
                </c:pt>
                <c:pt idx="2">
                  <c:v>7602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0-4B45-B58E-304B9B2C8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780544"/>
        <c:axId val="421781104"/>
        <c:extLst/>
      </c:barChart>
      <c:catAx>
        <c:axId val="42178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781104"/>
        <c:crosses val="autoZero"/>
        <c:auto val="1"/>
        <c:lblAlgn val="ctr"/>
        <c:lblOffset val="100"/>
        <c:noMultiLvlLbl val="0"/>
      </c:catAx>
      <c:valAx>
        <c:axId val="4217811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Credit Hours</a:t>
                </a:r>
              </a:p>
            </c:rich>
          </c:tx>
          <c:layout>
            <c:manualLayout>
              <c:xMode val="edge"/>
              <c:yMode val="edge"/>
              <c:x val="4.8141551323584671E-2"/>
              <c:y val="0.312739621142708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780544"/>
        <c:crosses val="autoZero"/>
        <c:crossBetween val="between"/>
        <c:majorUnit val="4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86198178199154"/>
          <c:y val="9.6907780481573905E-2"/>
          <c:w val="0.7951535607671274"/>
          <c:h val="0.65432841058936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5100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500</c:v>
                </c:pt>
                <c:pt idx="1">
                  <c:v>500</c:v>
                </c:pt>
                <c:pt idx="2" formatCode="General">
                  <c:v>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31-4CBC-BCDD-E9019026E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46"/>
        <c:axId val="1528371888"/>
        <c:axId val="1528371472"/>
      </c:barChart>
      <c:catAx>
        <c:axId val="15283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472"/>
        <c:crosses val="autoZero"/>
        <c:auto val="1"/>
        <c:lblAlgn val="ctr"/>
        <c:lblOffset val="100"/>
        <c:noMultiLvlLbl val="0"/>
      </c:catAx>
      <c:valAx>
        <c:axId val="1528371472"/>
        <c:scaling>
          <c:orientation val="minMax"/>
          <c:max val="8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888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In-State</a:t>
            </a:r>
          </a:p>
        </c:rich>
      </c:tx>
      <c:layout>
        <c:manualLayout>
          <c:xMode val="edge"/>
          <c:yMode val="edge"/>
          <c:x val="1.762967141186993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559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17018</c:v>
                </c:pt>
                <c:pt idx="1">
                  <c:v>15778</c:v>
                </c:pt>
                <c:pt idx="2">
                  <c:v>15362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42-45E0-950C-F363D0DC3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359168"/>
        <c:axId val="421359728"/>
        <c:extLst/>
      </c:barChart>
      <c:catAx>
        <c:axId val="42135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59728"/>
        <c:crosses val="autoZero"/>
        <c:auto val="1"/>
        <c:lblAlgn val="ctr"/>
        <c:lblOffset val="100"/>
        <c:noMultiLvlLbl val="0"/>
      </c:catAx>
      <c:valAx>
        <c:axId val="421359728"/>
        <c:scaling>
          <c:orientation val="minMax"/>
          <c:max val="2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Credit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59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Total Credit Hour Enrollment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prstClr val="black"/>
                </a:solidFill>
              </a:defRPr>
            </a:pPr>
            <a:r>
              <a:rPr lang="en-US" sz="14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(includes </a:t>
            </a:r>
            <a:r>
              <a:rPr lang="en-US" sz="1400" b="0" dirty="0">
                <a:solidFill>
                  <a:srgbClr val="595959"/>
                </a:solidFill>
                <a:effectLst/>
              </a:rPr>
              <a:t>Academic Partnership)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28237386744733284"/>
          <c:y val="1.2588625320330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559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23044</c:v>
                </c:pt>
                <c:pt idx="1">
                  <c:v>21109</c:v>
                </c:pt>
                <c:pt idx="2">
                  <c:v>20911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D-43C8-8050-54B7811D4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437552"/>
        <c:axId val="421438112"/>
        <c:extLst/>
      </c:barChart>
      <c:catAx>
        <c:axId val="42143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438112"/>
        <c:crosses val="autoZero"/>
        <c:auto val="1"/>
        <c:lblAlgn val="ctr"/>
        <c:lblOffset val="100"/>
        <c:noMultiLvlLbl val="0"/>
      </c:catAx>
      <c:valAx>
        <c:axId val="421438112"/>
        <c:scaling>
          <c:orientation val="minMax"/>
          <c:max val="3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Credit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437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1"/>
                </a:solidFill>
              </a:rPr>
              <a:t>Out-of-State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559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6026</c:v>
                </c:pt>
                <c:pt idx="1">
                  <c:v>5331</c:v>
                </c:pt>
                <c:pt idx="2">
                  <c:v>5549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9-4434-9F20-43979CA99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454496"/>
        <c:axId val="421455056"/>
        <c:extLst/>
      </c:barChart>
      <c:catAx>
        <c:axId val="42145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455056"/>
        <c:crosses val="autoZero"/>
        <c:auto val="1"/>
        <c:lblAlgn val="ctr"/>
        <c:lblOffset val="100"/>
        <c:noMultiLvlLbl val="0"/>
      </c:catAx>
      <c:valAx>
        <c:axId val="4214550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Credit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454496"/>
        <c:crosses val="autoZero"/>
        <c:crossBetween val="between"/>
        <c:majorUnit val="1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559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4098</c:v>
                </c:pt>
                <c:pt idx="1">
                  <c:v>4098</c:v>
                </c:pt>
                <c:pt idx="2">
                  <c:v>4787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E-4583-B234-E252578CA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overlap val="46"/>
        <c:axId val="1528371888"/>
        <c:axId val="1528371472"/>
      </c:barChart>
      <c:catAx>
        <c:axId val="15283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472"/>
        <c:crosses val="autoZero"/>
        <c:auto val="1"/>
        <c:lblAlgn val="ctr"/>
        <c:lblOffset val="100"/>
        <c:noMultiLvlLbl val="0"/>
      </c:catAx>
      <c:valAx>
        <c:axId val="1528371472"/>
        <c:scaling>
          <c:orientation val="minMax"/>
          <c:max val="55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888"/>
        <c:crosses val="autoZero"/>
        <c:crossBetween val="between"/>
        <c:majorUnit val="2750"/>
        <c:minorUnit val="275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559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1127</c:v>
                </c:pt>
                <c:pt idx="1">
                  <c:v>1127</c:v>
                </c:pt>
                <c:pt idx="2">
                  <c:v>2632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F-4F3F-9ED2-A56FA3901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6"/>
        <c:axId val="1528371888"/>
        <c:axId val="1528371472"/>
      </c:barChart>
      <c:catAx>
        <c:axId val="15283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472"/>
        <c:crosses val="autoZero"/>
        <c:auto val="1"/>
        <c:lblAlgn val="ctr"/>
        <c:lblOffset val="100"/>
        <c:noMultiLvlLbl val="0"/>
      </c:catAx>
      <c:valAx>
        <c:axId val="1528371472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888"/>
        <c:crosses val="autoZero"/>
        <c:crossBetween val="between"/>
        <c:majorUnit val="1000"/>
        <c:minorUnit val="1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In-State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971917123459698"/>
          <c:y val="0.2247671572317845"/>
          <c:w val="0.73614961832657877"/>
          <c:h val="0.50519201731102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058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17889</c:v>
                </c:pt>
                <c:pt idx="1">
                  <c:v>18279</c:v>
                </c:pt>
                <c:pt idx="2">
                  <c:v>19091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1-4676-90D7-7E1FD2097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213488"/>
        <c:axId val="446214048"/>
        <c:extLst/>
      </c:barChart>
      <c:catAx>
        <c:axId val="44621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214048"/>
        <c:crosses val="autoZero"/>
        <c:auto val="1"/>
        <c:lblAlgn val="ctr"/>
        <c:lblOffset val="100"/>
        <c:noMultiLvlLbl val="0"/>
      </c:catAx>
      <c:valAx>
        <c:axId val="446214048"/>
        <c:scaling>
          <c:orientation val="minMax"/>
          <c:max val="25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Credit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213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kern="1200" spc="0" baseline="0" dirty="0">
                <a:solidFill>
                  <a:srgbClr val="000000"/>
                </a:solidFill>
                <a:effectLst/>
              </a:rPr>
              <a:t>Total Credit Hour Enrollment </a:t>
            </a:r>
            <a:endParaRPr lang="en-US" sz="20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prstClr val="black"/>
                </a:solidFill>
              </a:defRPr>
            </a:pPr>
            <a:r>
              <a:rPr lang="en-US" sz="1400" b="0" i="0" kern="1200" spc="0" baseline="0" dirty="0">
                <a:solidFill>
                  <a:srgbClr val="595959"/>
                </a:solidFill>
                <a:effectLst/>
              </a:rPr>
              <a:t>(includes </a:t>
            </a:r>
            <a:r>
              <a:rPr lang="en-US" sz="1400" b="0" dirty="0">
                <a:solidFill>
                  <a:srgbClr val="595959"/>
                </a:solidFill>
                <a:effectLst/>
              </a:rPr>
              <a:t>Academic Partnership)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27855520392927624"/>
          <c:y val="3.86277829872902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058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22140</c:v>
                </c:pt>
                <c:pt idx="1">
                  <c:v>22214</c:v>
                </c:pt>
                <c:pt idx="2">
                  <c:v>23391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E-4F6D-A99F-F933A265B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891232"/>
        <c:axId val="446891792"/>
        <c:extLst/>
      </c:barChart>
      <c:catAx>
        <c:axId val="44689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891792"/>
        <c:crosses val="autoZero"/>
        <c:auto val="1"/>
        <c:lblAlgn val="ctr"/>
        <c:lblOffset val="100"/>
        <c:noMultiLvlLbl val="0"/>
      </c:catAx>
      <c:valAx>
        <c:axId val="446891792"/>
        <c:scaling>
          <c:orientation val="minMax"/>
          <c:max val="3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Credit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8912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Out-of-State</a:t>
            </a:r>
          </a:p>
        </c:rich>
      </c:tx>
      <c:layout>
        <c:manualLayout>
          <c:xMode val="edge"/>
          <c:yMode val="edge"/>
          <c:x val="2.5593191363805713E-3"/>
          <c:y val="5.38134909150539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UMS</c:v>
                </c:pt>
              </c:strCache>
            </c:strRef>
          </c:tx>
          <c:spPr>
            <a:solidFill>
              <a:srgbClr val="0068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Revised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3"/>
                <c:pt idx="0">
                  <c:v>159566</c:v>
                </c:pt>
                <c:pt idx="1">
                  <c:v>158906</c:v>
                </c:pt>
                <c:pt idx="2">
                  <c:v>159715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2-4867-8A6B-7819CF6B9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607344"/>
        <c:axId val="358607904"/>
        <c:extLst/>
      </c:barChart>
      <c:catAx>
        <c:axId val="35860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607904"/>
        <c:crosses val="autoZero"/>
        <c:auto val="1"/>
        <c:lblAlgn val="ctr"/>
        <c:lblOffset val="100"/>
        <c:noMultiLvlLbl val="0"/>
      </c:catAx>
      <c:valAx>
        <c:axId val="358607904"/>
        <c:scaling>
          <c:orientation val="minMax"/>
          <c:max val="170000"/>
          <c:min val="1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  <a:latin typeface="+mn-lt"/>
                  </a:rPr>
                  <a:t>Credit Hours</a:t>
                </a:r>
              </a:p>
            </c:rich>
          </c:tx>
          <c:layout>
            <c:manualLayout>
              <c:xMode val="edge"/>
              <c:yMode val="edge"/>
              <c:x val="1.162957606012381E-2"/>
              <c:y val="0.315559344627951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607344"/>
        <c:crosses val="autoZero"/>
        <c:crossBetween val="between"/>
        <c:majorUnit val="30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Out-of-State</a:t>
            </a:r>
          </a:p>
        </c:rich>
      </c:tx>
      <c:layout>
        <c:manualLayout>
          <c:xMode val="edge"/>
          <c:yMode val="edge"/>
          <c:x val="1.1181727856654175E-2"/>
          <c:y val="5.674281075289667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889297171327937"/>
          <c:y val="0.2331536985310155"/>
          <c:w val="0.77733508679896635"/>
          <c:h val="0.55950770284414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058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4251</c:v>
                </c:pt>
                <c:pt idx="1">
                  <c:v>3935</c:v>
                </c:pt>
                <c:pt idx="2">
                  <c:v>4300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A-44AC-8A37-DF399024E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243024"/>
        <c:axId val="445243584"/>
        <c:extLst/>
      </c:barChart>
      <c:catAx>
        <c:axId val="44524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243584"/>
        <c:crosses val="autoZero"/>
        <c:auto val="1"/>
        <c:lblAlgn val="ctr"/>
        <c:lblOffset val="100"/>
        <c:noMultiLvlLbl val="0"/>
      </c:catAx>
      <c:valAx>
        <c:axId val="445243584"/>
        <c:scaling>
          <c:orientation val="minMax"/>
          <c:max val="6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Credit Hours</a:t>
                </a:r>
              </a:p>
            </c:rich>
          </c:tx>
          <c:layout>
            <c:manualLayout>
              <c:xMode val="edge"/>
              <c:yMode val="edge"/>
              <c:x val="3.185005934868744E-2"/>
              <c:y val="0.334793556205531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243024"/>
        <c:crosses val="autoZero"/>
        <c:crossBetween val="between"/>
        <c:majorUnit val="1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058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1000</c:v>
                </c:pt>
                <c:pt idx="1">
                  <c:v>1713</c:v>
                </c:pt>
                <c:pt idx="2">
                  <c:v>2046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86-40C8-96D6-009589070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46"/>
        <c:axId val="1528371888"/>
        <c:axId val="1528371472"/>
      </c:barChart>
      <c:catAx>
        <c:axId val="15283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472"/>
        <c:crosses val="autoZero"/>
        <c:auto val="1"/>
        <c:lblAlgn val="ctr"/>
        <c:lblOffset val="100"/>
        <c:noMultiLvlLbl val="0"/>
      </c:catAx>
      <c:valAx>
        <c:axId val="1528371472"/>
        <c:scaling>
          <c:orientation val="minMax"/>
          <c:max val="3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888"/>
        <c:crosses val="autoZero"/>
        <c:crossBetween val="between"/>
        <c:majorUnit val="1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79065551317102"/>
          <c:y val="8.8979531657888744E-2"/>
          <c:w val="0.65182981626514891"/>
          <c:h val="0.50066911960981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058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4298</c:v>
                </c:pt>
                <c:pt idx="1">
                  <c:v>4298</c:v>
                </c:pt>
                <c:pt idx="2">
                  <c:v>4469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9-4064-BD44-E840C1C08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46"/>
        <c:axId val="1528371888"/>
        <c:axId val="1528371472"/>
      </c:barChart>
      <c:catAx>
        <c:axId val="15283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472"/>
        <c:crosses val="autoZero"/>
        <c:auto val="1"/>
        <c:lblAlgn val="ctr"/>
        <c:lblOffset val="100"/>
        <c:noMultiLvlLbl val="0"/>
      </c:catAx>
      <c:valAx>
        <c:axId val="1528371472"/>
        <c:scaling>
          <c:orientation val="minMax"/>
          <c:max val="6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888"/>
        <c:crosses val="autoZero"/>
        <c:crossBetween val="between"/>
        <c:majorUnit val="2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In-State</a:t>
            </a:r>
          </a:p>
        </c:rich>
      </c:tx>
      <c:layout>
        <c:manualLayout>
          <c:xMode val="edge"/>
          <c:yMode val="edge"/>
          <c:x val="1.690239191799139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62D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148801</c:v>
                </c:pt>
                <c:pt idx="1">
                  <c:v>137077</c:v>
                </c:pt>
                <c:pt idx="2">
                  <c:v>138668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1-4893-8513-9B426C0F6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144784"/>
        <c:axId val="421145344"/>
        <c:extLst/>
      </c:barChart>
      <c:catAx>
        <c:axId val="42114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145344"/>
        <c:crosses val="autoZero"/>
        <c:auto val="1"/>
        <c:lblAlgn val="ctr"/>
        <c:lblOffset val="100"/>
        <c:noMultiLvlLbl val="0"/>
      </c:catAx>
      <c:valAx>
        <c:axId val="421145344"/>
        <c:scaling>
          <c:orientation val="minMax"/>
          <c:max val="200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  <a:latin typeface="+mn-lt"/>
                  </a:rPr>
                  <a:t>Credit Hours</a:t>
                </a:r>
              </a:p>
            </c:rich>
          </c:tx>
          <c:layout>
            <c:manualLayout>
              <c:xMode val="edge"/>
              <c:yMode val="edge"/>
              <c:x val="3.1446540880503145E-2"/>
              <c:y val="0.280707672091466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144784"/>
        <c:crosses val="autoZero"/>
        <c:crossBetween val="between"/>
        <c:majorUnit val="50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Total Credit Hour Enrollment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prstClr val="black"/>
                </a:solidFill>
              </a:defRPr>
            </a:pPr>
            <a:r>
              <a:rPr lang="en-US" sz="14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(includes Academic Partnership)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prstClr val="black"/>
                </a:solidFill>
              </a:defRPr>
            </a:pPr>
            <a:r>
              <a:rPr lang="en-US" sz="14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(excludes Early College)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288188542130613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62D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174139</c:v>
                </c:pt>
                <c:pt idx="1">
                  <c:v>165505</c:v>
                </c:pt>
                <c:pt idx="2">
                  <c:v>164767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94-4FE0-9D35-3B397E717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149264"/>
        <c:axId val="445939712"/>
        <c:extLst/>
      </c:barChart>
      <c:catAx>
        <c:axId val="42114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939712"/>
        <c:crosses val="autoZero"/>
        <c:auto val="1"/>
        <c:lblAlgn val="ctr"/>
        <c:lblOffset val="100"/>
        <c:noMultiLvlLbl val="0"/>
      </c:catAx>
      <c:valAx>
        <c:axId val="445939712"/>
        <c:scaling>
          <c:orientation val="minMax"/>
          <c:max val="200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Credit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149264"/>
        <c:crosses val="autoZero"/>
        <c:crossBetween val="between"/>
        <c:majorUnit val="50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Out-of-State</a:t>
            </a:r>
          </a:p>
        </c:rich>
      </c:tx>
      <c:layout>
        <c:manualLayout>
          <c:xMode val="edge"/>
          <c:yMode val="edge"/>
          <c:x val="1.7707640646130436E-3"/>
          <c:y val="2.2340688462617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62D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3"/>
                <c:pt idx="0">
                  <c:v>25338</c:v>
                </c:pt>
                <c:pt idx="1">
                  <c:v>28428</c:v>
                </c:pt>
                <c:pt idx="2">
                  <c:v>26099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7-41E5-9330-B468F517F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943632"/>
        <c:axId val="445944192"/>
        <c:extLst/>
      </c:barChart>
      <c:catAx>
        <c:axId val="44594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944192"/>
        <c:crosses val="autoZero"/>
        <c:auto val="1"/>
        <c:lblAlgn val="ctr"/>
        <c:lblOffset val="100"/>
        <c:noMultiLvlLbl val="0"/>
      </c:catAx>
      <c:valAx>
        <c:axId val="445944192"/>
        <c:scaling>
          <c:orientation val="minMax"/>
          <c:max val="30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  <a:latin typeface="+mn-lt"/>
                  </a:rPr>
                  <a:t>Credit Hours</a:t>
                </a:r>
              </a:p>
            </c:rich>
          </c:tx>
          <c:layout>
            <c:manualLayout>
              <c:xMode val="edge"/>
              <c:yMode val="edge"/>
              <c:x val="4.3277230335147826E-2"/>
              <c:y val="0.262457792370566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943632"/>
        <c:crosses val="autoZero"/>
        <c:crossBetween val="between"/>
        <c:majorUnit val="10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62D5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9282600377432757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3D-414E-A93F-F924E8A09D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5908</c:v>
                </c:pt>
                <c:pt idx="1">
                  <c:v>4702</c:v>
                </c:pt>
                <c:pt idx="2">
                  <c:v>4480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57-4839-8DC8-570BF994C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46"/>
        <c:axId val="1528371888"/>
        <c:axId val="1528371472"/>
      </c:barChart>
      <c:catAx>
        <c:axId val="15283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472"/>
        <c:crosses val="autoZero"/>
        <c:auto val="1"/>
        <c:lblAlgn val="ctr"/>
        <c:lblOffset val="100"/>
        <c:noMultiLvlLbl val="0"/>
      </c:catAx>
      <c:valAx>
        <c:axId val="1528371472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888"/>
        <c:crosses val="autoZero"/>
        <c:crossBetween val="between"/>
        <c:majorUnit val="2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40922169393756"/>
          <c:y val="7.7387450390863616E-2"/>
          <c:w val="0.55547895592839891"/>
          <c:h val="0.47879845784320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E3C-4949-88FC-C429ECFEEF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182</c:v>
                </c:pt>
                <c:pt idx="1">
                  <c:v>182</c:v>
                </c:pt>
                <c:pt idx="2">
                  <c:v>3256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C-4949-88FC-C429ECFEE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46"/>
        <c:axId val="1528371888"/>
        <c:axId val="1528371472"/>
      </c:barChart>
      <c:catAx>
        <c:axId val="15283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472"/>
        <c:crosses val="autoZero"/>
        <c:auto val="1"/>
        <c:lblAlgn val="ctr"/>
        <c:lblOffset val="100"/>
        <c:noMultiLvlLbl val="0"/>
      </c:catAx>
      <c:valAx>
        <c:axId val="15283714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888"/>
        <c:crosses val="autoZero"/>
        <c:crossBetween val="between"/>
        <c:majorUnit val="1500"/>
        <c:minorUnit val="1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In-State</a:t>
            </a:r>
          </a:p>
        </c:rich>
      </c:tx>
      <c:layout>
        <c:manualLayout>
          <c:xMode val="edge"/>
          <c:yMode val="edge"/>
          <c:x val="4.3979945606192851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052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5434</c:v>
                </c:pt>
                <c:pt idx="1">
                  <c:v>5290</c:v>
                </c:pt>
                <c:pt idx="2">
                  <c:v>5477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6-498C-9D25-15AD02FE4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582704"/>
        <c:axId val="420583264"/>
        <c:extLst/>
      </c:barChart>
      <c:catAx>
        <c:axId val="42058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583264"/>
        <c:crosses val="autoZero"/>
        <c:auto val="1"/>
        <c:lblAlgn val="ctr"/>
        <c:lblOffset val="100"/>
        <c:noMultiLvlLbl val="0"/>
      </c:catAx>
      <c:valAx>
        <c:axId val="420583264"/>
        <c:scaling>
          <c:orientation val="minMax"/>
          <c:max val="8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  <a:latin typeface="+mn-lt"/>
                  </a:rPr>
                  <a:t>Credit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582704"/>
        <c:crosses val="autoZero"/>
        <c:crossBetween val="between"/>
        <c:majorUnit val="2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Total Credit Hour Enrollment</a:t>
            </a:r>
          </a:p>
        </c:rich>
      </c:tx>
      <c:layout>
        <c:manualLayout>
          <c:xMode val="edge"/>
          <c:yMode val="edge"/>
          <c:x val="0.30446322752651228"/>
          <c:y val="3.0631677161004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052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7374</c:v>
                </c:pt>
                <c:pt idx="1">
                  <c:v>7084</c:v>
                </c:pt>
                <c:pt idx="2">
                  <c:v>7327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93-41B1-BFDC-195B688FC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587184"/>
        <c:axId val="420587744"/>
        <c:extLst/>
      </c:barChart>
      <c:catAx>
        <c:axId val="42058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587744"/>
        <c:crosses val="autoZero"/>
        <c:auto val="1"/>
        <c:lblAlgn val="ctr"/>
        <c:lblOffset val="100"/>
        <c:noMultiLvlLbl val="0"/>
      </c:catAx>
      <c:valAx>
        <c:axId val="420587744"/>
        <c:scaling>
          <c:orientation val="minMax"/>
          <c:max val="9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Credit Hours</a:t>
                </a:r>
              </a:p>
            </c:rich>
          </c:tx>
          <c:layout>
            <c:manualLayout>
              <c:xMode val="edge"/>
              <c:yMode val="edge"/>
              <c:x val="1.3257575757575758E-2"/>
              <c:y val="0.32014609112259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587184"/>
        <c:crosses val="autoZero"/>
        <c:crossBetween val="between"/>
        <c:majorUnit val="2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UMS Total Credit Hour Enrollment 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</a:t>
            </a:r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incl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400" b="0" dirty="0">
                <a:solidFill>
                  <a:srgbClr val="595959"/>
                </a:solidFill>
                <a:effectLst/>
              </a:rPr>
              <a:t>Academic Partnership)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c:rich>
      </c:tx>
      <c:layout>
        <c:manualLayout>
          <c:xMode val="edge"/>
          <c:yMode val="edge"/>
          <c:x val="0.3185037878787878"/>
          <c:y val="6.12045973335640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76828322596039"/>
          <c:y val="0.27086176868163025"/>
          <c:w val="0.81882262586494869"/>
          <c:h val="0.600074583323179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UMS</c:v>
                </c:pt>
              </c:strCache>
            </c:strRef>
          </c:tx>
          <c:spPr>
            <a:solidFill>
              <a:srgbClr val="00688F"/>
            </a:solidFill>
            <a:ln>
              <a:solidFill>
                <a:srgbClr val="00688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Revised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642921</c:v>
                </c:pt>
                <c:pt idx="1">
                  <c:v>621929</c:v>
                </c:pt>
                <c:pt idx="2">
                  <c:v>620738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DB-467A-9FE5-06A6C2B8E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809376"/>
        <c:axId val="412138928"/>
        <c:extLst/>
      </c:barChart>
      <c:catAx>
        <c:axId val="40980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138928"/>
        <c:crosses val="autoZero"/>
        <c:auto val="1"/>
        <c:lblAlgn val="ctr"/>
        <c:lblOffset val="100"/>
        <c:noMultiLvlLbl val="0"/>
      </c:catAx>
      <c:valAx>
        <c:axId val="412138928"/>
        <c:scaling>
          <c:orientation val="minMax"/>
          <c:max val="710000"/>
          <c:min val="10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+mn-lt"/>
                  </a:rPr>
                  <a:t>Credit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809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Out-of-State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052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1940</c:v>
                </c:pt>
                <c:pt idx="1">
                  <c:v>1794</c:v>
                </c:pt>
                <c:pt idx="2">
                  <c:v>1850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5-4803-A9D5-D760F1BBE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250976"/>
        <c:axId val="410251536"/>
        <c:extLst/>
      </c:barChart>
      <c:catAx>
        <c:axId val="41025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251536"/>
        <c:crosses val="autoZero"/>
        <c:auto val="1"/>
        <c:lblAlgn val="ctr"/>
        <c:lblOffset val="100"/>
        <c:noMultiLvlLbl val="0"/>
      </c:catAx>
      <c:valAx>
        <c:axId val="4102515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Credit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2509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UMS</c:v>
                </c:pt>
              </c:strCache>
            </c:strRef>
          </c:tx>
          <c:spPr>
            <a:solidFill>
              <a:srgbClr val="0068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Revised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23874</c:v>
                </c:pt>
                <c:pt idx="1">
                  <c:v>22668</c:v>
                </c:pt>
                <c:pt idx="2">
                  <c:v>24615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3-4F20-908B-D088409B2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46"/>
        <c:axId val="1528371888"/>
        <c:axId val="1528371472"/>
      </c:barChart>
      <c:catAx>
        <c:axId val="15283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472"/>
        <c:crosses val="autoZero"/>
        <c:auto val="1"/>
        <c:lblAlgn val="ctr"/>
        <c:lblOffset val="100"/>
        <c:noMultiLvlLbl val="0"/>
      </c:catAx>
      <c:valAx>
        <c:axId val="1528371472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888"/>
        <c:crosses val="autoZero"/>
        <c:crossBetween val="between"/>
        <c:majorUnit val="5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UMS</c:v>
                </c:pt>
              </c:strCache>
            </c:strRef>
          </c:tx>
          <c:spPr>
            <a:solidFill>
              <a:srgbClr val="0068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Revised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2309</c:v>
                </c:pt>
                <c:pt idx="1">
                  <c:v>3022</c:v>
                </c:pt>
                <c:pt idx="2">
                  <c:v>7934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3-4F20-908B-D088409B2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46"/>
        <c:axId val="1528371888"/>
        <c:axId val="1528371472"/>
      </c:barChart>
      <c:catAx>
        <c:axId val="15283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472"/>
        <c:crosses val="autoZero"/>
        <c:auto val="1"/>
        <c:lblAlgn val="ctr"/>
        <c:lblOffset val="100"/>
        <c:noMultiLvlLbl val="0"/>
      </c:catAx>
      <c:valAx>
        <c:axId val="152837147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371888"/>
        <c:crosses val="autoZero"/>
        <c:crossBetween val="between"/>
        <c:majorUnit val="35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In-State</a:t>
            </a:r>
          </a:p>
        </c:rich>
      </c:tx>
      <c:layout>
        <c:manualLayout>
          <c:xMode val="edge"/>
          <c:yMode val="edge"/>
          <c:x val="1.0431200404199445E-2"/>
          <c:y val="3.168733756620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024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3"/>
                <c:pt idx="0">
                  <c:v>176447</c:v>
                </c:pt>
                <c:pt idx="1">
                  <c:v>172932</c:v>
                </c:pt>
                <c:pt idx="2">
                  <c:v>171623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5-49EA-8632-E81CC0FFB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121168"/>
        <c:axId val="416121728"/>
        <c:extLst/>
      </c:barChart>
      <c:catAx>
        <c:axId val="41612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121728"/>
        <c:crosses val="autoZero"/>
        <c:auto val="1"/>
        <c:lblAlgn val="ctr"/>
        <c:lblOffset val="100"/>
        <c:noMultiLvlLbl val="0"/>
      </c:catAx>
      <c:valAx>
        <c:axId val="416121728"/>
        <c:scaling>
          <c:orientation val="minMax"/>
          <c:max val="225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Credit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121168"/>
        <c:crosses val="autoZero"/>
        <c:crossBetween val="between"/>
        <c:majorUnit val="50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>
                <a:effectLst/>
              </a:rPr>
              <a:t>Total Credit Hour Enrollment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prstClr val="black"/>
                </a:solidFill>
              </a:defRPr>
            </a:pPr>
            <a:r>
              <a:rPr lang="en-US" sz="1400" b="0" i="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(excludes Early College)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prstClr val="black"/>
                </a:solidFill>
              </a:defRPr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25752671861319432"/>
          <c:y val="3.848421874308723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95720620528887"/>
          <c:y val="0.15114661760080289"/>
          <c:w val="0.80608315112226825"/>
          <c:h val="0.64097557191488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UM</c:v>
                </c:pt>
              </c:strCache>
            </c:strRef>
          </c:tx>
          <c:spPr>
            <a:solidFill>
              <a:srgbClr val="00244D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276,114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28-470C-B1EE-3382B8CEB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280251</c:v>
                </c:pt>
                <c:pt idx="1">
                  <c:v>275309</c:v>
                </c:pt>
                <c:pt idx="2">
                  <c:v>279114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5-4D34-912E-4AFFAF5B9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125648"/>
        <c:axId val="416126208"/>
        <c:extLst/>
      </c:barChart>
      <c:catAx>
        <c:axId val="41612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126208"/>
        <c:crosses val="autoZero"/>
        <c:auto val="1"/>
        <c:lblAlgn val="ctr"/>
        <c:lblOffset val="100"/>
        <c:noMultiLvlLbl val="0"/>
      </c:catAx>
      <c:valAx>
        <c:axId val="416126208"/>
        <c:scaling>
          <c:orientation val="minMax"/>
          <c:max val="350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  <a:latin typeface="Franklin Gothic Book" panose="020B0503020102020204" pitchFamily="34" charset="0"/>
                  </a:rPr>
                  <a:t>Credit Hours</a:t>
                </a:r>
              </a:p>
            </c:rich>
          </c:tx>
          <c:layout>
            <c:manualLayout>
              <c:xMode val="edge"/>
              <c:yMode val="edge"/>
              <c:x val="1.3974318064281862E-2"/>
              <c:y val="0.315744530241020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125648"/>
        <c:crosses val="autoZero"/>
        <c:crossBetween val="between"/>
        <c:majorUnit val="100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Out-of-State</a:t>
            </a:r>
          </a:p>
        </c:rich>
      </c:tx>
      <c:layout>
        <c:manualLayout>
          <c:xMode val="edge"/>
          <c:yMode val="edge"/>
          <c:x val="6.4916180775477549E-3"/>
          <c:y val="2.640611463850598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630280323682583"/>
          <c:y val="0.3789330087398976"/>
          <c:w val="0.74023179045912524"/>
          <c:h val="0.45348307813763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0244D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102,377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66-4904-97BF-ABBF9A85AC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March FFT</c:v>
                </c:pt>
                <c:pt idx="1">
                  <c:v>June BOT</c:v>
                </c:pt>
                <c:pt idx="2">
                  <c:v>Oct. Revision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3"/>
                <c:pt idx="0">
                  <c:v>103804</c:v>
                </c:pt>
                <c:pt idx="1">
                  <c:v>102337</c:v>
                </c:pt>
                <c:pt idx="2">
                  <c:v>104491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94-4A5D-8F35-42BDEB3B5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274176"/>
        <c:axId val="419274736"/>
        <c:extLst/>
      </c:barChart>
      <c:catAx>
        <c:axId val="41927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74736"/>
        <c:crosses val="autoZero"/>
        <c:auto val="1"/>
        <c:lblAlgn val="ctr"/>
        <c:lblOffset val="100"/>
        <c:noMultiLvlLbl val="0"/>
      </c:catAx>
      <c:valAx>
        <c:axId val="419274736"/>
        <c:scaling>
          <c:orientation val="minMax"/>
          <c:max val="110000"/>
          <c:min val="1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  <a:latin typeface="+mn-lt"/>
                  </a:rPr>
                  <a:t>Credit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74176"/>
        <c:crosses val="autoZero"/>
        <c:crossBetween val="between"/>
        <c:majorUnit val="25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805" cy="462905"/>
          </a:xfrm>
          <a:prstGeom prst="rect">
            <a:avLst/>
          </a:prstGeom>
        </p:spPr>
        <p:txBody>
          <a:bodyPr vert="horz" lIns="90542" tIns="45272" rIns="90542" bIns="4527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05" y="3"/>
            <a:ext cx="3011805" cy="462905"/>
          </a:xfrm>
          <a:prstGeom prst="rect">
            <a:avLst/>
          </a:prstGeom>
        </p:spPr>
        <p:txBody>
          <a:bodyPr vert="horz" lIns="90542" tIns="45272" rIns="90542" bIns="45272" rtlCol="0"/>
          <a:lstStyle>
            <a:lvl1pPr algn="r">
              <a:defRPr sz="1100"/>
            </a:lvl1pPr>
          </a:lstStyle>
          <a:p>
            <a:fld id="{C42C9225-C13A-4C14-868F-06B3389DFF6B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42" tIns="45272" rIns="90542" bIns="452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6" y="4444842"/>
            <a:ext cx="5558804" cy="3637119"/>
          </a:xfrm>
          <a:prstGeom prst="rect">
            <a:avLst/>
          </a:prstGeom>
        </p:spPr>
        <p:txBody>
          <a:bodyPr vert="horz" lIns="90542" tIns="45272" rIns="90542" bIns="4527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173"/>
            <a:ext cx="3011805" cy="462905"/>
          </a:xfrm>
          <a:prstGeom prst="rect">
            <a:avLst/>
          </a:prstGeom>
        </p:spPr>
        <p:txBody>
          <a:bodyPr vert="horz" lIns="90542" tIns="45272" rIns="90542" bIns="4527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05" y="8773173"/>
            <a:ext cx="3011805" cy="462905"/>
          </a:xfrm>
          <a:prstGeom prst="rect">
            <a:avLst/>
          </a:prstGeom>
        </p:spPr>
        <p:txBody>
          <a:bodyPr vert="horz" lIns="90542" tIns="45272" rIns="90542" bIns="45272" rtlCol="0" anchor="b"/>
          <a:lstStyle>
            <a:lvl1pPr algn="r">
              <a:defRPr sz="1100"/>
            </a:lvl1pPr>
          </a:lstStyle>
          <a:p>
            <a:fld id="{4BC15EBA-935B-4256-A701-A9390E33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9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15EBA-935B-4256-A701-A9390E339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7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3763" y="504825"/>
            <a:ext cx="4498975" cy="2532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2A565-1BD5-4D90-BF2E-8F379ED0AB7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79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3763" y="504825"/>
            <a:ext cx="4498975" cy="2532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2A565-1BD5-4D90-BF2E-8F379ED0AB7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4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15EBA-935B-4256-A701-A9390E339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6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15EBA-935B-4256-A701-A9390E339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7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3763" y="504825"/>
            <a:ext cx="4498975" cy="2532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2A565-1BD5-4D90-BF2E-8F379ED0AB7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1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3763" y="504825"/>
            <a:ext cx="4498975" cy="2532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2A565-1BD5-4D90-BF2E-8F379ED0AB7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8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3763" y="504825"/>
            <a:ext cx="4498975" cy="2532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2A565-1BD5-4D90-BF2E-8F379ED0AB7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9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3763" y="504825"/>
            <a:ext cx="4498975" cy="2532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2A565-1BD5-4D90-BF2E-8F379ED0AB7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9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3763" y="504825"/>
            <a:ext cx="4498975" cy="2532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2A565-1BD5-4D90-BF2E-8F379ED0AB7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85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3763" y="504825"/>
            <a:ext cx="4498975" cy="2532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2A565-1BD5-4D90-BF2E-8F379ED0AB7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5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2C75-ED8B-44CA-B9DE-07969A5D47C4}" type="datetime1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9400" y="6356349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5CF3575-0547-4F27-9A0F-3C3208F032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DEDF-1260-4CF9-B4DF-80DD3B86A8CB}" type="datetime1">
              <a:rPr lang="en-US" smtClean="0"/>
              <a:t>12/22/20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1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8F59-AB9B-4611-9069-64BB5C2A259C}" type="datetime1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252D-59DA-4380-BB3C-F444AA236669}" type="datetime1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3368-F80B-469D-9BD6-2744A5F7B341}" type="datetime1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1800" y="6356350"/>
            <a:ext cx="2743200" cy="365125"/>
          </a:xfrm>
        </p:spPr>
        <p:txBody>
          <a:bodyPr/>
          <a:lstStyle/>
          <a:p>
            <a:fld id="{F5CF3575-0547-4F27-9A0F-3C3208F0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56C0-F564-4388-A8DA-96F7A76803C2}" type="datetime1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D4D0-5CFA-4816-9144-1565E22F4CC2}" type="datetime1">
              <a:rPr lang="en-US" smtClean="0"/>
              <a:t>12/22/20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F5CF3575-0547-4F27-9A0F-3C3208F0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5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B8D3-FE51-4C0C-8C49-A19C03F949E3}" type="datetime1">
              <a:rPr lang="en-US" smtClean="0"/>
              <a:t>12/22/20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96400" y="6356349"/>
            <a:ext cx="2743200" cy="365125"/>
          </a:xfrm>
        </p:spPr>
        <p:txBody>
          <a:bodyPr/>
          <a:lstStyle/>
          <a:p>
            <a:fld id="{F5CF3575-0547-4F27-9A0F-3C3208F0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7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BC7-BC37-49DB-BCE9-4014F9BCD206}" type="datetime1">
              <a:rPr lang="en-US" smtClean="0"/>
              <a:t>12/22/20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6095" y="6356350"/>
            <a:ext cx="2743200" cy="365125"/>
          </a:xfrm>
        </p:spPr>
        <p:txBody>
          <a:bodyPr/>
          <a:lstStyle/>
          <a:p>
            <a:fld id="{F5CF3575-0547-4F27-9A0F-3C3208F0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1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7BCF-E2B7-4836-9ACD-4BE7E9DE47F8}" type="datetime1">
              <a:rPr lang="en-US" smtClean="0"/>
              <a:t>12/22/20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54271" y="6461124"/>
            <a:ext cx="977900" cy="365125"/>
          </a:xfrm>
        </p:spPr>
        <p:txBody>
          <a:bodyPr/>
          <a:lstStyle/>
          <a:p>
            <a:fld id="{F5CF3575-0547-4F27-9A0F-3C3208F032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34679" y="0"/>
            <a:ext cx="8964512" cy="730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5" y="38712"/>
            <a:ext cx="1454975" cy="653379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864746" y="180916"/>
            <a:ext cx="7371991" cy="511175"/>
          </a:xfrm>
        </p:spPr>
        <p:txBody>
          <a:bodyPr>
            <a:normAutofit/>
          </a:bodyPr>
          <a:lstStyle>
            <a:lvl1pPr>
              <a:defRPr sz="36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1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5187-3312-4ED3-B47D-CD37B8989C45}" type="datetime1">
              <a:rPr lang="en-US" smtClean="0"/>
              <a:t>12/22/20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34679" y="0"/>
            <a:ext cx="8964512" cy="730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864746" y="180916"/>
            <a:ext cx="7371991" cy="511175"/>
          </a:xfrm>
        </p:spPr>
        <p:txBody>
          <a:bodyPr>
            <a:normAutofit/>
          </a:bodyPr>
          <a:lstStyle>
            <a:lvl1pPr>
              <a:defRPr sz="36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158913" y="0"/>
            <a:ext cx="3033087" cy="678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34679" y="4425216"/>
            <a:ext cx="4434840" cy="235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34678" y="825500"/>
            <a:ext cx="8964511" cy="3517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664351" y="4425216"/>
            <a:ext cx="4434840" cy="235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hart 26"/>
          <p:cNvGraphicFramePr/>
          <p:nvPr userDrawn="1">
            <p:extLst>
              <p:ext uri="{D42A27DB-BD31-4B8C-83A1-F6EECF244321}">
                <p14:modId xmlns:p14="http://schemas.microsoft.com/office/powerpoint/2010/main" val="3309975721"/>
              </p:ext>
            </p:extLst>
          </p:nvPr>
        </p:nvGraphicFramePr>
        <p:xfrm>
          <a:off x="10046673" y="2792893"/>
          <a:ext cx="2348678" cy="198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6737" y="6356349"/>
            <a:ext cx="2743200" cy="365125"/>
          </a:xfrm>
        </p:spPr>
        <p:txBody>
          <a:bodyPr/>
          <a:lstStyle/>
          <a:p>
            <a:fld id="{F5CF3575-0547-4F27-9A0F-3C3208F0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507E-CC4A-4E48-A009-04E0C9389AEA}" type="datetime1">
              <a:rPr lang="en-US" smtClean="0"/>
              <a:t>12/22/20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6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6A49A-C789-4CCA-B20B-A9899E6A3E46}" type="datetime1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F3575-0547-4F27-9A0F-3C3208F0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chart" Target="../charts/chart7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gif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chart" Target="../charts/chart11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chart" Target="../charts/chart15.xml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image" Target="../media/image2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chart" Target="../charts/chart23.xml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chart" Target="../charts/chart25.xml"/><Relationship Id="rId4" Type="http://schemas.openxmlformats.org/officeDocument/2006/relationships/chart" Target="../charts/chart24.xml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chart" Target="../charts/chart28.xml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chart" Target="../charts/chart30.xml"/><Relationship Id="rId4" Type="http://schemas.openxmlformats.org/officeDocument/2006/relationships/chart" Target="../charts/chart29.xml"/><Relationship Id="rId9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chart" Target="../charts/chart33.xml"/><Relationship Id="rId7" Type="http://schemas.openxmlformats.org/officeDocument/2006/relationships/chart" Target="../charts/chart3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chart" Target="../charts/chart35.xml"/><Relationship Id="rId10" Type="http://schemas.openxmlformats.org/officeDocument/2006/relationships/image" Target="../media/image30.jpg"/><Relationship Id="rId4" Type="http://schemas.openxmlformats.org/officeDocument/2006/relationships/chart" Target="../charts/chart34.xml"/><Relationship Id="rId9" Type="http://schemas.openxmlformats.org/officeDocument/2006/relationships/chart" Target="../charts/char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343108"/>
            <a:ext cx="12192000" cy="2906862"/>
          </a:xfrm>
          <a:prstGeom prst="rect">
            <a:avLst/>
          </a:prstGeom>
          <a:solidFill>
            <a:srgbClr val="006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9856" y="108762"/>
            <a:ext cx="5925453" cy="27016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/>
              <a:t>FY21 </a:t>
            </a:r>
            <a:br>
              <a:rPr lang="en-US" sz="2400" dirty="0"/>
            </a:br>
            <a:r>
              <a:rPr lang="en-US" sz="3200" dirty="0"/>
              <a:t>REVISED Unified Operating Budget</a:t>
            </a:r>
            <a:endParaRPr lang="en-US" sz="2000" i="1" dirty="0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582546"/>
            <a:ext cx="12192000" cy="24087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campus photos"/>
          <p:cNvGrpSpPr/>
          <p:nvPr/>
        </p:nvGrpSpPr>
        <p:grpSpPr>
          <a:xfrm>
            <a:off x="607512" y="4014594"/>
            <a:ext cx="11164511" cy="1783309"/>
            <a:chOff x="888754" y="4260216"/>
            <a:chExt cx="11164511" cy="1783309"/>
          </a:xfrm>
        </p:grpSpPr>
        <p:pic>
          <p:nvPicPr>
            <p:cNvPr id="15" name="Picture 14" descr="Southern Maine campus photo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945" y="4766183"/>
              <a:ext cx="2170320" cy="1206698"/>
            </a:xfrm>
            <a:prstGeom prst="rect">
              <a:avLst/>
            </a:prstGeom>
          </p:spPr>
        </p:pic>
        <p:sp>
          <p:nvSpPr>
            <p:cNvPr id="16" name="Freeform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 rot="11016108">
              <a:off x="10551441" y="4697532"/>
              <a:ext cx="1248297" cy="1342237"/>
            </a:xfrm>
            <a:custGeom>
              <a:avLst/>
              <a:gdLst>
                <a:gd name="T0" fmla="*/ 2020 w 3641"/>
                <a:gd name="T1" fmla="*/ 2 h 3915"/>
                <a:gd name="T2" fmla="*/ 2115 w 3641"/>
                <a:gd name="T3" fmla="*/ 44 h 3915"/>
                <a:gd name="T4" fmla="*/ 2179 w 3641"/>
                <a:gd name="T5" fmla="*/ 116 h 3915"/>
                <a:gd name="T6" fmla="*/ 2211 w 3641"/>
                <a:gd name="T7" fmla="*/ 206 h 3915"/>
                <a:gd name="T8" fmla="*/ 2208 w 3641"/>
                <a:gd name="T9" fmla="*/ 303 h 3915"/>
                <a:gd name="T10" fmla="*/ 2179 w 3641"/>
                <a:gd name="T11" fmla="*/ 396 h 3915"/>
                <a:gd name="T12" fmla="*/ 2115 w 3641"/>
                <a:gd name="T13" fmla="*/ 470 h 3915"/>
                <a:gd name="T14" fmla="*/ 2020 w 3641"/>
                <a:gd name="T15" fmla="*/ 515 h 3915"/>
                <a:gd name="T16" fmla="*/ 1809 w 3641"/>
                <a:gd name="T17" fmla="*/ 531 h 3915"/>
                <a:gd name="T18" fmla="*/ 1523 w 3641"/>
                <a:gd name="T19" fmla="*/ 597 h 3915"/>
                <a:gd name="T20" fmla="*/ 1261 w 3641"/>
                <a:gd name="T21" fmla="*/ 716 h 3915"/>
                <a:gd name="T22" fmla="*/ 1031 w 3641"/>
                <a:gd name="T23" fmla="*/ 877 h 3915"/>
                <a:gd name="T24" fmla="*/ 838 w 3641"/>
                <a:gd name="T25" fmla="*/ 1080 h 3915"/>
                <a:gd name="T26" fmla="*/ 685 w 3641"/>
                <a:gd name="T27" fmla="*/ 1315 h 3915"/>
                <a:gd name="T28" fmla="*/ 579 w 3641"/>
                <a:gd name="T29" fmla="*/ 1572 h 3915"/>
                <a:gd name="T30" fmla="*/ 526 w 3641"/>
                <a:gd name="T31" fmla="*/ 1846 h 3915"/>
                <a:gd name="T32" fmla="*/ 531 w 3641"/>
                <a:gd name="T33" fmla="*/ 2134 h 3915"/>
                <a:gd name="T34" fmla="*/ 598 w 3641"/>
                <a:gd name="T35" fmla="*/ 2422 h 3915"/>
                <a:gd name="T36" fmla="*/ 722 w 3641"/>
                <a:gd name="T37" fmla="*/ 2689 h 3915"/>
                <a:gd name="T38" fmla="*/ 883 w 3641"/>
                <a:gd name="T39" fmla="*/ 2906 h 3915"/>
                <a:gd name="T40" fmla="*/ 1074 w 3641"/>
                <a:gd name="T41" fmla="*/ 3086 h 3915"/>
                <a:gd name="T42" fmla="*/ 1293 w 3641"/>
                <a:gd name="T43" fmla="*/ 3220 h 3915"/>
                <a:gd name="T44" fmla="*/ 1528 w 3641"/>
                <a:gd name="T45" fmla="*/ 3316 h 3915"/>
                <a:gd name="T46" fmla="*/ 1777 w 3641"/>
                <a:gd name="T47" fmla="*/ 3368 h 3915"/>
                <a:gd name="T48" fmla="*/ 2031 w 3641"/>
                <a:gd name="T49" fmla="*/ 3379 h 3915"/>
                <a:gd name="T50" fmla="*/ 2282 w 3641"/>
                <a:gd name="T51" fmla="*/ 3347 h 3915"/>
                <a:gd name="T52" fmla="*/ 2525 w 3641"/>
                <a:gd name="T53" fmla="*/ 3271 h 3915"/>
                <a:gd name="T54" fmla="*/ 2755 w 3641"/>
                <a:gd name="T55" fmla="*/ 3152 h 3915"/>
                <a:gd name="T56" fmla="*/ 2964 w 3641"/>
                <a:gd name="T57" fmla="*/ 2985 h 3915"/>
                <a:gd name="T58" fmla="*/ 3144 w 3641"/>
                <a:gd name="T59" fmla="*/ 2774 h 3915"/>
                <a:gd name="T60" fmla="*/ 3226 w 3641"/>
                <a:gd name="T61" fmla="*/ 2697 h 3915"/>
                <a:gd name="T62" fmla="*/ 3324 w 3641"/>
                <a:gd name="T63" fmla="*/ 2663 h 3915"/>
                <a:gd name="T64" fmla="*/ 3422 w 3641"/>
                <a:gd name="T65" fmla="*/ 2666 h 3915"/>
                <a:gd name="T66" fmla="*/ 3514 w 3641"/>
                <a:gd name="T67" fmla="*/ 2700 h 3915"/>
                <a:gd name="T68" fmla="*/ 3588 w 3641"/>
                <a:gd name="T69" fmla="*/ 2763 h 3915"/>
                <a:gd name="T70" fmla="*/ 3633 w 3641"/>
                <a:gd name="T71" fmla="*/ 2843 h 3915"/>
                <a:gd name="T72" fmla="*/ 3638 w 3641"/>
                <a:gd name="T73" fmla="*/ 2938 h 3915"/>
                <a:gd name="T74" fmla="*/ 3596 w 3641"/>
                <a:gd name="T75" fmla="*/ 3038 h 3915"/>
                <a:gd name="T76" fmla="*/ 3374 w 3641"/>
                <a:gd name="T77" fmla="*/ 3308 h 3915"/>
                <a:gd name="T78" fmla="*/ 3115 w 3641"/>
                <a:gd name="T79" fmla="*/ 3532 h 3915"/>
                <a:gd name="T80" fmla="*/ 2827 w 3641"/>
                <a:gd name="T81" fmla="*/ 3712 h 3915"/>
                <a:gd name="T82" fmla="*/ 2509 w 3641"/>
                <a:gd name="T83" fmla="*/ 3836 h 3915"/>
                <a:gd name="T84" fmla="*/ 2171 w 3641"/>
                <a:gd name="T85" fmla="*/ 3905 h 3915"/>
                <a:gd name="T86" fmla="*/ 1817 w 3641"/>
                <a:gd name="T87" fmla="*/ 3910 h 3915"/>
                <a:gd name="T88" fmla="*/ 1473 w 3641"/>
                <a:gd name="T89" fmla="*/ 3855 h 3915"/>
                <a:gd name="T90" fmla="*/ 1148 w 3641"/>
                <a:gd name="T91" fmla="*/ 3736 h 3915"/>
                <a:gd name="T92" fmla="*/ 854 w 3641"/>
                <a:gd name="T93" fmla="*/ 3567 h 3915"/>
                <a:gd name="T94" fmla="*/ 592 w 3641"/>
                <a:gd name="T95" fmla="*/ 3350 h 3915"/>
                <a:gd name="T96" fmla="*/ 370 w 3641"/>
                <a:gd name="T97" fmla="*/ 3091 h 3915"/>
                <a:gd name="T98" fmla="*/ 196 w 3641"/>
                <a:gd name="T99" fmla="*/ 2798 h 3915"/>
                <a:gd name="T100" fmla="*/ 74 w 3641"/>
                <a:gd name="T101" fmla="*/ 2478 h 3915"/>
                <a:gd name="T102" fmla="*/ 8 w 3641"/>
                <a:gd name="T103" fmla="*/ 2134 h 3915"/>
                <a:gd name="T104" fmla="*/ 8 w 3641"/>
                <a:gd name="T105" fmla="*/ 1780 h 3915"/>
                <a:gd name="T106" fmla="*/ 71 w 3641"/>
                <a:gd name="T107" fmla="*/ 1440 h 3915"/>
                <a:gd name="T108" fmla="*/ 190 w 3641"/>
                <a:gd name="T109" fmla="*/ 1123 h 3915"/>
                <a:gd name="T110" fmla="*/ 362 w 3641"/>
                <a:gd name="T111" fmla="*/ 835 h 3915"/>
                <a:gd name="T112" fmla="*/ 579 w 3641"/>
                <a:gd name="T113" fmla="*/ 581 h 3915"/>
                <a:gd name="T114" fmla="*/ 838 w 3641"/>
                <a:gd name="T115" fmla="*/ 364 h 3915"/>
                <a:gd name="T116" fmla="*/ 1126 w 3641"/>
                <a:gd name="T117" fmla="*/ 195 h 3915"/>
                <a:gd name="T118" fmla="*/ 1444 w 3641"/>
                <a:gd name="T119" fmla="*/ 76 h 3915"/>
                <a:gd name="T120" fmla="*/ 1785 w 3641"/>
                <a:gd name="T121" fmla="*/ 10 h 3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41" h="3915">
                  <a:moveTo>
                    <a:pt x="1962" y="0"/>
                  </a:moveTo>
                  <a:lnTo>
                    <a:pt x="2020" y="2"/>
                  </a:lnTo>
                  <a:lnTo>
                    <a:pt x="2070" y="18"/>
                  </a:lnTo>
                  <a:lnTo>
                    <a:pt x="2115" y="44"/>
                  </a:lnTo>
                  <a:lnTo>
                    <a:pt x="2150" y="76"/>
                  </a:lnTo>
                  <a:lnTo>
                    <a:pt x="2179" y="116"/>
                  </a:lnTo>
                  <a:lnTo>
                    <a:pt x="2197" y="161"/>
                  </a:lnTo>
                  <a:lnTo>
                    <a:pt x="2211" y="206"/>
                  </a:lnTo>
                  <a:lnTo>
                    <a:pt x="2213" y="256"/>
                  </a:lnTo>
                  <a:lnTo>
                    <a:pt x="2208" y="303"/>
                  </a:lnTo>
                  <a:lnTo>
                    <a:pt x="2197" y="351"/>
                  </a:lnTo>
                  <a:lnTo>
                    <a:pt x="2179" y="396"/>
                  </a:lnTo>
                  <a:lnTo>
                    <a:pt x="2150" y="436"/>
                  </a:lnTo>
                  <a:lnTo>
                    <a:pt x="2115" y="470"/>
                  </a:lnTo>
                  <a:lnTo>
                    <a:pt x="2070" y="496"/>
                  </a:lnTo>
                  <a:lnTo>
                    <a:pt x="2020" y="515"/>
                  </a:lnTo>
                  <a:lnTo>
                    <a:pt x="1962" y="520"/>
                  </a:lnTo>
                  <a:lnTo>
                    <a:pt x="1809" y="531"/>
                  </a:lnTo>
                  <a:lnTo>
                    <a:pt x="1663" y="557"/>
                  </a:lnTo>
                  <a:lnTo>
                    <a:pt x="1523" y="597"/>
                  </a:lnTo>
                  <a:lnTo>
                    <a:pt x="1388" y="650"/>
                  </a:lnTo>
                  <a:lnTo>
                    <a:pt x="1261" y="716"/>
                  </a:lnTo>
                  <a:lnTo>
                    <a:pt x="1142" y="792"/>
                  </a:lnTo>
                  <a:lnTo>
                    <a:pt x="1031" y="877"/>
                  </a:lnTo>
                  <a:lnTo>
                    <a:pt x="931" y="975"/>
                  </a:lnTo>
                  <a:lnTo>
                    <a:pt x="838" y="1080"/>
                  </a:lnTo>
                  <a:lnTo>
                    <a:pt x="756" y="1194"/>
                  </a:lnTo>
                  <a:lnTo>
                    <a:pt x="685" y="1315"/>
                  </a:lnTo>
                  <a:lnTo>
                    <a:pt x="627" y="1440"/>
                  </a:lnTo>
                  <a:lnTo>
                    <a:pt x="579" y="1572"/>
                  </a:lnTo>
                  <a:lnTo>
                    <a:pt x="547" y="1709"/>
                  </a:lnTo>
                  <a:lnTo>
                    <a:pt x="526" y="1846"/>
                  </a:lnTo>
                  <a:lnTo>
                    <a:pt x="521" y="1989"/>
                  </a:lnTo>
                  <a:lnTo>
                    <a:pt x="531" y="2134"/>
                  </a:lnTo>
                  <a:lnTo>
                    <a:pt x="555" y="2277"/>
                  </a:lnTo>
                  <a:lnTo>
                    <a:pt x="598" y="2422"/>
                  </a:lnTo>
                  <a:lnTo>
                    <a:pt x="656" y="2565"/>
                  </a:lnTo>
                  <a:lnTo>
                    <a:pt x="722" y="2689"/>
                  </a:lnTo>
                  <a:lnTo>
                    <a:pt x="799" y="2803"/>
                  </a:lnTo>
                  <a:lnTo>
                    <a:pt x="883" y="2906"/>
                  </a:lnTo>
                  <a:lnTo>
                    <a:pt x="976" y="3001"/>
                  </a:lnTo>
                  <a:lnTo>
                    <a:pt x="1074" y="3086"/>
                  </a:lnTo>
                  <a:lnTo>
                    <a:pt x="1179" y="3157"/>
                  </a:lnTo>
                  <a:lnTo>
                    <a:pt x="1293" y="3220"/>
                  </a:lnTo>
                  <a:lnTo>
                    <a:pt x="1409" y="3273"/>
                  </a:lnTo>
                  <a:lnTo>
                    <a:pt x="1528" y="3316"/>
                  </a:lnTo>
                  <a:lnTo>
                    <a:pt x="1650" y="3347"/>
                  </a:lnTo>
                  <a:lnTo>
                    <a:pt x="1777" y="3368"/>
                  </a:lnTo>
                  <a:lnTo>
                    <a:pt x="1904" y="3379"/>
                  </a:lnTo>
                  <a:lnTo>
                    <a:pt x="2031" y="3379"/>
                  </a:lnTo>
                  <a:lnTo>
                    <a:pt x="2158" y="3368"/>
                  </a:lnTo>
                  <a:lnTo>
                    <a:pt x="2282" y="3347"/>
                  </a:lnTo>
                  <a:lnTo>
                    <a:pt x="2406" y="3316"/>
                  </a:lnTo>
                  <a:lnTo>
                    <a:pt x="2525" y="3271"/>
                  </a:lnTo>
                  <a:lnTo>
                    <a:pt x="2644" y="3218"/>
                  </a:lnTo>
                  <a:lnTo>
                    <a:pt x="2755" y="3152"/>
                  </a:lnTo>
                  <a:lnTo>
                    <a:pt x="2864" y="3072"/>
                  </a:lnTo>
                  <a:lnTo>
                    <a:pt x="2964" y="2985"/>
                  </a:lnTo>
                  <a:lnTo>
                    <a:pt x="3057" y="2885"/>
                  </a:lnTo>
                  <a:lnTo>
                    <a:pt x="3144" y="2774"/>
                  </a:lnTo>
                  <a:lnTo>
                    <a:pt x="3184" y="2729"/>
                  </a:lnTo>
                  <a:lnTo>
                    <a:pt x="3226" y="2697"/>
                  </a:lnTo>
                  <a:lnTo>
                    <a:pt x="3274" y="2674"/>
                  </a:lnTo>
                  <a:lnTo>
                    <a:pt x="3324" y="2663"/>
                  </a:lnTo>
                  <a:lnTo>
                    <a:pt x="3374" y="2660"/>
                  </a:lnTo>
                  <a:lnTo>
                    <a:pt x="3422" y="2666"/>
                  </a:lnTo>
                  <a:lnTo>
                    <a:pt x="3469" y="2679"/>
                  </a:lnTo>
                  <a:lnTo>
                    <a:pt x="3514" y="2700"/>
                  </a:lnTo>
                  <a:lnTo>
                    <a:pt x="3554" y="2729"/>
                  </a:lnTo>
                  <a:lnTo>
                    <a:pt x="3588" y="2763"/>
                  </a:lnTo>
                  <a:lnTo>
                    <a:pt x="3615" y="2800"/>
                  </a:lnTo>
                  <a:lnTo>
                    <a:pt x="3633" y="2843"/>
                  </a:lnTo>
                  <a:lnTo>
                    <a:pt x="3641" y="2888"/>
                  </a:lnTo>
                  <a:lnTo>
                    <a:pt x="3638" y="2938"/>
                  </a:lnTo>
                  <a:lnTo>
                    <a:pt x="3625" y="2988"/>
                  </a:lnTo>
                  <a:lnTo>
                    <a:pt x="3596" y="3038"/>
                  </a:lnTo>
                  <a:lnTo>
                    <a:pt x="3490" y="3178"/>
                  </a:lnTo>
                  <a:lnTo>
                    <a:pt x="3374" y="3308"/>
                  </a:lnTo>
                  <a:lnTo>
                    <a:pt x="3247" y="3427"/>
                  </a:lnTo>
                  <a:lnTo>
                    <a:pt x="3115" y="3532"/>
                  </a:lnTo>
                  <a:lnTo>
                    <a:pt x="2975" y="3627"/>
                  </a:lnTo>
                  <a:lnTo>
                    <a:pt x="2827" y="3712"/>
                  </a:lnTo>
                  <a:lnTo>
                    <a:pt x="2671" y="3781"/>
                  </a:lnTo>
                  <a:lnTo>
                    <a:pt x="2509" y="3836"/>
                  </a:lnTo>
                  <a:lnTo>
                    <a:pt x="2343" y="3878"/>
                  </a:lnTo>
                  <a:lnTo>
                    <a:pt x="2171" y="3905"/>
                  </a:lnTo>
                  <a:lnTo>
                    <a:pt x="1994" y="3915"/>
                  </a:lnTo>
                  <a:lnTo>
                    <a:pt x="1817" y="3910"/>
                  </a:lnTo>
                  <a:lnTo>
                    <a:pt x="1642" y="3889"/>
                  </a:lnTo>
                  <a:lnTo>
                    <a:pt x="1473" y="3855"/>
                  </a:lnTo>
                  <a:lnTo>
                    <a:pt x="1306" y="3802"/>
                  </a:lnTo>
                  <a:lnTo>
                    <a:pt x="1148" y="3736"/>
                  </a:lnTo>
                  <a:lnTo>
                    <a:pt x="997" y="3656"/>
                  </a:lnTo>
                  <a:lnTo>
                    <a:pt x="854" y="3567"/>
                  </a:lnTo>
                  <a:lnTo>
                    <a:pt x="719" y="3464"/>
                  </a:lnTo>
                  <a:lnTo>
                    <a:pt x="592" y="3350"/>
                  </a:lnTo>
                  <a:lnTo>
                    <a:pt x="476" y="3226"/>
                  </a:lnTo>
                  <a:lnTo>
                    <a:pt x="370" y="3091"/>
                  </a:lnTo>
                  <a:lnTo>
                    <a:pt x="278" y="2948"/>
                  </a:lnTo>
                  <a:lnTo>
                    <a:pt x="196" y="2798"/>
                  </a:lnTo>
                  <a:lnTo>
                    <a:pt x="127" y="2642"/>
                  </a:lnTo>
                  <a:lnTo>
                    <a:pt x="74" y="2478"/>
                  </a:lnTo>
                  <a:lnTo>
                    <a:pt x="32" y="2309"/>
                  </a:lnTo>
                  <a:lnTo>
                    <a:pt x="8" y="2134"/>
                  </a:lnTo>
                  <a:lnTo>
                    <a:pt x="0" y="1957"/>
                  </a:lnTo>
                  <a:lnTo>
                    <a:pt x="8" y="1780"/>
                  </a:lnTo>
                  <a:lnTo>
                    <a:pt x="32" y="1606"/>
                  </a:lnTo>
                  <a:lnTo>
                    <a:pt x="71" y="1440"/>
                  </a:lnTo>
                  <a:lnTo>
                    <a:pt x="124" y="1276"/>
                  </a:lnTo>
                  <a:lnTo>
                    <a:pt x="190" y="1123"/>
                  </a:lnTo>
                  <a:lnTo>
                    <a:pt x="272" y="975"/>
                  </a:lnTo>
                  <a:lnTo>
                    <a:pt x="362" y="835"/>
                  </a:lnTo>
                  <a:lnTo>
                    <a:pt x="465" y="702"/>
                  </a:lnTo>
                  <a:lnTo>
                    <a:pt x="579" y="581"/>
                  </a:lnTo>
                  <a:lnTo>
                    <a:pt x="703" y="467"/>
                  </a:lnTo>
                  <a:lnTo>
                    <a:pt x="838" y="364"/>
                  </a:lnTo>
                  <a:lnTo>
                    <a:pt x="978" y="274"/>
                  </a:lnTo>
                  <a:lnTo>
                    <a:pt x="1126" y="195"/>
                  </a:lnTo>
                  <a:lnTo>
                    <a:pt x="1282" y="129"/>
                  </a:lnTo>
                  <a:lnTo>
                    <a:pt x="1444" y="76"/>
                  </a:lnTo>
                  <a:lnTo>
                    <a:pt x="1613" y="34"/>
                  </a:lnTo>
                  <a:lnTo>
                    <a:pt x="1785" y="10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062D5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7" name="Picture 16" descr="Presque Isle campus phot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752" y="4795853"/>
              <a:ext cx="1177718" cy="1177718"/>
            </a:xfrm>
            <a:prstGeom prst="rect">
              <a:avLst/>
            </a:prstGeom>
          </p:spPr>
        </p:pic>
        <p:pic>
          <p:nvPicPr>
            <p:cNvPr id="18" name="Picture 17" descr="Machias campus phot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941" y="4686873"/>
              <a:ext cx="1929870" cy="1286698"/>
            </a:xfrm>
            <a:prstGeom prst="rect">
              <a:avLst/>
            </a:prstGeom>
          </p:spPr>
        </p:pic>
        <p:pic>
          <p:nvPicPr>
            <p:cNvPr id="20" name="Picture 19" descr="Fort Kent campus photo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562" y="4776562"/>
              <a:ext cx="1889479" cy="1186460"/>
            </a:xfrm>
            <a:prstGeom prst="rect">
              <a:avLst/>
            </a:prstGeom>
          </p:spPr>
        </p:pic>
        <p:pic>
          <p:nvPicPr>
            <p:cNvPr id="21" name="Picture 20" descr="Farmington campus phot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010" y="4769709"/>
              <a:ext cx="2229421" cy="1161157"/>
            </a:xfrm>
            <a:prstGeom prst="rect">
              <a:avLst/>
            </a:prstGeom>
          </p:spPr>
        </p:pic>
        <p:pic>
          <p:nvPicPr>
            <p:cNvPr id="23" name="Picture 22" descr="UMaine campus photo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819" y="4749436"/>
              <a:ext cx="1642345" cy="1231759"/>
            </a:xfrm>
            <a:prstGeom prst="rect">
              <a:avLst/>
            </a:prstGeom>
          </p:spPr>
        </p:pic>
        <p:pic>
          <p:nvPicPr>
            <p:cNvPr id="24" name="Picture 23" descr="Augusta campus photo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389" y="4842427"/>
              <a:ext cx="1110058" cy="1110058"/>
            </a:xfrm>
            <a:prstGeom prst="rect">
              <a:avLst/>
            </a:prstGeom>
          </p:spPr>
        </p:pic>
        <p:sp>
          <p:nvSpPr>
            <p:cNvPr id="25" name="Freeform 2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88754" y="4777038"/>
              <a:ext cx="1153994" cy="1240837"/>
            </a:xfrm>
            <a:custGeom>
              <a:avLst/>
              <a:gdLst>
                <a:gd name="T0" fmla="*/ 2020 w 3641"/>
                <a:gd name="T1" fmla="*/ 2 h 3915"/>
                <a:gd name="T2" fmla="*/ 2115 w 3641"/>
                <a:gd name="T3" fmla="*/ 44 h 3915"/>
                <a:gd name="T4" fmla="*/ 2179 w 3641"/>
                <a:gd name="T5" fmla="*/ 116 h 3915"/>
                <a:gd name="T6" fmla="*/ 2211 w 3641"/>
                <a:gd name="T7" fmla="*/ 206 h 3915"/>
                <a:gd name="T8" fmla="*/ 2208 w 3641"/>
                <a:gd name="T9" fmla="*/ 303 h 3915"/>
                <a:gd name="T10" fmla="*/ 2179 w 3641"/>
                <a:gd name="T11" fmla="*/ 396 h 3915"/>
                <a:gd name="T12" fmla="*/ 2115 w 3641"/>
                <a:gd name="T13" fmla="*/ 470 h 3915"/>
                <a:gd name="T14" fmla="*/ 2020 w 3641"/>
                <a:gd name="T15" fmla="*/ 515 h 3915"/>
                <a:gd name="T16" fmla="*/ 1809 w 3641"/>
                <a:gd name="T17" fmla="*/ 531 h 3915"/>
                <a:gd name="T18" fmla="*/ 1523 w 3641"/>
                <a:gd name="T19" fmla="*/ 597 h 3915"/>
                <a:gd name="T20" fmla="*/ 1261 w 3641"/>
                <a:gd name="T21" fmla="*/ 716 h 3915"/>
                <a:gd name="T22" fmla="*/ 1031 w 3641"/>
                <a:gd name="T23" fmla="*/ 877 h 3915"/>
                <a:gd name="T24" fmla="*/ 838 w 3641"/>
                <a:gd name="T25" fmla="*/ 1080 h 3915"/>
                <a:gd name="T26" fmla="*/ 685 w 3641"/>
                <a:gd name="T27" fmla="*/ 1315 h 3915"/>
                <a:gd name="T28" fmla="*/ 579 w 3641"/>
                <a:gd name="T29" fmla="*/ 1572 h 3915"/>
                <a:gd name="T30" fmla="*/ 526 w 3641"/>
                <a:gd name="T31" fmla="*/ 1846 h 3915"/>
                <a:gd name="T32" fmla="*/ 531 w 3641"/>
                <a:gd name="T33" fmla="*/ 2134 h 3915"/>
                <a:gd name="T34" fmla="*/ 598 w 3641"/>
                <a:gd name="T35" fmla="*/ 2422 h 3915"/>
                <a:gd name="T36" fmla="*/ 722 w 3641"/>
                <a:gd name="T37" fmla="*/ 2689 h 3915"/>
                <a:gd name="T38" fmla="*/ 883 w 3641"/>
                <a:gd name="T39" fmla="*/ 2906 h 3915"/>
                <a:gd name="T40" fmla="*/ 1074 w 3641"/>
                <a:gd name="T41" fmla="*/ 3086 h 3915"/>
                <a:gd name="T42" fmla="*/ 1293 w 3641"/>
                <a:gd name="T43" fmla="*/ 3220 h 3915"/>
                <a:gd name="T44" fmla="*/ 1528 w 3641"/>
                <a:gd name="T45" fmla="*/ 3316 h 3915"/>
                <a:gd name="T46" fmla="*/ 1777 w 3641"/>
                <a:gd name="T47" fmla="*/ 3368 h 3915"/>
                <a:gd name="T48" fmla="*/ 2031 w 3641"/>
                <a:gd name="T49" fmla="*/ 3379 h 3915"/>
                <a:gd name="T50" fmla="*/ 2282 w 3641"/>
                <a:gd name="T51" fmla="*/ 3347 h 3915"/>
                <a:gd name="T52" fmla="*/ 2525 w 3641"/>
                <a:gd name="T53" fmla="*/ 3271 h 3915"/>
                <a:gd name="T54" fmla="*/ 2755 w 3641"/>
                <a:gd name="T55" fmla="*/ 3152 h 3915"/>
                <a:gd name="T56" fmla="*/ 2964 w 3641"/>
                <a:gd name="T57" fmla="*/ 2985 h 3915"/>
                <a:gd name="T58" fmla="*/ 3144 w 3641"/>
                <a:gd name="T59" fmla="*/ 2774 h 3915"/>
                <a:gd name="T60" fmla="*/ 3226 w 3641"/>
                <a:gd name="T61" fmla="*/ 2697 h 3915"/>
                <a:gd name="T62" fmla="*/ 3324 w 3641"/>
                <a:gd name="T63" fmla="*/ 2663 h 3915"/>
                <a:gd name="T64" fmla="*/ 3422 w 3641"/>
                <a:gd name="T65" fmla="*/ 2666 h 3915"/>
                <a:gd name="T66" fmla="*/ 3514 w 3641"/>
                <a:gd name="T67" fmla="*/ 2700 h 3915"/>
                <a:gd name="T68" fmla="*/ 3588 w 3641"/>
                <a:gd name="T69" fmla="*/ 2763 h 3915"/>
                <a:gd name="T70" fmla="*/ 3633 w 3641"/>
                <a:gd name="T71" fmla="*/ 2843 h 3915"/>
                <a:gd name="T72" fmla="*/ 3638 w 3641"/>
                <a:gd name="T73" fmla="*/ 2938 h 3915"/>
                <a:gd name="T74" fmla="*/ 3596 w 3641"/>
                <a:gd name="T75" fmla="*/ 3038 h 3915"/>
                <a:gd name="T76" fmla="*/ 3374 w 3641"/>
                <a:gd name="T77" fmla="*/ 3308 h 3915"/>
                <a:gd name="T78" fmla="*/ 3115 w 3641"/>
                <a:gd name="T79" fmla="*/ 3532 h 3915"/>
                <a:gd name="T80" fmla="*/ 2827 w 3641"/>
                <a:gd name="T81" fmla="*/ 3712 h 3915"/>
                <a:gd name="T82" fmla="*/ 2509 w 3641"/>
                <a:gd name="T83" fmla="*/ 3836 h 3915"/>
                <a:gd name="T84" fmla="*/ 2171 w 3641"/>
                <a:gd name="T85" fmla="*/ 3905 h 3915"/>
                <a:gd name="T86" fmla="*/ 1817 w 3641"/>
                <a:gd name="T87" fmla="*/ 3910 h 3915"/>
                <a:gd name="T88" fmla="*/ 1473 w 3641"/>
                <a:gd name="T89" fmla="*/ 3855 h 3915"/>
                <a:gd name="T90" fmla="*/ 1148 w 3641"/>
                <a:gd name="T91" fmla="*/ 3736 h 3915"/>
                <a:gd name="T92" fmla="*/ 854 w 3641"/>
                <a:gd name="T93" fmla="*/ 3567 h 3915"/>
                <a:gd name="T94" fmla="*/ 592 w 3641"/>
                <a:gd name="T95" fmla="*/ 3350 h 3915"/>
                <a:gd name="T96" fmla="*/ 370 w 3641"/>
                <a:gd name="T97" fmla="*/ 3091 h 3915"/>
                <a:gd name="T98" fmla="*/ 196 w 3641"/>
                <a:gd name="T99" fmla="*/ 2798 h 3915"/>
                <a:gd name="T100" fmla="*/ 74 w 3641"/>
                <a:gd name="T101" fmla="*/ 2478 h 3915"/>
                <a:gd name="T102" fmla="*/ 8 w 3641"/>
                <a:gd name="T103" fmla="*/ 2134 h 3915"/>
                <a:gd name="T104" fmla="*/ 8 w 3641"/>
                <a:gd name="T105" fmla="*/ 1780 h 3915"/>
                <a:gd name="T106" fmla="*/ 71 w 3641"/>
                <a:gd name="T107" fmla="*/ 1440 h 3915"/>
                <a:gd name="T108" fmla="*/ 190 w 3641"/>
                <a:gd name="T109" fmla="*/ 1123 h 3915"/>
                <a:gd name="T110" fmla="*/ 362 w 3641"/>
                <a:gd name="T111" fmla="*/ 835 h 3915"/>
                <a:gd name="T112" fmla="*/ 579 w 3641"/>
                <a:gd name="T113" fmla="*/ 581 h 3915"/>
                <a:gd name="T114" fmla="*/ 838 w 3641"/>
                <a:gd name="T115" fmla="*/ 364 h 3915"/>
                <a:gd name="T116" fmla="*/ 1126 w 3641"/>
                <a:gd name="T117" fmla="*/ 195 h 3915"/>
                <a:gd name="T118" fmla="*/ 1444 w 3641"/>
                <a:gd name="T119" fmla="*/ 76 h 3915"/>
                <a:gd name="T120" fmla="*/ 1785 w 3641"/>
                <a:gd name="T121" fmla="*/ 10 h 3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41" h="3915">
                  <a:moveTo>
                    <a:pt x="1962" y="0"/>
                  </a:moveTo>
                  <a:lnTo>
                    <a:pt x="2020" y="2"/>
                  </a:lnTo>
                  <a:lnTo>
                    <a:pt x="2070" y="18"/>
                  </a:lnTo>
                  <a:lnTo>
                    <a:pt x="2115" y="44"/>
                  </a:lnTo>
                  <a:lnTo>
                    <a:pt x="2150" y="76"/>
                  </a:lnTo>
                  <a:lnTo>
                    <a:pt x="2179" y="116"/>
                  </a:lnTo>
                  <a:lnTo>
                    <a:pt x="2197" y="161"/>
                  </a:lnTo>
                  <a:lnTo>
                    <a:pt x="2211" y="206"/>
                  </a:lnTo>
                  <a:lnTo>
                    <a:pt x="2213" y="256"/>
                  </a:lnTo>
                  <a:lnTo>
                    <a:pt x="2208" y="303"/>
                  </a:lnTo>
                  <a:lnTo>
                    <a:pt x="2197" y="351"/>
                  </a:lnTo>
                  <a:lnTo>
                    <a:pt x="2179" y="396"/>
                  </a:lnTo>
                  <a:lnTo>
                    <a:pt x="2150" y="436"/>
                  </a:lnTo>
                  <a:lnTo>
                    <a:pt x="2115" y="470"/>
                  </a:lnTo>
                  <a:lnTo>
                    <a:pt x="2070" y="496"/>
                  </a:lnTo>
                  <a:lnTo>
                    <a:pt x="2020" y="515"/>
                  </a:lnTo>
                  <a:lnTo>
                    <a:pt x="1962" y="520"/>
                  </a:lnTo>
                  <a:lnTo>
                    <a:pt x="1809" y="531"/>
                  </a:lnTo>
                  <a:lnTo>
                    <a:pt x="1663" y="557"/>
                  </a:lnTo>
                  <a:lnTo>
                    <a:pt x="1523" y="597"/>
                  </a:lnTo>
                  <a:lnTo>
                    <a:pt x="1388" y="650"/>
                  </a:lnTo>
                  <a:lnTo>
                    <a:pt x="1261" y="716"/>
                  </a:lnTo>
                  <a:lnTo>
                    <a:pt x="1142" y="792"/>
                  </a:lnTo>
                  <a:lnTo>
                    <a:pt x="1031" y="877"/>
                  </a:lnTo>
                  <a:lnTo>
                    <a:pt x="931" y="975"/>
                  </a:lnTo>
                  <a:lnTo>
                    <a:pt x="838" y="1080"/>
                  </a:lnTo>
                  <a:lnTo>
                    <a:pt x="756" y="1194"/>
                  </a:lnTo>
                  <a:lnTo>
                    <a:pt x="685" y="1315"/>
                  </a:lnTo>
                  <a:lnTo>
                    <a:pt x="627" y="1440"/>
                  </a:lnTo>
                  <a:lnTo>
                    <a:pt x="579" y="1572"/>
                  </a:lnTo>
                  <a:lnTo>
                    <a:pt x="547" y="1709"/>
                  </a:lnTo>
                  <a:lnTo>
                    <a:pt x="526" y="1846"/>
                  </a:lnTo>
                  <a:lnTo>
                    <a:pt x="521" y="1989"/>
                  </a:lnTo>
                  <a:lnTo>
                    <a:pt x="531" y="2134"/>
                  </a:lnTo>
                  <a:lnTo>
                    <a:pt x="555" y="2277"/>
                  </a:lnTo>
                  <a:lnTo>
                    <a:pt x="598" y="2422"/>
                  </a:lnTo>
                  <a:lnTo>
                    <a:pt x="656" y="2565"/>
                  </a:lnTo>
                  <a:lnTo>
                    <a:pt x="722" y="2689"/>
                  </a:lnTo>
                  <a:lnTo>
                    <a:pt x="799" y="2803"/>
                  </a:lnTo>
                  <a:lnTo>
                    <a:pt x="883" y="2906"/>
                  </a:lnTo>
                  <a:lnTo>
                    <a:pt x="976" y="3001"/>
                  </a:lnTo>
                  <a:lnTo>
                    <a:pt x="1074" y="3086"/>
                  </a:lnTo>
                  <a:lnTo>
                    <a:pt x="1179" y="3157"/>
                  </a:lnTo>
                  <a:lnTo>
                    <a:pt x="1293" y="3220"/>
                  </a:lnTo>
                  <a:lnTo>
                    <a:pt x="1409" y="3273"/>
                  </a:lnTo>
                  <a:lnTo>
                    <a:pt x="1528" y="3316"/>
                  </a:lnTo>
                  <a:lnTo>
                    <a:pt x="1650" y="3347"/>
                  </a:lnTo>
                  <a:lnTo>
                    <a:pt x="1777" y="3368"/>
                  </a:lnTo>
                  <a:lnTo>
                    <a:pt x="1904" y="3379"/>
                  </a:lnTo>
                  <a:lnTo>
                    <a:pt x="2031" y="3379"/>
                  </a:lnTo>
                  <a:lnTo>
                    <a:pt x="2158" y="3368"/>
                  </a:lnTo>
                  <a:lnTo>
                    <a:pt x="2282" y="3347"/>
                  </a:lnTo>
                  <a:lnTo>
                    <a:pt x="2406" y="3316"/>
                  </a:lnTo>
                  <a:lnTo>
                    <a:pt x="2525" y="3271"/>
                  </a:lnTo>
                  <a:lnTo>
                    <a:pt x="2644" y="3218"/>
                  </a:lnTo>
                  <a:lnTo>
                    <a:pt x="2755" y="3152"/>
                  </a:lnTo>
                  <a:lnTo>
                    <a:pt x="2864" y="3072"/>
                  </a:lnTo>
                  <a:lnTo>
                    <a:pt x="2964" y="2985"/>
                  </a:lnTo>
                  <a:lnTo>
                    <a:pt x="3057" y="2885"/>
                  </a:lnTo>
                  <a:lnTo>
                    <a:pt x="3144" y="2774"/>
                  </a:lnTo>
                  <a:lnTo>
                    <a:pt x="3184" y="2729"/>
                  </a:lnTo>
                  <a:lnTo>
                    <a:pt x="3226" y="2697"/>
                  </a:lnTo>
                  <a:lnTo>
                    <a:pt x="3274" y="2674"/>
                  </a:lnTo>
                  <a:lnTo>
                    <a:pt x="3324" y="2663"/>
                  </a:lnTo>
                  <a:lnTo>
                    <a:pt x="3374" y="2660"/>
                  </a:lnTo>
                  <a:lnTo>
                    <a:pt x="3422" y="2666"/>
                  </a:lnTo>
                  <a:lnTo>
                    <a:pt x="3469" y="2679"/>
                  </a:lnTo>
                  <a:lnTo>
                    <a:pt x="3514" y="2700"/>
                  </a:lnTo>
                  <a:lnTo>
                    <a:pt x="3554" y="2729"/>
                  </a:lnTo>
                  <a:lnTo>
                    <a:pt x="3588" y="2763"/>
                  </a:lnTo>
                  <a:lnTo>
                    <a:pt x="3615" y="2800"/>
                  </a:lnTo>
                  <a:lnTo>
                    <a:pt x="3633" y="2843"/>
                  </a:lnTo>
                  <a:lnTo>
                    <a:pt x="3641" y="2888"/>
                  </a:lnTo>
                  <a:lnTo>
                    <a:pt x="3638" y="2938"/>
                  </a:lnTo>
                  <a:lnTo>
                    <a:pt x="3625" y="2988"/>
                  </a:lnTo>
                  <a:lnTo>
                    <a:pt x="3596" y="3038"/>
                  </a:lnTo>
                  <a:lnTo>
                    <a:pt x="3490" y="3178"/>
                  </a:lnTo>
                  <a:lnTo>
                    <a:pt x="3374" y="3308"/>
                  </a:lnTo>
                  <a:lnTo>
                    <a:pt x="3247" y="3427"/>
                  </a:lnTo>
                  <a:lnTo>
                    <a:pt x="3115" y="3532"/>
                  </a:lnTo>
                  <a:lnTo>
                    <a:pt x="2975" y="3627"/>
                  </a:lnTo>
                  <a:lnTo>
                    <a:pt x="2827" y="3712"/>
                  </a:lnTo>
                  <a:lnTo>
                    <a:pt x="2671" y="3781"/>
                  </a:lnTo>
                  <a:lnTo>
                    <a:pt x="2509" y="3836"/>
                  </a:lnTo>
                  <a:lnTo>
                    <a:pt x="2343" y="3878"/>
                  </a:lnTo>
                  <a:lnTo>
                    <a:pt x="2171" y="3905"/>
                  </a:lnTo>
                  <a:lnTo>
                    <a:pt x="1994" y="3915"/>
                  </a:lnTo>
                  <a:lnTo>
                    <a:pt x="1817" y="3910"/>
                  </a:lnTo>
                  <a:lnTo>
                    <a:pt x="1642" y="3889"/>
                  </a:lnTo>
                  <a:lnTo>
                    <a:pt x="1473" y="3855"/>
                  </a:lnTo>
                  <a:lnTo>
                    <a:pt x="1306" y="3802"/>
                  </a:lnTo>
                  <a:lnTo>
                    <a:pt x="1148" y="3736"/>
                  </a:lnTo>
                  <a:lnTo>
                    <a:pt x="997" y="3656"/>
                  </a:lnTo>
                  <a:lnTo>
                    <a:pt x="854" y="3567"/>
                  </a:lnTo>
                  <a:lnTo>
                    <a:pt x="719" y="3464"/>
                  </a:lnTo>
                  <a:lnTo>
                    <a:pt x="592" y="3350"/>
                  </a:lnTo>
                  <a:lnTo>
                    <a:pt x="476" y="3226"/>
                  </a:lnTo>
                  <a:lnTo>
                    <a:pt x="370" y="3091"/>
                  </a:lnTo>
                  <a:lnTo>
                    <a:pt x="278" y="2948"/>
                  </a:lnTo>
                  <a:lnTo>
                    <a:pt x="196" y="2798"/>
                  </a:lnTo>
                  <a:lnTo>
                    <a:pt x="127" y="2642"/>
                  </a:lnTo>
                  <a:lnTo>
                    <a:pt x="74" y="2478"/>
                  </a:lnTo>
                  <a:lnTo>
                    <a:pt x="32" y="2309"/>
                  </a:lnTo>
                  <a:lnTo>
                    <a:pt x="8" y="2134"/>
                  </a:lnTo>
                  <a:lnTo>
                    <a:pt x="0" y="1957"/>
                  </a:lnTo>
                  <a:lnTo>
                    <a:pt x="8" y="1780"/>
                  </a:lnTo>
                  <a:lnTo>
                    <a:pt x="32" y="1606"/>
                  </a:lnTo>
                  <a:lnTo>
                    <a:pt x="71" y="1440"/>
                  </a:lnTo>
                  <a:lnTo>
                    <a:pt x="124" y="1276"/>
                  </a:lnTo>
                  <a:lnTo>
                    <a:pt x="190" y="1123"/>
                  </a:lnTo>
                  <a:lnTo>
                    <a:pt x="272" y="975"/>
                  </a:lnTo>
                  <a:lnTo>
                    <a:pt x="362" y="835"/>
                  </a:lnTo>
                  <a:lnTo>
                    <a:pt x="465" y="702"/>
                  </a:lnTo>
                  <a:lnTo>
                    <a:pt x="579" y="581"/>
                  </a:lnTo>
                  <a:lnTo>
                    <a:pt x="703" y="467"/>
                  </a:lnTo>
                  <a:lnTo>
                    <a:pt x="838" y="364"/>
                  </a:lnTo>
                  <a:lnTo>
                    <a:pt x="978" y="274"/>
                  </a:lnTo>
                  <a:lnTo>
                    <a:pt x="1126" y="195"/>
                  </a:lnTo>
                  <a:lnTo>
                    <a:pt x="1282" y="129"/>
                  </a:lnTo>
                  <a:lnTo>
                    <a:pt x="1444" y="76"/>
                  </a:lnTo>
                  <a:lnTo>
                    <a:pt x="1613" y="34"/>
                  </a:lnTo>
                  <a:lnTo>
                    <a:pt x="1785" y="10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12315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2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809" y="4776562"/>
              <a:ext cx="1678854" cy="1241788"/>
            </a:xfrm>
            <a:custGeom>
              <a:avLst/>
              <a:gdLst>
                <a:gd name="T0" fmla="*/ 415 w 5297"/>
                <a:gd name="T1" fmla="*/ 7 h 3918"/>
                <a:gd name="T2" fmla="*/ 719 w 5297"/>
                <a:gd name="T3" fmla="*/ 63 h 3918"/>
                <a:gd name="T4" fmla="*/ 1002 w 5297"/>
                <a:gd name="T5" fmla="*/ 163 h 3918"/>
                <a:gd name="T6" fmla="*/ 1269 w 5297"/>
                <a:gd name="T7" fmla="*/ 298 h 3918"/>
                <a:gd name="T8" fmla="*/ 1521 w 5297"/>
                <a:gd name="T9" fmla="*/ 467 h 3918"/>
                <a:gd name="T10" fmla="*/ 1761 w 5297"/>
                <a:gd name="T11" fmla="*/ 663 h 3918"/>
                <a:gd name="T12" fmla="*/ 2134 w 5297"/>
                <a:gd name="T13" fmla="*/ 1014 h 3918"/>
                <a:gd name="T14" fmla="*/ 2631 w 5297"/>
                <a:gd name="T15" fmla="*/ 1521 h 3918"/>
                <a:gd name="T16" fmla="*/ 3118 w 5297"/>
                <a:gd name="T17" fmla="*/ 2034 h 3918"/>
                <a:gd name="T18" fmla="*/ 3924 w 5297"/>
                <a:gd name="T19" fmla="*/ 2861 h 3918"/>
                <a:gd name="T20" fmla="*/ 4115 w 5297"/>
                <a:gd name="T21" fmla="*/ 3038 h 3918"/>
                <a:gd name="T22" fmla="*/ 4321 w 5297"/>
                <a:gd name="T23" fmla="*/ 3183 h 3918"/>
                <a:gd name="T24" fmla="*/ 4540 w 5297"/>
                <a:gd name="T25" fmla="*/ 3294 h 3918"/>
                <a:gd name="T26" fmla="*/ 4781 w 5297"/>
                <a:gd name="T27" fmla="*/ 3366 h 3918"/>
                <a:gd name="T28" fmla="*/ 5043 w 5297"/>
                <a:gd name="T29" fmla="*/ 3395 h 3918"/>
                <a:gd name="T30" fmla="*/ 5154 w 5297"/>
                <a:gd name="T31" fmla="*/ 3419 h 3918"/>
                <a:gd name="T32" fmla="*/ 5233 w 5297"/>
                <a:gd name="T33" fmla="*/ 3479 h 3918"/>
                <a:gd name="T34" fmla="*/ 5281 w 5297"/>
                <a:gd name="T35" fmla="*/ 3564 h 3918"/>
                <a:gd name="T36" fmla="*/ 5297 w 5297"/>
                <a:gd name="T37" fmla="*/ 3662 h 3918"/>
                <a:gd name="T38" fmla="*/ 5281 w 5297"/>
                <a:gd name="T39" fmla="*/ 3757 h 3918"/>
                <a:gd name="T40" fmla="*/ 5233 w 5297"/>
                <a:gd name="T41" fmla="*/ 3839 h 3918"/>
                <a:gd name="T42" fmla="*/ 5154 w 5297"/>
                <a:gd name="T43" fmla="*/ 3897 h 3918"/>
                <a:gd name="T44" fmla="*/ 5043 w 5297"/>
                <a:gd name="T45" fmla="*/ 3918 h 3918"/>
                <a:gd name="T46" fmla="*/ 4702 w 5297"/>
                <a:gd name="T47" fmla="*/ 3881 h 3918"/>
                <a:gd name="T48" fmla="*/ 4384 w 5297"/>
                <a:gd name="T49" fmla="*/ 3794 h 3918"/>
                <a:gd name="T50" fmla="*/ 4091 w 5297"/>
                <a:gd name="T51" fmla="*/ 3654 h 3918"/>
                <a:gd name="T52" fmla="*/ 3816 w 5297"/>
                <a:gd name="T53" fmla="*/ 3469 h 3918"/>
                <a:gd name="T54" fmla="*/ 3565 w 5297"/>
                <a:gd name="T55" fmla="*/ 3242 h 3918"/>
                <a:gd name="T56" fmla="*/ 2108 w 5297"/>
                <a:gd name="T57" fmla="*/ 1749 h 3918"/>
                <a:gd name="T58" fmla="*/ 1915 w 5297"/>
                <a:gd name="T59" fmla="*/ 1540 h 3918"/>
                <a:gd name="T60" fmla="*/ 1714 w 5297"/>
                <a:gd name="T61" fmla="*/ 1331 h 3918"/>
                <a:gd name="T62" fmla="*/ 1505 w 5297"/>
                <a:gd name="T63" fmla="*/ 1125 h 3918"/>
                <a:gd name="T64" fmla="*/ 1285 w 5297"/>
                <a:gd name="T65" fmla="*/ 938 h 3918"/>
                <a:gd name="T66" fmla="*/ 1055 w 5297"/>
                <a:gd name="T67" fmla="*/ 774 h 3918"/>
                <a:gd name="T68" fmla="*/ 807 w 5297"/>
                <a:gd name="T69" fmla="*/ 644 h 3918"/>
                <a:gd name="T70" fmla="*/ 540 w 5297"/>
                <a:gd name="T71" fmla="*/ 557 h 3918"/>
                <a:gd name="T72" fmla="*/ 254 w 5297"/>
                <a:gd name="T73" fmla="*/ 520 h 3918"/>
                <a:gd name="T74" fmla="*/ 143 w 5297"/>
                <a:gd name="T75" fmla="*/ 496 h 3918"/>
                <a:gd name="T76" fmla="*/ 64 w 5297"/>
                <a:gd name="T77" fmla="*/ 436 h 3918"/>
                <a:gd name="T78" fmla="*/ 16 w 5297"/>
                <a:gd name="T79" fmla="*/ 351 h 3918"/>
                <a:gd name="T80" fmla="*/ 0 w 5297"/>
                <a:gd name="T81" fmla="*/ 253 h 3918"/>
                <a:gd name="T82" fmla="*/ 16 w 5297"/>
                <a:gd name="T83" fmla="*/ 158 h 3918"/>
                <a:gd name="T84" fmla="*/ 64 w 5297"/>
                <a:gd name="T85" fmla="*/ 76 h 3918"/>
                <a:gd name="T86" fmla="*/ 143 w 5297"/>
                <a:gd name="T87" fmla="*/ 18 h 3918"/>
                <a:gd name="T88" fmla="*/ 254 w 5297"/>
                <a:gd name="T89" fmla="*/ 0 h 3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97" h="3918">
                  <a:moveTo>
                    <a:pt x="254" y="0"/>
                  </a:moveTo>
                  <a:lnTo>
                    <a:pt x="415" y="7"/>
                  </a:lnTo>
                  <a:lnTo>
                    <a:pt x="571" y="31"/>
                  </a:lnTo>
                  <a:lnTo>
                    <a:pt x="719" y="63"/>
                  </a:lnTo>
                  <a:lnTo>
                    <a:pt x="865" y="108"/>
                  </a:lnTo>
                  <a:lnTo>
                    <a:pt x="1002" y="163"/>
                  </a:lnTo>
                  <a:lnTo>
                    <a:pt x="1137" y="227"/>
                  </a:lnTo>
                  <a:lnTo>
                    <a:pt x="1269" y="298"/>
                  </a:lnTo>
                  <a:lnTo>
                    <a:pt x="1396" y="380"/>
                  </a:lnTo>
                  <a:lnTo>
                    <a:pt x="1521" y="467"/>
                  </a:lnTo>
                  <a:lnTo>
                    <a:pt x="1642" y="562"/>
                  </a:lnTo>
                  <a:lnTo>
                    <a:pt x="1761" y="663"/>
                  </a:lnTo>
                  <a:lnTo>
                    <a:pt x="1880" y="771"/>
                  </a:lnTo>
                  <a:lnTo>
                    <a:pt x="2134" y="1014"/>
                  </a:lnTo>
                  <a:lnTo>
                    <a:pt x="2385" y="1265"/>
                  </a:lnTo>
                  <a:lnTo>
                    <a:pt x="2631" y="1521"/>
                  </a:lnTo>
                  <a:lnTo>
                    <a:pt x="2874" y="1778"/>
                  </a:lnTo>
                  <a:lnTo>
                    <a:pt x="3118" y="2034"/>
                  </a:lnTo>
                  <a:lnTo>
                    <a:pt x="3364" y="2288"/>
                  </a:lnTo>
                  <a:lnTo>
                    <a:pt x="3924" y="2861"/>
                  </a:lnTo>
                  <a:lnTo>
                    <a:pt x="4019" y="2954"/>
                  </a:lnTo>
                  <a:lnTo>
                    <a:pt x="4115" y="3038"/>
                  </a:lnTo>
                  <a:lnTo>
                    <a:pt x="4215" y="3115"/>
                  </a:lnTo>
                  <a:lnTo>
                    <a:pt x="4321" y="3183"/>
                  </a:lnTo>
                  <a:lnTo>
                    <a:pt x="4429" y="3244"/>
                  </a:lnTo>
                  <a:lnTo>
                    <a:pt x="4540" y="3294"/>
                  </a:lnTo>
                  <a:lnTo>
                    <a:pt x="4659" y="3334"/>
                  </a:lnTo>
                  <a:lnTo>
                    <a:pt x="4781" y="3366"/>
                  </a:lnTo>
                  <a:lnTo>
                    <a:pt x="4908" y="3387"/>
                  </a:lnTo>
                  <a:lnTo>
                    <a:pt x="5043" y="3395"/>
                  </a:lnTo>
                  <a:lnTo>
                    <a:pt x="5104" y="3403"/>
                  </a:lnTo>
                  <a:lnTo>
                    <a:pt x="5154" y="3419"/>
                  </a:lnTo>
                  <a:lnTo>
                    <a:pt x="5196" y="3445"/>
                  </a:lnTo>
                  <a:lnTo>
                    <a:pt x="5233" y="3479"/>
                  </a:lnTo>
                  <a:lnTo>
                    <a:pt x="5260" y="3522"/>
                  </a:lnTo>
                  <a:lnTo>
                    <a:pt x="5281" y="3564"/>
                  </a:lnTo>
                  <a:lnTo>
                    <a:pt x="5291" y="3612"/>
                  </a:lnTo>
                  <a:lnTo>
                    <a:pt x="5297" y="3662"/>
                  </a:lnTo>
                  <a:lnTo>
                    <a:pt x="5291" y="3709"/>
                  </a:lnTo>
                  <a:lnTo>
                    <a:pt x="5281" y="3757"/>
                  </a:lnTo>
                  <a:lnTo>
                    <a:pt x="5260" y="3802"/>
                  </a:lnTo>
                  <a:lnTo>
                    <a:pt x="5233" y="3839"/>
                  </a:lnTo>
                  <a:lnTo>
                    <a:pt x="5196" y="3873"/>
                  </a:lnTo>
                  <a:lnTo>
                    <a:pt x="5154" y="3897"/>
                  </a:lnTo>
                  <a:lnTo>
                    <a:pt x="5104" y="3913"/>
                  </a:lnTo>
                  <a:lnTo>
                    <a:pt x="5043" y="3918"/>
                  </a:lnTo>
                  <a:lnTo>
                    <a:pt x="4871" y="3905"/>
                  </a:lnTo>
                  <a:lnTo>
                    <a:pt x="4702" y="3881"/>
                  </a:lnTo>
                  <a:lnTo>
                    <a:pt x="4540" y="3844"/>
                  </a:lnTo>
                  <a:lnTo>
                    <a:pt x="4384" y="3794"/>
                  </a:lnTo>
                  <a:lnTo>
                    <a:pt x="4234" y="3730"/>
                  </a:lnTo>
                  <a:lnTo>
                    <a:pt x="4091" y="3654"/>
                  </a:lnTo>
                  <a:lnTo>
                    <a:pt x="3951" y="3567"/>
                  </a:lnTo>
                  <a:lnTo>
                    <a:pt x="3816" y="3469"/>
                  </a:lnTo>
                  <a:lnTo>
                    <a:pt x="3689" y="3360"/>
                  </a:lnTo>
                  <a:lnTo>
                    <a:pt x="3565" y="3242"/>
                  </a:lnTo>
                  <a:lnTo>
                    <a:pt x="2205" y="1849"/>
                  </a:lnTo>
                  <a:lnTo>
                    <a:pt x="2108" y="1749"/>
                  </a:lnTo>
                  <a:lnTo>
                    <a:pt x="2012" y="1646"/>
                  </a:lnTo>
                  <a:lnTo>
                    <a:pt x="1915" y="1540"/>
                  </a:lnTo>
                  <a:lnTo>
                    <a:pt x="1814" y="1434"/>
                  </a:lnTo>
                  <a:lnTo>
                    <a:pt x="1714" y="1331"/>
                  </a:lnTo>
                  <a:lnTo>
                    <a:pt x="1611" y="1226"/>
                  </a:lnTo>
                  <a:lnTo>
                    <a:pt x="1505" y="1125"/>
                  </a:lnTo>
                  <a:lnTo>
                    <a:pt x="1396" y="1030"/>
                  </a:lnTo>
                  <a:lnTo>
                    <a:pt x="1285" y="938"/>
                  </a:lnTo>
                  <a:lnTo>
                    <a:pt x="1172" y="853"/>
                  </a:lnTo>
                  <a:lnTo>
                    <a:pt x="1055" y="774"/>
                  </a:lnTo>
                  <a:lnTo>
                    <a:pt x="934" y="705"/>
                  </a:lnTo>
                  <a:lnTo>
                    <a:pt x="807" y="644"/>
                  </a:lnTo>
                  <a:lnTo>
                    <a:pt x="674" y="594"/>
                  </a:lnTo>
                  <a:lnTo>
                    <a:pt x="540" y="557"/>
                  </a:lnTo>
                  <a:lnTo>
                    <a:pt x="399" y="531"/>
                  </a:lnTo>
                  <a:lnTo>
                    <a:pt x="254" y="520"/>
                  </a:lnTo>
                  <a:lnTo>
                    <a:pt x="193" y="515"/>
                  </a:lnTo>
                  <a:lnTo>
                    <a:pt x="143" y="496"/>
                  </a:lnTo>
                  <a:lnTo>
                    <a:pt x="98" y="470"/>
                  </a:lnTo>
                  <a:lnTo>
                    <a:pt x="64" y="436"/>
                  </a:lnTo>
                  <a:lnTo>
                    <a:pt x="35" y="396"/>
                  </a:lnTo>
                  <a:lnTo>
                    <a:pt x="16" y="351"/>
                  </a:lnTo>
                  <a:lnTo>
                    <a:pt x="5" y="303"/>
                  </a:lnTo>
                  <a:lnTo>
                    <a:pt x="0" y="253"/>
                  </a:lnTo>
                  <a:lnTo>
                    <a:pt x="5" y="206"/>
                  </a:lnTo>
                  <a:lnTo>
                    <a:pt x="16" y="158"/>
                  </a:lnTo>
                  <a:lnTo>
                    <a:pt x="35" y="116"/>
                  </a:lnTo>
                  <a:lnTo>
                    <a:pt x="64" y="76"/>
                  </a:lnTo>
                  <a:lnTo>
                    <a:pt x="98" y="42"/>
                  </a:lnTo>
                  <a:lnTo>
                    <a:pt x="143" y="18"/>
                  </a:lnTo>
                  <a:lnTo>
                    <a:pt x="193" y="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12315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952740" y="5684449"/>
              <a:ext cx="553069" cy="333426"/>
            </a:xfrm>
            <a:custGeom>
              <a:avLst/>
              <a:gdLst>
                <a:gd name="T0" fmla="*/ 1451 w 1745"/>
                <a:gd name="T1" fmla="*/ 0 h 1052"/>
                <a:gd name="T2" fmla="*/ 1504 w 1745"/>
                <a:gd name="T3" fmla="*/ 0 h 1052"/>
                <a:gd name="T4" fmla="*/ 1552 w 1745"/>
                <a:gd name="T5" fmla="*/ 11 h 1052"/>
                <a:gd name="T6" fmla="*/ 1599 w 1745"/>
                <a:gd name="T7" fmla="*/ 32 h 1052"/>
                <a:gd name="T8" fmla="*/ 1642 w 1745"/>
                <a:gd name="T9" fmla="*/ 64 h 1052"/>
                <a:gd name="T10" fmla="*/ 1679 w 1745"/>
                <a:gd name="T11" fmla="*/ 101 h 1052"/>
                <a:gd name="T12" fmla="*/ 1710 w 1745"/>
                <a:gd name="T13" fmla="*/ 143 h 1052"/>
                <a:gd name="T14" fmla="*/ 1732 w 1745"/>
                <a:gd name="T15" fmla="*/ 191 h 1052"/>
                <a:gd name="T16" fmla="*/ 1742 w 1745"/>
                <a:gd name="T17" fmla="*/ 241 h 1052"/>
                <a:gd name="T18" fmla="*/ 1745 w 1745"/>
                <a:gd name="T19" fmla="*/ 291 h 1052"/>
                <a:gd name="T20" fmla="*/ 1734 w 1745"/>
                <a:gd name="T21" fmla="*/ 344 h 1052"/>
                <a:gd name="T22" fmla="*/ 1708 w 1745"/>
                <a:gd name="T23" fmla="*/ 397 h 1052"/>
                <a:gd name="T24" fmla="*/ 1668 w 1745"/>
                <a:gd name="T25" fmla="*/ 444 h 1052"/>
                <a:gd name="T26" fmla="*/ 1552 w 1745"/>
                <a:gd name="T27" fmla="*/ 555 h 1052"/>
                <a:gd name="T28" fmla="*/ 1427 w 1745"/>
                <a:gd name="T29" fmla="*/ 656 h 1052"/>
                <a:gd name="T30" fmla="*/ 1298 w 1745"/>
                <a:gd name="T31" fmla="*/ 743 h 1052"/>
                <a:gd name="T32" fmla="*/ 1160 w 1745"/>
                <a:gd name="T33" fmla="*/ 822 h 1052"/>
                <a:gd name="T34" fmla="*/ 1020 w 1745"/>
                <a:gd name="T35" fmla="*/ 888 h 1052"/>
                <a:gd name="T36" fmla="*/ 875 w 1745"/>
                <a:gd name="T37" fmla="*/ 944 h 1052"/>
                <a:gd name="T38" fmla="*/ 724 w 1745"/>
                <a:gd name="T39" fmla="*/ 989 h 1052"/>
                <a:gd name="T40" fmla="*/ 571 w 1745"/>
                <a:gd name="T41" fmla="*/ 1020 h 1052"/>
                <a:gd name="T42" fmla="*/ 412 w 1745"/>
                <a:gd name="T43" fmla="*/ 1041 h 1052"/>
                <a:gd name="T44" fmla="*/ 251 w 1745"/>
                <a:gd name="T45" fmla="*/ 1052 h 1052"/>
                <a:gd name="T46" fmla="*/ 193 w 1745"/>
                <a:gd name="T47" fmla="*/ 1047 h 1052"/>
                <a:gd name="T48" fmla="*/ 140 w 1745"/>
                <a:gd name="T49" fmla="*/ 1031 h 1052"/>
                <a:gd name="T50" fmla="*/ 97 w 1745"/>
                <a:gd name="T51" fmla="*/ 1007 h 1052"/>
                <a:gd name="T52" fmla="*/ 63 w 1745"/>
                <a:gd name="T53" fmla="*/ 973 h 1052"/>
                <a:gd name="T54" fmla="*/ 34 w 1745"/>
                <a:gd name="T55" fmla="*/ 933 h 1052"/>
                <a:gd name="T56" fmla="*/ 15 w 1745"/>
                <a:gd name="T57" fmla="*/ 891 h 1052"/>
                <a:gd name="T58" fmla="*/ 2 w 1745"/>
                <a:gd name="T59" fmla="*/ 843 h 1052"/>
                <a:gd name="T60" fmla="*/ 0 w 1745"/>
                <a:gd name="T61" fmla="*/ 796 h 1052"/>
                <a:gd name="T62" fmla="*/ 2 w 1745"/>
                <a:gd name="T63" fmla="*/ 746 h 1052"/>
                <a:gd name="T64" fmla="*/ 15 w 1745"/>
                <a:gd name="T65" fmla="*/ 698 h 1052"/>
                <a:gd name="T66" fmla="*/ 34 w 1745"/>
                <a:gd name="T67" fmla="*/ 653 h 1052"/>
                <a:gd name="T68" fmla="*/ 63 w 1745"/>
                <a:gd name="T69" fmla="*/ 613 h 1052"/>
                <a:gd name="T70" fmla="*/ 97 w 1745"/>
                <a:gd name="T71" fmla="*/ 579 h 1052"/>
                <a:gd name="T72" fmla="*/ 142 w 1745"/>
                <a:gd name="T73" fmla="*/ 553 h 1052"/>
                <a:gd name="T74" fmla="*/ 193 w 1745"/>
                <a:gd name="T75" fmla="*/ 537 h 1052"/>
                <a:gd name="T76" fmla="*/ 251 w 1745"/>
                <a:gd name="T77" fmla="*/ 529 h 1052"/>
                <a:gd name="T78" fmla="*/ 401 w 1745"/>
                <a:gd name="T79" fmla="*/ 518 h 1052"/>
                <a:gd name="T80" fmla="*/ 547 w 1745"/>
                <a:gd name="T81" fmla="*/ 494 h 1052"/>
                <a:gd name="T82" fmla="*/ 687 w 1745"/>
                <a:gd name="T83" fmla="*/ 457 h 1052"/>
                <a:gd name="T84" fmla="*/ 822 w 1745"/>
                <a:gd name="T85" fmla="*/ 407 h 1052"/>
                <a:gd name="T86" fmla="*/ 949 w 1745"/>
                <a:gd name="T87" fmla="*/ 344 h 1052"/>
                <a:gd name="T88" fmla="*/ 1073 w 1745"/>
                <a:gd name="T89" fmla="*/ 267 h 1052"/>
                <a:gd name="T90" fmla="*/ 1189 w 1745"/>
                <a:gd name="T91" fmla="*/ 177 h 1052"/>
                <a:gd name="T92" fmla="*/ 1301 w 1745"/>
                <a:gd name="T93" fmla="*/ 77 h 1052"/>
                <a:gd name="T94" fmla="*/ 1348 w 1745"/>
                <a:gd name="T95" fmla="*/ 35 h 1052"/>
                <a:gd name="T96" fmla="*/ 1398 w 1745"/>
                <a:gd name="T97" fmla="*/ 11 h 1052"/>
                <a:gd name="T98" fmla="*/ 1451 w 1745"/>
                <a:gd name="T9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5" h="1052">
                  <a:moveTo>
                    <a:pt x="1451" y="0"/>
                  </a:moveTo>
                  <a:lnTo>
                    <a:pt x="1504" y="0"/>
                  </a:lnTo>
                  <a:lnTo>
                    <a:pt x="1552" y="11"/>
                  </a:lnTo>
                  <a:lnTo>
                    <a:pt x="1599" y="32"/>
                  </a:lnTo>
                  <a:lnTo>
                    <a:pt x="1642" y="64"/>
                  </a:lnTo>
                  <a:lnTo>
                    <a:pt x="1679" y="101"/>
                  </a:lnTo>
                  <a:lnTo>
                    <a:pt x="1710" y="143"/>
                  </a:lnTo>
                  <a:lnTo>
                    <a:pt x="1732" y="191"/>
                  </a:lnTo>
                  <a:lnTo>
                    <a:pt x="1742" y="241"/>
                  </a:lnTo>
                  <a:lnTo>
                    <a:pt x="1745" y="291"/>
                  </a:lnTo>
                  <a:lnTo>
                    <a:pt x="1734" y="344"/>
                  </a:lnTo>
                  <a:lnTo>
                    <a:pt x="1708" y="397"/>
                  </a:lnTo>
                  <a:lnTo>
                    <a:pt x="1668" y="444"/>
                  </a:lnTo>
                  <a:lnTo>
                    <a:pt x="1552" y="555"/>
                  </a:lnTo>
                  <a:lnTo>
                    <a:pt x="1427" y="656"/>
                  </a:lnTo>
                  <a:lnTo>
                    <a:pt x="1298" y="743"/>
                  </a:lnTo>
                  <a:lnTo>
                    <a:pt x="1160" y="822"/>
                  </a:lnTo>
                  <a:lnTo>
                    <a:pt x="1020" y="888"/>
                  </a:lnTo>
                  <a:lnTo>
                    <a:pt x="875" y="944"/>
                  </a:lnTo>
                  <a:lnTo>
                    <a:pt x="724" y="989"/>
                  </a:lnTo>
                  <a:lnTo>
                    <a:pt x="571" y="1020"/>
                  </a:lnTo>
                  <a:lnTo>
                    <a:pt x="412" y="1041"/>
                  </a:lnTo>
                  <a:lnTo>
                    <a:pt x="251" y="1052"/>
                  </a:lnTo>
                  <a:lnTo>
                    <a:pt x="193" y="1047"/>
                  </a:lnTo>
                  <a:lnTo>
                    <a:pt x="140" y="1031"/>
                  </a:lnTo>
                  <a:lnTo>
                    <a:pt x="97" y="1007"/>
                  </a:lnTo>
                  <a:lnTo>
                    <a:pt x="63" y="973"/>
                  </a:lnTo>
                  <a:lnTo>
                    <a:pt x="34" y="933"/>
                  </a:lnTo>
                  <a:lnTo>
                    <a:pt x="15" y="891"/>
                  </a:lnTo>
                  <a:lnTo>
                    <a:pt x="2" y="843"/>
                  </a:lnTo>
                  <a:lnTo>
                    <a:pt x="0" y="796"/>
                  </a:lnTo>
                  <a:lnTo>
                    <a:pt x="2" y="746"/>
                  </a:lnTo>
                  <a:lnTo>
                    <a:pt x="15" y="698"/>
                  </a:lnTo>
                  <a:lnTo>
                    <a:pt x="34" y="653"/>
                  </a:lnTo>
                  <a:lnTo>
                    <a:pt x="63" y="613"/>
                  </a:lnTo>
                  <a:lnTo>
                    <a:pt x="97" y="579"/>
                  </a:lnTo>
                  <a:lnTo>
                    <a:pt x="142" y="553"/>
                  </a:lnTo>
                  <a:lnTo>
                    <a:pt x="193" y="537"/>
                  </a:lnTo>
                  <a:lnTo>
                    <a:pt x="251" y="529"/>
                  </a:lnTo>
                  <a:lnTo>
                    <a:pt x="401" y="518"/>
                  </a:lnTo>
                  <a:lnTo>
                    <a:pt x="547" y="494"/>
                  </a:lnTo>
                  <a:lnTo>
                    <a:pt x="687" y="457"/>
                  </a:lnTo>
                  <a:lnTo>
                    <a:pt x="822" y="407"/>
                  </a:lnTo>
                  <a:lnTo>
                    <a:pt x="949" y="344"/>
                  </a:lnTo>
                  <a:lnTo>
                    <a:pt x="1073" y="267"/>
                  </a:lnTo>
                  <a:lnTo>
                    <a:pt x="1189" y="177"/>
                  </a:lnTo>
                  <a:lnTo>
                    <a:pt x="1301" y="77"/>
                  </a:lnTo>
                  <a:lnTo>
                    <a:pt x="1348" y="35"/>
                  </a:lnTo>
                  <a:lnTo>
                    <a:pt x="1398" y="11"/>
                  </a:lnTo>
                  <a:lnTo>
                    <a:pt x="1451" y="0"/>
                  </a:lnTo>
                  <a:close/>
                </a:path>
              </a:pathLst>
            </a:custGeom>
            <a:solidFill>
              <a:srgbClr val="12315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2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082" y="4703632"/>
              <a:ext cx="1768630" cy="1308192"/>
            </a:xfrm>
            <a:custGeom>
              <a:avLst/>
              <a:gdLst>
                <a:gd name="T0" fmla="*/ 415 w 5297"/>
                <a:gd name="T1" fmla="*/ 7 h 3918"/>
                <a:gd name="T2" fmla="*/ 719 w 5297"/>
                <a:gd name="T3" fmla="*/ 63 h 3918"/>
                <a:gd name="T4" fmla="*/ 1002 w 5297"/>
                <a:gd name="T5" fmla="*/ 163 h 3918"/>
                <a:gd name="T6" fmla="*/ 1269 w 5297"/>
                <a:gd name="T7" fmla="*/ 298 h 3918"/>
                <a:gd name="T8" fmla="*/ 1521 w 5297"/>
                <a:gd name="T9" fmla="*/ 467 h 3918"/>
                <a:gd name="T10" fmla="*/ 1761 w 5297"/>
                <a:gd name="T11" fmla="*/ 663 h 3918"/>
                <a:gd name="T12" fmla="*/ 2134 w 5297"/>
                <a:gd name="T13" fmla="*/ 1014 h 3918"/>
                <a:gd name="T14" fmla="*/ 2631 w 5297"/>
                <a:gd name="T15" fmla="*/ 1521 h 3918"/>
                <a:gd name="T16" fmla="*/ 3118 w 5297"/>
                <a:gd name="T17" fmla="*/ 2034 h 3918"/>
                <a:gd name="T18" fmla="*/ 3924 w 5297"/>
                <a:gd name="T19" fmla="*/ 2861 h 3918"/>
                <a:gd name="T20" fmla="*/ 4115 w 5297"/>
                <a:gd name="T21" fmla="*/ 3038 h 3918"/>
                <a:gd name="T22" fmla="*/ 4321 w 5297"/>
                <a:gd name="T23" fmla="*/ 3183 h 3918"/>
                <a:gd name="T24" fmla="*/ 4540 w 5297"/>
                <a:gd name="T25" fmla="*/ 3294 h 3918"/>
                <a:gd name="T26" fmla="*/ 4781 w 5297"/>
                <a:gd name="T27" fmla="*/ 3366 h 3918"/>
                <a:gd name="T28" fmla="*/ 5043 w 5297"/>
                <a:gd name="T29" fmla="*/ 3395 h 3918"/>
                <a:gd name="T30" fmla="*/ 5154 w 5297"/>
                <a:gd name="T31" fmla="*/ 3419 h 3918"/>
                <a:gd name="T32" fmla="*/ 5233 w 5297"/>
                <a:gd name="T33" fmla="*/ 3479 h 3918"/>
                <a:gd name="T34" fmla="*/ 5281 w 5297"/>
                <a:gd name="T35" fmla="*/ 3564 h 3918"/>
                <a:gd name="T36" fmla="*/ 5297 w 5297"/>
                <a:gd name="T37" fmla="*/ 3662 h 3918"/>
                <a:gd name="T38" fmla="*/ 5281 w 5297"/>
                <a:gd name="T39" fmla="*/ 3757 h 3918"/>
                <a:gd name="T40" fmla="*/ 5233 w 5297"/>
                <a:gd name="T41" fmla="*/ 3839 h 3918"/>
                <a:gd name="T42" fmla="*/ 5154 w 5297"/>
                <a:gd name="T43" fmla="*/ 3897 h 3918"/>
                <a:gd name="T44" fmla="*/ 5043 w 5297"/>
                <a:gd name="T45" fmla="*/ 3918 h 3918"/>
                <a:gd name="T46" fmla="*/ 4702 w 5297"/>
                <a:gd name="T47" fmla="*/ 3881 h 3918"/>
                <a:gd name="T48" fmla="*/ 4384 w 5297"/>
                <a:gd name="T49" fmla="*/ 3794 h 3918"/>
                <a:gd name="T50" fmla="*/ 4091 w 5297"/>
                <a:gd name="T51" fmla="*/ 3654 h 3918"/>
                <a:gd name="T52" fmla="*/ 3816 w 5297"/>
                <a:gd name="T53" fmla="*/ 3469 h 3918"/>
                <a:gd name="T54" fmla="*/ 3565 w 5297"/>
                <a:gd name="T55" fmla="*/ 3242 h 3918"/>
                <a:gd name="T56" fmla="*/ 2108 w 5297"/>
                <a:gd name="T57" fmla="*/ 1749 h 3918"/>
                <a:gd name="T58" fmla="*/ 1915 w 5297"/>
                <a:gd name="T59" fmla="*/ 1540 h 3918"/>
                <a:gd name="T60" fmla="*/ 1714 w 5297"/>
                <a:gd name="T61" fmla="*/ 1331 h 3918"/>
                <a:gd name="T62" fmla="*/ 1505 w 5297"/>
                <a:gd name="T63" fmla="*/ 1125 h 3918"/>
                <a:gd name="T64" fmla="*/ 1285 w 5297"/>
                <a:gd name="T65" fmla="*/ 938 h 3918"/>
                <a:gd name="T66" fmla="*/ 1055 w 5297"/>
                <a:gd name="T67" fmla="*/ 774 h 3918"/>
                <a:gd name="T68" fmla="*/ 807 w 5297"/>
                <a:gd name="T69" fmla="*/ 644 h 3918"/>
                <a:gd name="T70" fmla="*/ 540 w 5297"/>
                <a:gd name="T71" fmla="*/ 557 h 3918"/>
                <a:gd name="T72" fmla="*/ 254 w 5297"/>
                <a:gd name="T73" fmla="*/ 520 h 3918"/>
                <a:gd name="T74" fmla="*/ 143 w 5297"/>
                <a:gd name="T75" fmla="*/ 496 h 3918"/>
                <a:gd name="T76" fmla="*/ 64 w 5297"/>
                <a:gd name="T77" fmla="*/ 436 h 3918"/>
                <a:gd name="T78" fmla="*/ 16 w 5297"/>
                <a:gd name="T79" fmla="*/ 351 h 3918"/>
                <a:gd name="T80" fmla="*/ 0 w 5297"/>
                <a:gd name="T81" fmla="*/ 253 h 3918"/>
                <a:gd name="T82" fmla="*/ 16 w 5297"/>
                <a:gd name="T83" fmla="*/ 158 h 3918"/>
                <a:gd name="T84" fmla="*/ 64 w 5297"/>
                <a:gd name="T85" fmla="*/ 76 h 3918"/>
                <a:gd name="T86" fmla="*/ 143 w 5297"/>
                <a:gd name="T87" fmla="*/ 18 h 3918"/>
                <a:gd name="T88" fmla="*/ 254 w 5297"/>
                <a:gd name="T89" fmla="*/ 0 h 3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97" h="3918">
                  <a:moveTo>
                    <a:pt x="254" y="0"/>
                  </a:moveTo>
                  <a:lnTo>
                    <a:pt x="415" y="7"/>
                  </a:lnTo>
                  <a:lnTo>
                    <a:pt x="571" y="31"/>
                  </a:lnTo>
                  <a:lnTo>
                    <a:pt x="719" y="63"/>
                  </a:lnTo>
                  <a:lnTo>
                    <a:pt x="865" y="108"/>
                  </a:lnTo>
                  <a:lnTo>
                    <a:pt x="1002" y="163"/>
                  </a:lnTo>
                  <a:lnTo>
                    <a:pt x="1137" y="227"/>
                  </a:lnTo>
                  <a:lnTo>
                    <a:pt x="1269" y="298"/>
                  </a:lnTo>
                  <a:lnTo>
                    <a:pt x="1396" y="380"/>
                  </a:lnTo>
                  <a:lnTo>
                    <a:pt x="1521" y="467"/>
                  </a:lnTo>
                  <a:lnTo>
                    <a:pt x="1642" y="562"/>
                  </a:lnTo>
                  <a:lnTo>
                    <a:pt x="1761" y="663"/>
                  </a:lnTo>
                  <a:lnTo>
                    <a:pt x="1880" y="771"/>
                  </a:lnTo>
                  <a:lnTo>
                    <a:pt x="2134" y="1014"/>
                  </a:lnTo>
                  <a:lnTo>
                    <a:pt x="2385" y="1265"/>
                  </a:lnTo>
                  <a:lnTo>
                    <a:pt x="2631" y="1521"/>
                  </a:lnTo>
                  <a:lnTo>
                    <a:pt x="2874" y="1778"/>
                  </a:lnTo>
                  <a:lnTo>
                    <a:pt x="3118" y="2034"/>
                  </a:lnTo>
                  <a:lnTo>
                    <a:pt x="3364" y="2288"/>
                  </a:lnTo>
                  <a:lnTo>
                    <a:pt x="3924" y="2861"/>
                  </a:lnTo>
                  <a:lnTo>
                    <a:pt x="4019" y="2954"/>
                  </a:lnTo>
                  <a:lnTo>
                    <a:pt x="4115" y="3038"/>
                  </a:lnTo>
                  <a:lnTo>
                    <a:pt x="4215" y="3115"/>
                  </a:lnTo>
                  <a:lnTo>
                    <a:pt x="4321" y="3183"/>
                  </a:lnTo>
                  <a:lnTo>
                    <a:pt x="4429" y="3244"/>
                  </a:lnTo>
                  <a:lnTo>
                    <a:pt x="4540" y="3294"/>
                  </a:lnTo>
                  <a:lnTo>
                    <a:pt x="4659" y="3334"/>
                  </a:lnTo>
                  <a:lnTo>
                    <a:pt x="4781" y="3366"/>
                  </a:lnTo>
                  <a:lnTo>
                    <a:pt x="4908" y="3387"/>
                  </a:lnTo>
                  <a:lnTo>
                    <a:pt x="5043" y="3395"/>
                  </a:lnTo>
                  <a:lnTo>
                    <a:pt x="5104" y="3403"/>
                  </a:lnTo>
                  <a:lnTo>
                    <a:pt x="5154" y="3419"/>
                  </a:lnTo>
                  <a:lnTo>
                    <a:pt x="5196" y="3445"/>
                  </a:lnTo>
                  <a:lnTo>
                    <a:pt x="5233" y="3479"/>
                  </a:lnTo>
                  <a:lnTo>
                    <a:pt x="5260" y="3522"/>
                  </a:lnTo>
                  <a:lnTo>
                    <a:pt x="5281" y="3564"/>
                  </a:lnTo>
                  <a:lnTo>
                    <a:pt x="5291" y="3612"/>
                  </a:lnTo>
                  <a:lnTo>
                    <a:pt x="5297" y="3662"/>
                  </a:lnTo>
                  <a:lnTo>
                    <a:pt x="5291" y="3709"/>
                  </a:lnTo>
                  <a:lnTo>
                    <a:pt x="5281" y="3757"/>
                  </a:lnTo>
                  <a:lnTo>
                    <a:pt x="5260" y="3802"/>
                  </a:lnTo>
                  <a:lnTo>
                    <a:pt x="5233" y="3839"/>
                  </a:lnTo>
                  <a:lnTo>
                    <a:pt x="5196" y="3873"/>
                  </a:lnTo>
                  <a:lnTo>
                    <a:pt x="5154" y="3897"/>
                  </a:lnTo>
                  <a:lnTo>
                    <a:pt x="5104" y="3913"/>
                  </a:lnTo>
                  <a:lnTo>
                    <a:pt x="5043" y="3918"/>
                  </a:lnTo>
                  <a:lnTo>
                    <a:pt x="4871" y="3905"/>
                  </a:lnTo>
                  <a:lnTo>
                    <a:pt x="4702" y="3881"/>
                  </a:lnTo>
                  <a:lnTo>
                    <a:pt x="4540" y="3844"/>
                  </a:lnTo>
                  <a:lnTo>
                    <a:pt x="4384" y="3794"/>
                  </a:lnTo>
                  <a:lnTo>
                    <a:pt x="4234" y="3730"/>
                  </a:lnTo>
                  <a:lnTo>
                    <a:pt x="4091" y="3654"/>
                  </a:lnTo>
                  <a:lnTo>
                    <a:pt x="3951" y="3567"/>
                  </a:lnTo>
                  <a:lnTo>
                    <a:pt x="3816" y="3469"/>
                  </a:lnTo>
                  <a:lnTo>
                    <a:pt x="3689" y="3360"/>
                  </a:lnTo>
                  <a:lnTo>
                    <a:pt x="3565" y="3242"/>
                  </a:lnTo>
                  <a:lnTo>
                    <a:pt x="2205" y="1849"/>
                  </a:lnTo>
                  <a:lnTo>
                    <a:pt x="2108" y="1749"/>
                  </a:lnTo>
                  <a:lnTo>
                    <a:pt x="2012" y="1646"/>
                  </a:lnTo>
                  <a:lnTo>
                    <a:pt x="1915" y="1540"/>
                  </a:lnTo>
                  <a:lnTo>
                    <a:pt x="1814" y="1434"/>
                  </a:lnTo>
                  <a:lnTo>
                    <a:pt x="1714" y="1331"/>
                  </a:lnTo>
                  <a:lnTo>
                    <a:pt x="1611" y="1226"/>
                  </a:lnTo>
                  <a:lnTo>
                    <a:pt x="1505" y="1125"/>
                  </a:lnTo>
                  <a:lnTo>
                    <a:pt x="1396" y="1030"/>
                  </a:lnTo>
                  <a:lnTo>
                    <a:pt x="1285" y="938"/>
                  </a:lnTo>
                  <a:lnTo>
                    <a:pt x="1172" y="853"/>
                  </a:lnTo>
                  <a:lnTo>
                    <a:pt x="1055" y="774"/>
                  </a:lnTo>
                  <a:lnTo>
                    <a:pt x="934" y="705"/>
                  </a:lnTo>
                  <a:lnTo>
                    <a:pt x="807" y="644"/>
                  </a:lnTo>
                  <a:lnTo>
                    <a:pt x="674" y="594"/>
                  </a:lnTo>
                  <a:lnTo>
                    <a:pt x="540" y="557"/>
                  </a:lnTo>
                  <a:lnTo>
                    <a:pt x="399" y="531"/>
                  </a:lnTo>
                  <a:lnTo>
                    <a:pt x="254" y="520"/>
                  </a:lnTo>
                  <a:lnTo>
                    <a:pt x="193" y="515"/>
                  </a:lnTo>
                  <a:lnTo>
                    <a:pt x="143" y="496"/>
                  </a:lnTo>
                  <a:lnTo>
                    <a:pt x="98" y="470"/>
                  </a:lnTo>
                  <a:lnTo>
                    <a:pt x="64" y="436"/>
                  </a:lnTo>
                  <a:lnTo>
                    <a:pt x="35" y="396"/>
                  </a:lnTo>
                  <a:lnTo>
                    <a:pt x="16" y="351"/>
                  </a:lnTo>
                  <a:lnTo>
                    <a:pt x="5" y="303"/>
                  </a:lnTo>
                  <a:lnTo>
                    <a:pt x="0" y="253"/>
                  </a:lnTo>
                  <a:lnTo>
                    <a:pt x="5" y="206"/>
                  </a:lnTo>
                  <a:lnTo>
                    <a:pt x="16" y="158"/>
                  </a:lnTo>
                  <a:lnTo>
                    <a:pt x="35" y="116"/>
                  </a:lnTo>
                  <a:lnTo>
                    <a:pt x="64" y="76"/>
                  </a:lnTo>
                  <a:lnTo>
                    <a:pt x="98" y="42"/>
                  </a:lnTo>
                  <a:lnTo>
                    <a:pt x="143" y="18"/>
                  </a:lnTo>
                  <a:lnTo>
                    <a:pt x="193" y="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244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2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936" y="5657030"/>
              <a:ext cx="582644" cy="351256"/>
            </a:xfrm>
            <a:custGeom>
              <a:avLst/>
              <a:gdLst>
                <a:gd name="T0" fmla="*/ 1451 w 1745"/>
                <a:gd name="T1" fmla="*/ 0 h 1052"/>
                <a:gd name="T2" fmla="*/ 1504 w 1745"/>
                <a:gd name="T3" fmla="*/ 0 h 1052"/>
                <a:gd name="T4" fmla="*/ 1552 w 1745"/>
                <a:gd name="T5" fmla="*/ 11 h 1052"/>
                <a:gd name="T6" fmla="*/ 1599 w 1745"/>
                <a:gd name="T7" fmla="*/ 32 h 1052"/>
                <a:gd name="T8" fmla="*/ 1642 w 1745"/>
                <a:gd name="T9" fmla="*/ 64 h 1052"/>
                <a:gd name="T10" fmla="*/ 1679 w 1745"/>
                <a:gd name="T11" fmla="*/ 101 h 1052"/>
                <a:gd name="T12" fmla="*/ 1710 w 1745"/>
                <a:gd name="T13" fmla="*/ 143 h 1052"/>
                <a:gd name="T14" fmla="*/ 1732 w 1745"/>
                <a:gd name="T15" fmla="*/ 191 h 1052"/>
                <a:gd name="T16" fmla="*/ 1742 w 1745"/>
                <a:gd name="T17" fmla="*/ 241 h 1052"/>
                <a:gd name="T18" fmla="*/ 1745 w 1745"/>
                <a:gd name="T19" fmla="*/ 291 h 1052"/>
                <a:gd name="T20" fmla="*/ 1734 w 1745"/>
                <a:gd name="T21" fmla="*/ 344 h 1052"/>
                <a:gd name="T22" fmla="*/ 1708 w 1745"/>
                <a:gd name="T23" fmla="*/ 397 h 1052"/>
                <a:gd name="T24" fmla="*/ 1668 w 1745"/>
                <a:gd name="T25" fmla="*/ 444 h 1052"/>
                <a:gd name="T26" fmla="*/ 1552 w 1745"/>
                <a:gd name="T27" fmla="*/ 555 h 1052"/>
                <a:gd name="T28" fmla="*/ 1427 w 1745"/>
                <a:gd name="T29" fmla="*/ 656 h 1052"/>
                <a:gd name="T30" fmla="*/ 1298 w 1745"/>
                <a:gd name="T31" fmla="*/ 743 h 1052"/>
                <a:gd name="T32" fmla="*/ 1160 w 1745"/>
                <a:gd name="T33" fmla="*/ 822 h 1052"/>
                <a:gd name="T34" fmla="*/ 1020 w 1745"/>
                <a:gd name="T35" fmla="*/ 888 h 1052"/>
                <a:gd name="T36" fmla="*/ 875 w 1745"/>
                <a:gd name="T37" fmla="*/ 944 h 1052"/>
                <a:gd name="T38" fmla="*/ 724 w 1745"/>
                <a:gd name="T39" fmla="*/ 989 h 1052"/>
                <a:gd name="T40" fmla="*/ 571 w 1745"/>
                <a:gd name="T41" fmla="*/ 1020 h 1052"/>
                <a:gd name="T42" fmla="*/ 412 w 1745"/>
                <a:gd name="T43" fmla="*/ 1041 h 1052"/>
                <a:gd name="T44" fmla="*/ 251 w 1745"/>
                <a:gd name="T45" fmla="*/ 1052 h 1052"/>
                <a:gd name="T46" fmla="*/ 193 w 1745"/>
                <a:gd name="T47" fmla="*/ 1047 h 1052"/>
                <a:gd name="T48" fmla="*/ 140 w 1745"/>
                <a:gd name="T49" fmla="*/ 1031 h 1052"/>
                <a:gd name="T50" fmla="*/ 97 w 1745"/>
                <a:gd name="T51" fmla="*/ 1007 h 1052"/>
                <a:gd name="T52" fmla="*/ 63 w 1745"/>
                <a:gd name="T53" fmla="*/ 973 h 1052"/>
                <a:gd name="T54" fmla="*/ 34 w 1745"/>
                <a:gd name="T55" fmla="*/ 933 h 1052"/>
                <a:gd name="T56" fmla="*/ 15 w 1745"/>
                <a:gd name="T57" fmla="*/ 891 h 1052"/>
                <a:gd name="T58" fmla="*/ 2 w 1745"/>
                <a:gd name="T59" fmla="*/ 843 h 1052"/>
                <a:gd name="T60" fmla="*/ 0 w 1745"/>
                <a:gd name="T61" fmla="*/ 796 h 1052"/>
                <a:gd name="T62" fmla="*/ 2 w 1745"/>
                <a:gd name="T63" fmla="*/ 746 h 1052"/>
                <a:gd name="T64" fmla="*/ 15 w 1745"/>
                <a:gd name="T65" fmla="*/ 698 h 1052"/>
                <a:gd name="T66" fmla="*/ 34 w 1745"/>
                <a:gd name="T67" fmla="*/ 653 h 1052"/>
                <a:gd name="T68" fmla="*/ 63 w 1745"/>
                <a:gd name="T69" fmla="*/ 613 h 1052"/>
                <a:gd name="T70" fmla="*/ 97 w 1745"/>
                <a:gd name="T71" fmla="*/ 579 h 1052"/>
                <a:gd name="T72" fmla="*/ 142 w 1745"/>
                <a:gd name="T73" fmla="*/ 553 h 1052"/>
                <a:gd name="T74" fmla="*/ 193 w 1745"/>
                <a:gd name="T75" fmla="*/ 537 h 1052"/>
                <a:gd name="T76" fmla="*/ 251 w 1745"/>
                <a:gd name="T77" fmla="*/ 529 h 1052"/>
                <a:gd name="T78" fmla="*/ 401 w 1745"/>
                <a:gd name="T79" fmla="*/ 518 h 1052"/>
                <a:gd name="T80" fmla="*/ 547 w 1745"/>
                <a:gd name="T81" fmla="*/ 494 h 1052"/>
                <a:gd name="T82" fmla="*/ 687 w 1745"/>
                <a:gd name="T83" fmla="*/ 457 h 1052"/>
                <a:gd name="T84" fmla="*/ 822 w 1745"/>
                <a:gd name="T85" fmla="*/ 407 h 1052"/>
                <a:gd name="T86" fmla="*/ 949 w 1745"/>
                <a:gd name="T87" fmla="*/ 344 h 1052"/>
                <a:gd name="T88" fmla="*/ 1073 w 1745"/>
                <a:gd name="T89" fmla="*/ 267 h 1052"/>
                <a:gd name="T90" fmla="*/ 1189 w 1745"/>
                <a:gd name="T91" fmla="*/ 177 h 1052"/>
                <a:gd name="T92" fmla="*/ 1301 w 1745"/>
                <a:gd name="T93" fmla="*/ 77 h 1052"/>
                <a:gd name="T94" fmla="*/ 1348 w 1745"/>
                <a:gd name="T95" fmla="*/ 35 h 1052"/>
                <a:gd name="T96" fmla="*/ 1398 w 1745"/>
                <a:gd name="T97" fmla="*/ 11 h 1052"/>
                <a:gd name="T98" fmla="*/ 1451 w 1745"/>
                <a:gd name="T9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5" h="1052">
                  <a:moveTo>
                    <a:pt x="1451" y="0"/>
                  </a:moveTo>
                  <a:lnTo>
                    <a:pt x="1504" y="0"/>
                  </a:lnTo>
                  <a:lnTo>
                    <a:pt x="1552" y="11"/>
                  </a:lnTo>
                  <a:lnTo>
                    <a:pt x="1599" y="32"/>
                  </a:lnTo>
                  <a:lnTo>
                    <a:pt x="1642" y="64"/>
                  </a:lnTo>
                  <a:lnTo>
                    <a:pt x="1679" y="101"/>
                  </a:lnTo>
                  <a:lnTo>
                    <a:pt x="1710" y="143"/>
                  </a:lnTo>
                  <a:lnTo>
                    <a:pt x="1732" y="191"/>
                  </a:lnTo>
                  <a:lnTo>
                    <a:pt x="1742" y="241"/>
                  </a:lnTo>
                  <a:lnTo>
                    <a:pt x="1745" y="291"/>
                  </a:lnTo>
                  <a:lnTo>
                    <a:pt x="1734" y="344"/>
                  </a:lnTo>
                  <a:lnTo>
                    <a:pt x="1708" y="397"/>
                  </a:lnTo>
                  <a:lnTo>
                    <a:pt x="1668" y="444"/>
                  </a:lnTo>
                  <a:lnTo>
                    <a:pt x="1552" y="555"/>
                  </a:lnTo>
                  <a:lnTo>
                    <a:pt x="1427" y="656"/>
                  </a:lnTo>
                  <a:lnTo>
                    <a:pt x="1298" y="743"/>
                  </a:lnTo>
                  <a:lnTo>
                    <a:pt x="1160" y="822"/>
                  </a:lnTo>
                  <a:lnTo>
                    <a:pt x="1020" y="888"/>
                  </a:lnTo>
                  <a:lnTo>
                    <a:pt x="875" y="944"/>
                  </a:lnTo>
                  <a:lnTo>
                    <a:pt x="724" y="989"/>
                  </a:lnTo>
                  <a:lnTo>
                    <a:pt x="571" y="1020"/>
                  </a:lnTo>
                  <a:lnTo>
                    <a:pt x="412" y="1041"/>
                  </a:lnTo>
                  <a:lnTo>
                    <a:pt x="251" y="1052"/>
                  </a:lnTo>
                  <a:lnTo>
                    <a:pt x="193" y="1047"/>
                  </a:lnTo>
                  <a:lnTo>
                    <a:pt x="140" y="1031"/>
                  </a:lnTo>
                  <a:lnTo>
                    <a:pt x="97" y="1007"/>
                  </a:lnTo>
                  <a:lnTo>
                    <a:pt x="63" y="973"/>
                  </a:lnTo>
                  <a:lnTo>
                    <a:pt x="34" y="933"/>
                  </a:lnTo>
                  <a:lnTo>
                    <a:pt x="15" y="891"/>
                  </a:lnTo>
                  <a:lnTo>
                    <a:pt x="2" y="843"/>
                  </a:lnTo>
                  <a:lnTo>
                    <a:pt x="0" y="796"/>
                  </a:lnTo>
                  <a:lnTo>
                    <a:pt x="2" y="746"/>
                  </a:lnTo>
                  <a:lnTo>
                    <a:pt x="15" y="698"/>
                  </a:lnTo>
                  <a:lnTo>
                    <a:pt x="34" y="653"/>
                  </a:lnTo>
                  <a:lnTo>
                    <a:pt x="63" y="613"/>
                  </a:lnTo>
                  <a:lnTo>
                    <a:pt x="97" y="579"/>
                  </a:lnTo>
                  <a:lnTo>
                    <a:pt x="142" y="553"/>
                  </a:lnTo>
                  <a:lnTo>
                    <a:pt x="193" y="537"/>
                  </a:lnTo>
                  <a:lnTo>
                    <a:pt x="251" y="529"/>
                  </a:lnTo>
                  <a:lnTo>
                    <a:pt x="401" y="518"/>
                  </a:lnTo>
                  <a:lnTo>
                    <a:pt x="547" y="494"/>
                  </a:lnTo>
                  <a:lnTo>
                    <a:pt x="687" y="457"/>
                  </a:lnTo>
                  <a:lnTo>
                    <a:pt x="822" y="407"/>
                  </a:lnTo>
                  <a:lnTo>
                    <a:pt x="949" y="344"/>
                  </a:lnTo>
                  <a:lnTo>
                    <a:pt x="1073" y="267"/>
                  </a:lnTo>
                  <a:lnTo>
                    <a:pt x="1189" y="177"/>
                  </a:lnTo>
                  <a:lnTo>
                    <a:pt x="1301" y="77"/>
                  </a:lnTo>
                  <a:lnTo>
                    <a:pt x="1348" y="35"/>
                  </a:lnTo>
                  <a:lnTo>
                    <a:pt x="1398" y="11"/>
                  </a:lnTo>
                  <a:lnTo>
                    <a:pt x="1451" y="0"/>
                  </a:lnTo>
                  <a:close/>
                </a:path>
              </a:pathLst>
            </a:custGeom>
            <a:solidFill>
              <a:srgbClr val="00244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937" y="4703632"/>
              <a:ext cx="582643" cy="350920"/>
            </a:xfrm>
            <a:custGeom>
              <a:avLst/>
              <a:gdLst>
                <a:gd name="T0" fmla="*/ 1494 w 1745"/>
                <a:gd name="T1" fmla="*/ 0 h 1051"/>
                <a:gd name="T2" fmla="*/ 1552 w 1745"/>
                <a:gd name="T3" fmla="*/ 2 h 1051"/>
                <a:gd name="T4" fmla="*/ 1602 w 1745"/>
                <a:gd name="T5" fmla="*/ 18 h 1051"/>
                <a:gd name="T6" fmla="*/ 1647 w 1745"/>
                <a:gd name="T7" fmla="*/ 44 h 1051"/>
                <a:gd name="T8" fmla="*/ 1682 w 1745"/>
                <a:gd name="T9" fmla="*/ 76 h 1051"/>
                <a:gd name="T10" fmla="*/ 1711 w 1745"/>
                <a:gd name="T11" fmla="*/ 116 h 1051"/>
                <a:gd name="T12" fmla="*/ 1729 w 1745"/>
                <a:gd name="T13" fmla="*/ 158 h 1051"/>
                <a:gd name="T14" fmla="*/ 1743 w 1745"/>
                <a:gd name="T15" fmla="*/ 206 h 1051"/>
                <a:gd name="T16" fmla="*/ 1745 w 1745"/>
                <a:gd name="T17" fmla="*/ 256 h 1051"/>
                <a:gd name="T18" fmla="*/ 1740 w 1745"/>
                <a:gd name="T19" fmla="*/ 303 h 1051"/>
                <a:gd name="T20" fmla="*/ 1729 w 1745"/>
                <a:gd name="T21" fmla="*/ 351 h 1051"/>
                <a:gd name="T22" fmla="*/ 1708 w 1745"/>
                <a:gd name="T23" fmla="*/ 396 h 1051"/>
                <a:gd name="T24" fmla="*/ 1682 w 1745"/>
                <a:gd name="T25" fmla="*/ 436 h 1051"/>
                <a:gd name="T26" fmla="*/ 1647 w 1745"/>
                <a:gd name="T27" fmla="*/ 470 h 1051"/>
                <a:gd name="T28" fmla="*/ 1602 w 1745"/>
                <a:gd name="T29" fmla="*/ 496 h 1051"/>
                <a:gd name="T30" fmla="*/ 1552 w 1745"/>
                <a:gd name="T31" fmla="*/ 515 h 1051"/>
                <a:gd name="T32" fmla="*/ 1494 w 1745"/>
                <a:gd name="T33" fmla="*/ 520 h 1051"/>
                <a:gd name="T34" fmla="*/ 1343 w 1745"/>
                <a:gd name="T35" fmla="*/ 531 h 1051"/>
                <a:gd name="T36" fmla="*/ 1198 w 1745"/>
                <a:gd name="T37" fmla="*/ 554 h 1051"/>
                <a:gd name="T38" fmla="*/ 1058 w 1745"/>
                <a:gd name="T39" fmla="*/ 591 h 1051"/>
                <a:gd name="T40" fmla="*/ 923 w 1745"/>
                <a:gd name="T41" fmla="*/ 642 h 1051"/>
                <a:gd name="T42" fmla="*/ 793 w 1745"/>
                <a:gd name="T43" fmla="*/ 705 h 1051"/>
                <a:gd name="T44" fmla="*/ 672 w 1745"/>
                <a:gd name="T45" fmla="*/ 782 h 1051"/>
                <a:gd name="T46" fmla="*/ 555 w 1745"/>
                <a:gd name="T47" fmla="*/ 872 h 1051"/>
                <a:gd name="T48" fmla="*/ 444 w 1745"/>
                <a:gd name="T49" fmla="*/ 975 h 1051"/>
                <a:gd name="T50" fmla="*/ 397 w 1745"/>
                <a:gd name="T51" fmla="*/ 1014 h 1051"/>
                <a:gd name="T52" fmla="*/ 344 w 1745"/>
                <a:gd name="T53" fmla="*/ 1038 h 1051"/>
                <a:gd name="T54" fmla="*/ 294 w 1745"/>
                <a:gd name="T55" fmla="*/ 1051 h 1051"/>
                <a:gd name="T56" fmla="*/ 241 w 1745"/>
                <a:gd name="T57" fmla="*/ 1049 h 1051"/>
                <a:gd name="T58" fmla="*/ 190 w 1745"/>
                <a:gd name="T59" fmla="*/ 1038 h 1051"/>
                <a:gd name="T60" fmla="*/ 145 w 1745"/>
                <a:gd name="T61" fmla="*/ 1017 h 1051"/>
                <a:gd name="T62" fmla="*/ 101 w 1745"/>
                <a:gd name="T63" fmla="*/ 988 h 1051"/>
                <a:gd name="T64" fmla="*/ 66 w 1745"/>
                <a:gd name="T65" fmla="*/ 951 h 1051"/>
                <a:gd name="T66" fmla="*/ 34 w 1745"/>
                <a:gd name="T67" fmla="*/ 906 h 1051"/>
                <a:gd name="T68" fmla="*/ 13 w 1745"/>
                <a:gd name="T69" fmla="*/ 861 h 1051"/>
                <a:gd name="T70" fmla="*/ 0 w 1745"/>
                <a:gd name="T71" fmla="*/ 811 h 1051"/>
                <a:gd name="T72" fmla="*/ 0 w 1745"/>
                <a:gd name="T73" fmla="*/ 758 h 1051"/>
                <a:gd name="T74" fmla="*/ 11 w 1745"/>
                <a:gd name="T75" fmla="*/ 705 h 1051"/>
                <a:gd name="T76" fmla="*/ 34 w 1745"/>
                <a:gd name="T77" fmla="*/ 655 h 1051"/>
                <a:gd name="T78" fmla="*/ 74 w 1745"/>
                <a:gd name="T79" fmla="*/ 605 h 1051"/>
                <a:gd name="T80" fmla="*/ 193 w 1745"/>
                <a:gd name="T81" fmla="*/ 494 h 1051"/>
                <a:gd name="T82" fmla="*/ 317 w 1745"/>
                <a:gd name="T83" fmla="*/ 393 h 1051"/>
                <a:gd name="T84" fmla="*/ 447 w 1745"/>
                <a:gd name="T85" fmla="*/ 306 h 1051"/>
                <a:gd name="T86" fmla="*/ 582 w 1745"/>
                <a:gd name="T87" fmla="*/ 227 h 1051"/>
                <a:gd name="T88" fmla="*/ 725 w 1745"/>
                <a:gd name="T89" fmla="*/ 161 h 1051"/>
                <a:gd name="T90" fmla="*/ 870 w 1745"/>
                <a:gd name="T91" fmla="*/ 105 h 1051"/>
                <a:gd name="T92" fmla="*/ 1021 w 1745"/>
                <a:gd name="T93" fmla="*/ 60 h 1051"/>
                <a:gd name="T94" fmla="*/ 1174 w 1745"/>
                <a:gd name="T95" fmla="*/ 29 h 1051"/>
                <a:gd name="T96" fmla="*/ 1333 w 1745"/>
                <a:gd name="T97" fmla="*/ 7 h 1051"/>
                <a:gd name="T98" fmla="*/ 1494 w 1745"/>
                <a:gd name="T99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5" h="1051">
                  <a:moveTo>
                    <a:pt x="1494" y="0"/>
                  </a:moveTo>
                  <a:lnTo>
                    <a:pt x="1552" y="2"/>
                  </a:lnTo>
                  <a:lnTo>
                    <a:pt x="1602" y="18"/>
                  </a:lnTo>
                  <a:lnTo>
                    <a:pt x="1647" y="44"/>
                  </a:lnTo>
                  <a:lnTo>
                    <a:pt x="1682" y="76"/>
                  </a:lnTo>
                  <a:lnTo>
                    <a:pt x="1711" y="116"/>
                  </a:lnTo>
                  <a:lnTo>
                    <a:pt x="1729" y="158"/>
                  </a:lnTo>
                  <a:lnTo>
                    <a:pt x="1743" y="206"/>
                  </a:lnTo>
                  <a:lnTo>
                    <a:pt x="1745" y="256"/>
                  </a:lnTo>
                  <a:lnTo>
                    <a:pt x="1740" y="303"/>
                  </a:lnTo>
                  <a:lnTo>
                    <a:pt x="1729" y="351"/>
                  </a:lnTo>
                  <a:lnTo>
                    <a:pt x="1708" y="396"/>
                  </a:lnTo>
                  <a:lnTo>
                    <a:pt x="1682" y="436"/>
                  </a:lnTo>
                  <a:lnTo>
                    <a:pt x="1647" y="470"/>
                  </a:lnTo>
                  <a:lnTo>
                    <a:pt x="1602" y="496"/>
                  </a:lnTo>
                  <a:lnTo>
                    <a:pt x="1552" y="515"/>
                  </a:lnTo>
                  <a:lnTo>
                    <a:pt x="1494" y="520"/>
                  </a:lnTo>
                  <a:lnTo>
                    <a:pt x="1343" y="531"/>
                  </a:lnTo>
                  <a:lnTo>
                    <a:pt x="1198" y="554"/>
                  </a:lnTo>
                  <a:lnTo>
                    <a:pt x="1058" y="591"/>
                  </a:lnTo>
                  <a:lnTo>
                    <a:pt x="923" y="642"/>
                  </a:lnTo>
                  <a:lnTo>
                    <a:pt x="793" y="705"/>
                  </a:lnTo>
                  <a:lnTo>
                    <a:pt x="672" y="782"/>
                  </a:lnTo>
                  <a:lnTo>
                    <a:pt x="555" y="872"/>
                  </a:lnTo>
                  <a:lnTo>
                    <a:pt x="444" y="975"/>
                  </a:lnTo>
                  <a:lnTo>
                    <a:pt x="397" y="1014"/>
                  </a:lnTo>
                  <a:lnTo>
                    <a:pt x="344" y="1038"/>
                  </a:lnTo>
                  <a:lnTo>
                    <a:pt x="294" y="1051"/>
                  </a:lnTo>
                  <a:lnTo>
                    <a:pt x="241" y="1049"/>
                  </a:lnTo>
                  <a:lnTo>
                    <a:pt x="190" y="1038"/>
                  </a:lnTo>
                  <a:lnTo>
                    <a:pt x="145" y="1017"/>
                  </a:lnTo>
                  <a:lnTo>
                    <a:pt x="101" y="988"/>
                  </a:lnTo>
                  <a:lnTo>
                    <a:pt x="66" y="951"/>
                  </a:lnTo>
                  <a:lnTo>
                    <a:pt x="34" y="906"/>
                  </a:lnTo>
                  <a:lnTo>
                    <a:pt x="13" y="861"/>
                  </a:lnTo>
                  <a:lnTo>
                    <a:pt x="0" y="811"/>
                  </a:lnTo>
                  <a:lnTo>
                    <a:pt x="0" y="758"/>
                  </a:lnTo>
                  <a:lnTo>
                    <a:pt x="11" y="705"/>
                  </a:lnTo>
                  <a:lnTo>
                    <a:pt x="34" y="655"/>
                  </a:lnTo>
                  <a:lnTo>
                    <a:pt x="74" y="605"/>
                  </a:lnTo>
                  <a:lnTo>
                    <a:pt x="193" y="494"/>
                  </a:lnTo>
                  <a:lnTo>
                    <a:pt x="317" y="393"/>
                  </a:lnTo>
                  <a:lnTo>
                    <a:pt x="447" y="306"/>
                  </a:lnTo>
                  <a:lnTo>
                    <a:pt x="582" y="227"/>
                  </a:lnTo>
                  <a:lnTo>
                    <a:pt x="725" y="161"/>
                  </a:lnTo>
                  <a:lnTo>
                    <a:pt x="870" y="105"/>
                  </a:lnTo>
                  <a:lnTo>
                    <a:pt x="1021" y="60"/>
                  </a:lnTo>
                  <a:lnTo>
                    <a:pt x="1174" y="29"/>
                  </a:lnTo>
                  <a:lnTo>
                    <a:pt x="1333" y="7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244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3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535" y="4697581"/>
              <a:ext cx="1768630" cy="1308192"/>
            </a:xfrm>
            <a:custGeom>
              <a:avLst/>
              <a:gdLst>
                <a:gd name="T0" fmla="*/ 415 w 5297"/>
                <a:gd name="T1" fmla="*/ 7 h 3918"/>
                <a:gd name="T2" fmla="*/ 719 w 5297"/>
                <a:gd name="T3" fmla="*/ 63 h 3918"/>
                <a:gd name="T4" fmla="*/ 1002 w 5297"/>
                <a:gd name="T5" fmla="*/ 163 h 3918"/>
                <a:gd name="T6" fmla="*/ 1269 w 5297"/>
                <a:gd name="T7" fmla="*/ 298 h 3918"/>
                <a:gd name="T8" fmla="*/ 1521 w 5297"/>
                <a:gd name="T9" fmla="*/ 467 h 3918"/>
                <a:gd name="T10" fmla="*/ 1761 w 5297"/>
                <a:gd name="T11" fmla="*/ 663 h 3918"/>
                <a:gd name="T12" fmla="*/ 2134 w 5297"/>
                <a:gd name="T13" fmla="*/ 1014 h 3918"/>
                <a:gd name="T14" fmla="*/ 2631 w 5297"/>
                <a:gd name="T15" fmla="*/ 1521 h 3918"/>
                <a:gd name="T16" fmla="*/ 3118 w 5297"/>
                <a:gd name="T17" fmla="*/ 2034 h 3918"/>
                <a:gd name="T18" fmla="*/ 3924 w 5297"/>
                <a:gd name="T19" fmla="*/ 2861 h 3918"/>
                <a:gd name="T20" fmla="*/ 4115 w 5297"/>
                <a:gd name="T21" fmla="*/ 3038 h 3918"/>
                <a:gd name="T22" fmla="*/ 4321 w 5297"/>
                <a:gd name="T23" fmla="*/ 3183 h 3918"/>
                <a:gd name="T24" fmla="*/ 4540 w 5297"/>
                <a:gd name="T25" fmla="*/ 3294 h 3918"/>
                <a:gd name="T26" fmla="*/ 4781 w 5297"/>
                <a:gd name="T27" fmla="*/ 3366 h 3918"/>
                <a:gd name="T28" fmla="*/ 5043 w 5297"/>
                <a:gd name="T29" fmla="*/ 3395 h 3918"/>
                <a:gd name="T30" fmla="*/ 5154 w 5297"/>
                <a:gd name="T31" fmla="*/ 3419 h 3918"/>
                <a:gd name="T32" fmla="*/ 5233 w 5297"/>
                <a:gd name="T33" fmla="*/ 3479 h 3918"/>
                <a:gd name="T34" fmla="*/ 5281 w 5297"/>
                <a:gd name="T35" fmla="*/ 3564 h 3918"/>
                <a:gd name="T36" fmla="*/ 5297 w 5297"/>
                <a:gd name="T37" fmla="*/ 3662 h 3918"/>
                <a:gd name="T38" fmla="*/ 5281 w 5297"/>
                <a:gd name="T39" fmla="*/ 3757 h 3918"/>
                <a:gd name="T40" fmla="*/ 5233 w 5297"/>
                <a:gd name="T41" fmla="*/ 3839 h 3918"/>
                <a:gd name="T42" fmla="*/ 5154 w 5297"/>
                <a:gd name="T43" fmla="*/ 3897 h 3918"/>
                <a:gd name="T44" fmla="*/ 5043 w 5297"/>
                <a:gd name="T45" fmla="*/ 3918 h 3918"/>
                <a:gd name="T46" fmla="*/ 4702 w 5297"/>
                <a:gd name="T47" fmla="*/ 3881 h 3918"/>
                <a:gd name="T48" fmla="*/ 4384 w 5297"/>
                <a:gd name="T49" fmla="*/ 3794 h 3918"/>
                <a:gd name="T50" fmla="*/ 4091 w 5297"/>
                <a:gd name="T51" fmla="*/ 3654 h 3918"/>
                <a:gd name="T52" fmla="*/ 3816 w 5297"/>
                <a:gd name="T53" fmla="*/ 3469 h 3918"/>
                <a:gd name="T54" fmla="*/ 3565 w 5297"/>
                <a:gd name="T55" fmla="*/ 3242 h 3918"/>
                <a:gd name="T56" fmla="*/ 2108 w 5297"/>
                <a:gd name="T57" fmla="*/ 1749 h 3918"/>
                <a:gd name="T58" fmla="*/ 1915 w 5297"/>
                <a:gd name="T59" fmla="*/ 1540 h 3918"/>
                <a:gd name="T60" fmla="*/ 1714 w 5297"/>
                <a:gd name="T61" fmla="*/ 1331 h 3918"/>
                <a:gd name="T62" fmla="*/ 1505 w 5297"/>
                <a:gd name="T63" fmla="*/ 1125 h 3918"/>
                <a:gd name="T64" fmla="*/ 1285 w 5297"/>
                <a:gd name="T65" fmla="*/ 938 h 3918"/>
                <a:gd name="T66" fmla="*/ 1055 w 5297"/>
                <a:gd name="T67" fmla="*/ 774 h 3918"/>
                <a:gd name="T68" fmla="*/ 807 w 5297"/>
                <a:gd name="T69" fmla="*/ 644 h 3918"/>
                <a:gd name="T70" fmla="*/ 540 w 5297"/>
                <a:gd name="T71" fmla="*/ 557 h 3918"/>
                <a:gd name="T72" fmla="*/ 254 w 5297"/>
                <a:gd name="T73" fmla="*/ 520 h 3918"/>
                <a:gd name="T74" fmla="*/ 143 w 5297"/>
                <a:gd name="T75" fmla="*/ 496 h 3918"/>
                <a:gd name="T76" fmla="*/ 64 w 5297"/>
                <a:gd name="T77" fmla="*/ 436 h 3918"/>
                <a:gd name="T78" fmla="*/ 16 w 5297"/>
                <a:gd name="T79" fmla="*/ 351 h 3918"/>
                <a:gd name="T80" fmla="*/ 0 w 5297"/>
                <a:gd name="T81" fmla="*/ 253 h 3918"/>
                <a:gd name="T82" fmla="*/ 16 w 5297"/>
                <a:gd name="T83" fmla="*/ 158 h 3918"/>
                <a:gd name="T84" fmla="*/ 64 w 5297"/>
                <a:gd name="T85" fmla="*/ 76 h 3918"/>
                <a:gd name="T86" fmla="*/ 143 w 5297"/>
                <a:gd name="T87" fmla="*/ 18 h 3918"/>
                <a:gd name="T88" fmla="*/ 254 w 5297"/>
                <a:gd name="T89" fmla="*/ 0 h 3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97" h="3918">
                  <a:moveTo>
                    <a:pt x="254" y="0"/>
                  </a:moveTo>
                  <a:lnTo>
                    <a:pt x="415" y="7"/>
                  </a:lnTo>
                  <a:lnTo>
                    <a:pt x="571" y="31"/>
                  </a:lnTo>
                  <a:lnTo>
                    <a:pt x="719" y="63"/>
                  </a:lnTo>
                  <a:lnTo>
                    <a:pt x="865" y="108"/>
                  </a:lnTo>
                  <a:lnTo>
                    <a:pt x="1002" y="163"/>
                  </a:lnTo>
                  <a:lnTo>
                    <a:pt x="1137" y="227"/>
                  </a:lnTo>
                  <a:lnTo>
                    <a:pt x="1269" y="298"/>
                  </a:lnTo>
                  <a:lnTo>
                    <a:pt x="1396" y="380"/>
                  </a:lnTo>
                  <a:lnTo>
                    <a:pt x="1521" y="467"/>
                  </a:lnTo>
                  <a:lnTo>
                    <a:pt x="1642" y="562"/>
                  </a:lnTo>
                  <a:lnTo>
                    <a:pt x="1761" y="663"/>
                  </a:lnTo>
                  <a:lnTo>
                    <a:pt x="1880" y="771"/>
                  </a:lnTo>
                  <a:lnTo>
                    <a:pt x="2134" y="1014"/>
                  </a:lnTo>
                  <a:lnTo>
                    <a:pt x="2385" y="1265"/>
                  </a:lnTo>
                  <a:lnTo>
                    <a:pt x="2631" y="1521"/>
                  </a:lnTo>
                  <a:lnTo>
                    <a:pt x="2874" y="1778"/>
                  </a:lnTo>
                  <a:lnTo>
                    <a:pt x="3118" y="2034"/>
                  </a:lnTo>
                  <a:lnTo>
                    <a:pt x="3364" y="2288"/>
                  </a:lnTo>
                  <a:lnTo>
                    <a:pt x="3924" y="2861"/>
                  </a:lnTo>
                  <a:lnTo>
                    <a:pt x="4019" y="2954"/>
                  </a:lnTo>
                  <a:lnTo>
                    <a:pt x="4115" y="3038"/>
                  </a:lnTo>
                  <a:lnTo>
                    <a:pt x="4215" y="3115"/>
                  </a:lnTo>
                  <a:lnTo>
                    <a:pt x="4321" y="3183"/>
                  </a:lnTo>
                  <a:lnTo>
                    <a:pt x="4429" y="3244"/>
                  </a:lnTo>
                  <a:lnTo>
                    <a:pt x="4540" y="3294"/>
                  </a:lnTo>
                  <a:lnTo>
                    <a:pt x="4659" y="3334"/>
                  </a:lnTo>
                  <a:lnTo>
                    <a:pt x="4781" y="3366"/>
                  </a:lnTo>
                  <a:lnTo>
                    <a:pt x="4908" y="3387"/>
                  </a:lnTo>
                  <a:lnTo>
                    <a:pt x="5043" y="3395"/>
                  </a:lnTo>
                  <a:lnTo>
                    <a:pt x="5104" y="3403"/>
                  </a:lnTo>
                  <a:lnTo>
                    <a:pt x="5154" y="3419"/>
                  </a:lnTo>
                  <a:lnTo>
                    <a:pt x="5196" y="3445"/>
                  </a:lnTo>
                  <a:lnTo>
                    <a:pt x="5233" y="3479"/>
                  </a:lnTo>
                  <a:lnTo>
                    <a:pt x="5260" y="3522"/>
                  </a:lnTo>
                  <a:lnTo>
                    <a:pt x="5281" y="3564"/>
                  </a:lnTo>
                  <a:lnTo>
                    <a:pt x="5291" y="3612"/>
                  </a:lnTo>
                  <a:lnTo>
                    <a:pt x="5297" y="3662"/>
                  </a:lnTo>
                  <a:lnTo>
                    <a:pt x="5291" y="3709"/>
                  </a:lnTo>
                  <a:lnTo>
                    <a:pt x="5281" y="3757"/>
                  </a:lnTo>
                  <a:lnTo>
                    <a:pt x="5260" y="3802"/>
                  </a:lnTo>
                  <a:lnTo>
                    <a:pt x="5233" y="3839"/>
                  </a:lnTo>
                  <a:lnTo>
                    <a:pt x="5196" y="3873"/>
                  </a:lnTo>
                  <a:lnTo>
                    <a:pt x="5154" y="3897"/>
                  </a:lnTo>
                  <a:lnTo>
                    <a:pt x="5104" y="3913"/>
                  </a:lnTo>
                  <a:lnTo>
                    <a:pt x="5043" y="3918"/>
                  </a:lnTo>
                  <a:lnTo>
                    <a:pt x="4871" y="3905"/>
                  </a:lnTo>
                  <a:lnTo>
                    <a:pt x="4702" y="3881"/>
                  </a:lnTo>
                  <a:lnTo>
                    <a:pt x="4540" y="3844"/>
                  </a:lnTo>
                  <a:lnTo>
                    <a:pt x="4384" y="3794"/>
                  </a:lnTo>
                  <a:lnTo>
                    <a:pt x="4234" y="3730"/>
                  </a:lnTo>
                  <a:lnTo>
                    <a:pt x="4091" y="3654"/>
                  </a:lnTo>
                  <a:lnTo>
                    <a:pt x="3951" y="3567"/>
                  </a:lnTo>
                  <a:lnTo>
                    <a:pt x="3816" y="3469"/>
                  </a:lnTo>
                  <a:lnTo>
                    <a:pt x="3689" y="3360"/>
                  </a:lnTo>
                  <a:lnTo>
                    <a:pt x="3565" y="3242"/>
                  </a:lnTo>
                  <a:lnTo>
                    <a:pt x="2205" y="1849"/>
                  </a:lnTo>
                  <a:lnTo>
                    <a:pt x="2108" y="1749"/>
                  </a:lnTo>
                  <a:lnTo>
                    <a:pt x="2012" y="1646"/>
                  </a:lnTo>
                  <a:lnTo>
                    <a:pt x="1915" y="1540"/>
                  </a:lnTo>
                  <a:lnTo>
                    <a:pt x="1814" y="1434"/>
                  </a:lnTo>
                  <a:lnTo>
                    <a:pt x="1714" y="1331"/>
                  </a:lnTo>
                  <a:lnTo>
                    <a:pt x="1611" y="1226"/>
                  </a:lnTo>
                  <a:lnTo>
                    <a:pt x="1505" y="1125"/>
                  </a:lnTo>
                  <a:lnTo>
                    <a:pt x="1396" y="1030"/>
                  </a:lnTo>
                  <a:lnTo>
                    <a:pt x="1285" y="938"/>
                  </a:lnTo>
                  <a:lnTo>
                    <a:pt x="1172" y="853"/>
                  </a:lnTo>
                  <a:lnTo>
                    <a:pt x="1055" y="774"/>
                  </a:lnTo>
                  <a:lnTo>
                    <a:pt x="934" y="705"/>
                  </a:lnTo>
                  <a:lnTo>
                    <a:pt x="807" y="644"/>
                  </a:lnTo>
                  <a:lnTo>
                    <a:pt x="674" y="594"/>
                  </a:lnTo>
                  <a:lnTo>
                    <a:pt x="540" y="557"/>
                  </a:lnTo>
                  <a:lnTo>
                    <a:pt x="399" y="531"/>
                  </a:lnTo>
                  <a:lnTo>
                    <a:pt x="254" y="520"/>
                  </a:lnTo>
                  <a:lnTo>
                    <a:pt x="193" y="515"/>
                  </a:lnTo>
                  <a:lnTo>
                    <a:pt x="143" y="496"/>
                  </a:lnTo>
                  <a:lnTo>
                    <a:pt x="98" y="470"/>
                  </a:lnTo>
                  <a:lnTo>
                    <a:pt x="64" y="436"/>
                  </a:lnTo>
                  <a:lnTo>
                    <a:pt x="35" y="396"/>
                  </a:lnTo>
                  <a:lnTo>
                    <a:pt x="16" y="351"/>
                  </a:lnTo>
                  <a:lnTo>
                    <a:pt x="5" y="303"/>
                  </a:lnTo>
                  <a:lnTo>
                    <a:pt x="0" y="253"/>
                  </a:lnTo>
                  <a:lnTo>
                    <a:pt x="5" y="206"/>
                  </a:lnTo>
                  <a:lnTo>
                    <a:pt x="16" y="158"/>
                  </a:lnTo>
                  <a:lnTo>
                    <a:pt x="35" y="116"/>
                  </a:lnTo>
                  <a:lnTo>
                    <a:pt x="64" y="76"/>
                  </a:lnTo>
                  <a:lnTo>
                    <a:pt x="98" y="42"/>
                  </a:lnTo>
                  <a:lnTo>
                    <a:pt x="143" y="18"/>
                  </a:lnTo>
                  <a:lnTo>
                    <a:pt x="193" y="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51002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3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89" y="5650979"/>
              <a:ext cx="582644" cy="351256"/>
            </a:xfrm>
            <a:custGeom>
              <a:avLst/>
              <a:gdLst>
                <a:gd name="T0" fmla="*/ 1451 w 1745"/>
                <a:gd name="T1" fmla="*/ 0 h 1052"/>
                <a:gd name="T2" fmla="*/ 1504 w 1745"/>
                <a:gd name="T3" fmla="*/ 0 h 1052"/>
                <a:gd name="T4" fmla="*/ 1552 w 1745"/>
                <a:gd name="T5" fmla="*/ 11 h 1052"/>
                <a:gd name="T6" fmla="*/ 1599 w 1745"/>
                <a:gd name="T7" fmla="*/ 32 h 1052"/>
                <a:gd name="T8" fmla="*/ 1642 w 1745"/>
                <a:gd name="T9" fmla="*/ 64 h 1052"/>
                <a:gd name="T10" fmla="*/ 1679 w 1745"/>
                <a:gd name="T11" fmla="*/ 101 h 1052"/>
                <a:gd name="T12" fmla="*/ 1710 w 1745"/>
                <a:gd name="T13" fmla="*/ 143 h 1052"/>
                <a:gd name="T14" fmla="*/ 1732 w 1745"/>
                <a:gd name="T15" fmla="*/ 191 h 1052"/>
                <a:gd name="T16" fmla="*/ 1742 w 1745"/>
                <a:gd name="T17" fmla="*/ 241 h 1052"/>
                <a:gd name="T18" fmla="*/ 1745 w 1745"/>
                <a:gd name="T19" fmla="*/ 291 h 1052"/>
                <a:gd name="T20" fmla="*/ 1734 w 1745"/>
                <a:gd name="T21" fmla="*/ 344 h 1052"/>
                <a:gd name="T22" fmla="*/ 1708 w 1745"/>
                <a:gd name="T23" fmla="*/ 397 h 1052"/>
                <a:gd name="T24" fmla="*/ 1668 w 1745"/>
                <a:gd name="T25" fmla="*/ 444 h 1052"/>
                <a:gd name="T26" fmla="*/ 1552 w 1745"/>
                <a:gd name="T27" fmla="*/ 555 h 1052"/>
                <a:gd name="T28" fmla="*/ 1427 w 1745"/>
                <a:gd name="T29" fmla="*/ 656 h 1052"/>
                <a:gd name="T30" fmla="*/ 1298 w 1745"/>
                <a:gd name="T31" fmla="*/ 743 h 1052"/>
                <a:gd name="T32" fmla="*/ 1160 w 1745"/>
                <a:gd name="T33" fmla="*/ 822 h 1052"/>
                <a:gd name="T34" fmla="*/ 1020 w 1745"/>
                <a:gd name="T35" fmla="*/ 888 h 1052"/>
                <a:gd name="T36" fmla="*/ 875 w 1745"/>
                <a:gd name="T37" fmla="*/ 944 h 1052"/>
                <a:gd name="T38" fmla="*/ 724 w 1745"/>
                <a:gd name="T39" fmla="*/ 989 h 1052"/>
                <a:gd name="T40" fmla="*/ 571 w 1745"/>
                <a:gd name="T41" fmla="*/ 1020 h 1052"/>
                <a:gd name="T42" fmla="*/ 412 w 1745"/>
                <a:gd name="T43" fmla="*/ 1041 h 1052"/>
                <a:gd name="T44" fmla="*/ 251 w 1745"/>
                <a:gd name="T45" fmla="*/ 1052 h 1052"/>
                <a:gd name="T46" fmla="*/ 193 w 1745"/>
                <a:gd name="T47" fmla="*/ 1047 h 1052"/>
                <a:gd name="T48" fmla="*/ 140 w 1745"/>
                <a:gd name="T49" fmla="*/ 1031 h 1052"/>
                <a:gd name="T50" fmla="*/ 97 w 1745"/>
                <a:gd name="T51" fmla="*/ 1007 h 1052"/>
                <a:gd name="T52" fmla="*/ 63 w 1745"/>
                <a:gd name="T53" fmla="*/ 973 h 1052"/>
                <a:gd name="T54" fmla="*/ 34 w 1745"/>
                <a:gd name="T55" fmla="*/ 933 h 1052"/>
                <a:gd name="T56" fmla="*/ 15 w 1745"/>
                <a:gd name="T57" fmla="*/ 891 h 1052"/>
                <a:gd name="T58" fmla="*/ 2 w 1745"/>
                <a:gd name="T59" fmla="*/ 843 h 1052"/>
                <a:gd name="T60" fmla="*/ 0 w 1745"/>
                <a:gd name="T61" fmla="*/ 796 h 1052"/>
                <a:gd name="T62" fmla="*/ 2 w 1745"/>
                <a:gd name="T63" fmla="*/ 746 h 1052"/>
                <a:gd name="T64" fmla="*/ 15 w 1745"/>
                <a:gd name="T65" fmla="*/ 698 h 1052"/>
                <a:gd name="T66" fmla="*/ 34 w 1745"/>
                <a:gd name="T67" fmla="*/ 653 h 1052"/>
                <a:gd name="T68" fmla="*/ 63 w 1745"/>
                <a:gd name="T69" fmla="*/ 613 h 1052"/>
                <a:gd name="T70" fmla="*/ 97 w 1745"/>
                <a:gd name="T71" fmla="*/ 579 h 1052"/>
                <a:gd name="T72" fmla="*/ 142 w 1745"/>
                <a:gd name="T73" fmla="*/ 553 h 1052"/>
                <a:gd name="T74" fmla="*/ 193 w 1745"/>
                <a:gd name="T75" fmla="*/ 537 h 1052"/>
                <a:gd name="T76" fmla="*/ 251 w 1745"/>
                <a:gd name="T77" fmla="*/ 529 h 1052"/>
                <a:gd name="T78" fmla="*/ 401 w 1745"/>
                <a:gd name="T79" fmla="*/ 518 h 1052"/>
                <a:gd name="T80" fmla="*/ 547 w 1745"/>
                <a:gd name="T81" fmla="*/ 494 h 1052"/>
                <a:gd name="T82" fmla="*/ 687 w 1745"/>
                <a:gd name="T83" fmla="*/ 457 h 1052"/>
                <a:gd name="T84" fmla="*/ 822 w 1745"/>
                <a:gd name="T85" fmla="*/ 407 h 1052"/>
                <a:gd name="T86" fmla="*/ 949 w 1745"/>
                <a:gd name="T87" fmla="*/ 344 h 1052"/>
                <a:gd name="T88" fmla="*/ 1073 w 1745"/>
                <a:gd name="T89" fmla="*/ 267 h 1052"/>
                <a:gd name="T90" fmla="*/ 1189 w 1745"/>
                <a:gd name="T91" fmla="*/ 177 h 1052"/>
                <a:gd name="T92" fmla="*/ 1301 w 1745"/>
                <a:gd name="T93" fmla="*/ 77 h 1052"/>
                <a:gd name="T94" fmla="*/ 1348 w 1745"/>
                <a:gd name="T95" fmla="*/ 35 h 1052"/>
                <a:gd name="T96" fmla="*/ 1398 w 1745"/>
                <a:gd name="T97" fmla="*/ 11 h 1052"/>
                <a:gd name="T98" fmla="*/ 1451 w 1745"/>
                <a:gd name="T9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5" h="1052">
                  <a:moveTo>
                    <a:pt x="1451" y="0"/>
                  </a:moveTo>
                  <a:lnTo>
                    <a:pt x="1504" y="0"/>
                  </a:lnTo>
                  <a:lnTo>
                    <a:pt x="1552" y="11"/>
                  </a:lnTo>
                  <a:lnTo>
                    <a:pt x="1599" y="32"/>
                  </a:lnTo>
                  <a:lnTo>
                    <a:pt x="1642" y="64"/>
                  </a:lnTo>
                  <a:lnTo>
                    <a:pt x="1679" y="101"/>
                  </a:lnTo>
                  <a:lnTo>
                    <a:pt x="1710" y="143"/>
                  </a:lnTo>
                  <a:lnTo>
                    <a:pt x="1732" y="191"/>
                  </a:lnTo>
                  <a:lnTo>
                    <a:pt x="1742" y="241"/>
                  </a:lnTo>
                  <a:lnTo>
                    <a:pt x="1745" y="291"/>
                  </a:lnTo>
                  <a:lnTo>
                    <a:pt x="1734" y="344"/>
                  </a:lnTo>
                  <a:lnTo>
                    <a:pt x="1708" y="397"/>
                  </a:lnTo>
                  <a:lnTo>
                    <a:pt x="1668" y="444"/>
                  </a:lnTo>
                  <a:lnTo>
                    <a:pt x="1552" y="555"/>
                  </a:lnTo>
                  <a:lnTo>
                    <a:pt x="1427" y="656"/>
                  </a:lnTo>
                  <a:lnTo>
                    <a:pt x="1298" y="743"/>
                  </a:lnTo>
                  <a:lnTo>
                    <a:pt x="1160" y="822"/>
                  </a:lnTo>
                  <a:lnTo>
                    <a:pt x="1020" y="888"/>
                  </a:lnTo>
                  <a:lnTo>
                    <a:pt x="875" y="944"/>
                  </a:lnTo>
                  <a:lnTo>
                    <a:pt x="724" y="989"/>
                  </a:lnTo>
                  <a:lnTo>
                    <a:pt x="571" y="1020"/>
                  </a:lnTo>
                  <a:lnTo>
                    <a:pt x="412" y="1041"/>
                  </a:lnTo>
                  <a:lnTo>
                    <a:pt x="251" y="1052"/>
                  </a:lnTo>
                  <a:lnTo>
                    <a:pt x="193" y="1047"/>
                  </a:lnTo>
                  <a:lnTo>
                    <a:pt x="140" y="1031"/>
                  </a:lnTo>
                  <a:lnTo>
                    <a:pt x="97" y="1007"/>
                  </a:lnTo>
                  <a:lnTo>
                    <a:pt x="63" y="973"/>
                  </a:lnTo>
                  <a:lnTo>
                    <a:pt x="34" y="933"/>
                  </a:lnTo>
                  <a:lnTo>
                    <a:pt x="15" y="891"/>
                  </a:lnTo>
                  <a:lnTo>
                    <a:pt x="2" y="843"/>
                  </a:lnTo>
                  <a:lnTo>
                    <a:pt x="0" y="796"/>
                  </a:lnTo>
                  <a:lnTo>
                    <a:pt x="2" y="746"/>
                  </a:lnTo>
                  <a:lnTo>
                    <a:pt x="15" y="698"/>
                  </a:lnTo>
                  <a:lnTo>
                    <a:pt x="34" y="653"/>
                  </a:lnTo>
                  <a:lnTo>
                    <a:pt x="63" y="613"/>
                  </a:lnTo>
                  <a:lnTo>
                    <a:pt x="97" y="579"/>
                  </a:lnTo>
                  <a:lnTo>
                    <a:pt x="142" y="553"/>
                  </a:lnTo>
                  <a:lnTo>
                    <a:pt x="193" y="537"/>
                  </a:lnTo>
                  <a:lnTo>
                    <a:pt x="251" y="529"/>
                  </a:lnTo>
                  <a:lnTo>
                    <a:pt x="401" y="518"/>
                  </a:lnTo>
                  <a:lnTo>
                    <a:pt x="547" y="494"/>
                  </a:lnTo>
                  <a:lnTo>
                    <a:pt x="687" y="457"/>
                  </a:lnTo>
                  <a:lnTo>
                    <a:pt x="822" y="407"/>
                  </a:lnTo>
                  <a:lnTo>
                    <a:pt x="949" y="344"/>
                  </a:lnTo>
                  <a:lnTo>
                    <a:pt x="1073" y="267"/>
                  </a:lnTo>
                  <a:lnTo>
                    <a:pt x="1189" y="177"/>
                  </a:lnTo>
                  <a:lnTo>
                    <a:pt x="1301" y="77"/>
                  </a:lnTo>
                  <a:lnTo>
                    <a:pt x="1348" y="35"/>
                  </a:lnTo>
                  <a:lnTo>
                    <a:pt x="1398" y="11"/>
                  </a:lnTo>
                  <a:lnTo>
                    <a:pt x="1451" y="0"/>
                  </a:lnTo>
                  <a:close/>
                </a:path>
              </a:pathLst>
            </a:custGeom>
            <a:solidFill>
              <a:srgbClr val="51002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Freeform 3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90" y="4697581"/>
              <a:ext cx="582643" cy="350920"/>
            </a:xfrm>
            <a:custGeom>
              <a:avLst/>
              <a:gdLst>
                <a:gd name="T0" fmla="*/ 1494 w 1745"/>
                <a:gd name="T1" fmla="*/ 0 h 1051"/>
                <a:gd name="T2" fmla="*/ 1552 w 1745"/>
                <a:gd name="T3" fmla="*/ 2 h 1051"/>
                <a:gd name="T4" fmla="*/ 1602 w 1745"/>
                <a:gd name="T5" fmla="*/ 18 h 1051"/>
                <a:gd name="T6" fmla="*/ 1647 w 1745"/>
                <a:gd name="T7" fmla="*/ 44 h 1051"/>
                <a:gd name="T8" fmla="*/ 1682 w 1745"/>
                <a:gd name="T9" fmla="*/ 76 h 1051"/>
                <a:gd name="T10" fmla="*/ 1711 w 1745"/>
                <a:gd name="T11" fmla="*/ 116 h 1051"/>
                <a:gd name="T12" fmla="*/ 1729 w 1745"/>
                <a:gd name="T13" fmla="*/ 158 h 1051"/>
                <a:gd name="T14" fmla="*/ 1743 w 1745"/>
                <a:gd name="T15" fmla="*/ 206 h 1051"/>
                <a:gd name="T16" fmla="*/ 1745 w 1745"/>
                <a:gd name="T17" fmla="*/ 256 h 1051"/>
                <a:gd name="T18" fmla="*/ 1740 w 1745"/>
                <a:gd name="T19" fmla="*/ 303 h 1051"/>
                <a:gd name="T20" fmla="*/ 1729 w 1745"/>
                <a:gd name="T21" fmla="*/ 351 h 1051"/>
                <a:gd name="T22" fmla="*/ 1708 w 1745"/>
                <a:gd name="T23" fmla="*/ 396 h 1051"/>
                <a:gd name="T24" fmla="*/ 1682 w 1745"/>
                <a:gd name="T25" fmla="*/ 436 h 1051"/>
                <a:gd name="T26" fmla="*/ 1647 w 1745"/>
                <a:gd name="T27" fmla="*/ 470 h 1051"/>
                <a:gd name="T28" fmla="*/ 1602 w 1745"/>
                <a:gd name="T29" fmla="*/ 496 h 1051"/>
                <a:gd name="T30" fmla="*/ 1552 w 1745"/>
                <a:gd name="T31" fmla="*/ 515 h 1051"/>
                <a:gd name="T32" fmla="*/ 1494 w 1745"/>
                <a:gd name="T33" fmla="*/ 520 h 1051"/>
                <a:gd name="T34" fmla="*/ 1343 w 1745"/>
                <a:gd name="T35" fmla="*/ 531 h 1051"/>
                <a:gd name="T36" fmla="*/ 1198 w 1745"/>
                <a:gd name="T37" fmla="*/ 554 h 1051"/>
                <a:gd name="T38" fmla="*/ 1058 w 1745"/>
                <a:gd name="T39" fmla="*/ 591 h 1051"/>
                <a:gd name="T40" fmla="*/ 923 w 1745"/>
                <a:gd name="T41" fmla="*/ 642 h 1051"/>
                <a:gd name="T42" fmla="*/ 793 w 1745"/>
                <a:gd name="T43" fmla="*/ 705 h 1051"/>
                <a:gd name="T44" fmla="*/ 672 w 1745"/>
                <a:gd name="T45" fmla="*/ 782 h 1051"/>
                <a:gd name="T46" fmla="*/ 555 w 1745"/>
                <a:gd name="T47" fmla="*/ 872 h 1051"/>
                <a:gd name="T48" fmla="*/ 444 w 1745"/>
                <a:gd name="T49" fmla="*/ 975 h 1051"/>
                <a:gd name="T50" fmla="*/ 397 w 1745"/>
                <a:gd name="T51" fmla="*/ 1014 h 1051"/>
                <a:gd name="T52" fmla="*/ 344 w 1745"/>
                <a:gd name="T53" fmla="*/ 1038 h 1051"/>
                <a:gd name="T54" fmla="*/ 294 w 1745"/>
                <a:gd name="T55" fmla="*/ 1051 h 1051"/>
                <a:gd name="T56" fmla="*/ 241 w 1745"/>
                <a:gd name="T57" fmla="*/ 1049 h 1051"/>
                <a:gd name="T58" fmla="*/ 190 w 1745"/>
                <a:gd name="T59" fmla="*/ 1038 h 1051"/>
                <a:gd name="T60" fmla="*/ 145 w 1745"/>
                <a:gd name="T61" fmla="*/ 1017 h 1051"/>
                <a:gd name="T62" fmla="*/ 101 w 1745"/>
                <a:gd name="T63" fmla="*/ 988 h 1051"/>
                <a:gd name="T64" fmla="*/ 66 w 1745"/>
                <a:gd name="T65" fmla="*/ 951 h 1051"/>
                <a:gd name="T66" fmla="*/ 34 w 1745"/>
                <a:gd name="T67" fmla="*/ 906 h 1051"/>
                <a:gd name="T68" fmla="*/ 13 w 1745"/>
                <a:gd name="T69" fmla="*/ 861 h 1051"/>
                <a:gd name="T70" fmla="*/ 0 w 1745"/>
                <a:gd name="T71" fmla="*/ 811 h 1051"/>
                <a:gd name="T72" fmla="*/ 0 w 1745"/>
                <a:gd name="T73" fmla="*/ 758 h 1051"/>
                <a:gd name="T74" fmla="*/ 11 w 1745"/>
                <a:gd name="T75" fmla="*/ 705 h 1051"/>
                <a:gd name="T76" fmla="*/ 34 w 1745"/>
                <a:gd name="T77" fmla="*/ 655 h 1051"/>
                <a:gd name="T78" fmla="*/ 74 w 1745"/>
                <a:gd name="T79" fmla="*/ 605 h 1051"/>
                <a:gd name="T80" fmla="*/ 193 w 1745"/>
                <a:gd name="T81" fmla="*/ 494 h 1051"/>
                <a:gd name="T82" fmla="*/ 317 w 1745"/>
                <a:gd name="T83" fmla="*/ 393 h 1051"/>
                <a:gd name="T84" fmla="*/ 447 w 1745"/>
                <a:gd name="T85" fmla="*/ 306 h 1051"/>
                <a:gd name="T86" fmla="*/ 582 w 1745"/>
                <a:gd name="T87" fmla="*/ 227 h 1051"/>
                <a:gd name="T88" fmla="*/ 725 w 1745"/>
                <a:gd name="T89" fmla="*/ 161 h 1051"/>
                <a:gd name="T90" fmla="*/ 870 w 1745"/>
                <a:gd name="T91" fmla="*/ 105 h 1051"/>
                <a:gd name="T92" fmla="*/ 1021 w 1745"/>
                <a:gd name="T93" fmla="*/ 60 h 1051"/>
                <a:gd name="T94" fmla="*/ 1174 w 1745"/>
                <a:gd name="T95" fmla="*/ 29 h 1051"/>
                <a:gd name="T96" fmla="*/ 1333 w 1745"/>
                <a:gd name="T97" fmla="*/ 7 h 1051"/>
                <a:gd name="T98" fmla="*/ 1494 w 1745"/>
                <a:gd name="T99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5" h="1051">
                  <a:moveTo>
                    <a:pt x="1494" y="0"/>
                  </a:moveTo>
                  <a:lnTo>
                    <a:pt x="1552" y="2"/>
                  </a:lnTo>
                  <a:lnTo>
                    <a:pt x="1602" y="18"/>
                  </a:lnTo>
                  <a:lnTo>
                    <a:pt x="1647" y="44"/>
                  </a:lnTo>
                  <a:lnTo>
                    <a:pt x="1682" y="76"/>
                  </a:lnTo>
                  <a:lnTo>
                    <a:pt x="1711" y="116"/>
                  </a:lnTo>
                  <a:lnTo>
                    <a:pt x="1729" y="158"/>
                  </a:lnTo>
                  <a:lnTo>
                    <a:pt x="1743" y="206"/>
                  </a:lnTo>
                  <a:lnTo>
                    <a:pt x="1745" y="256"/>
                  </a:lnTo>
                  <a:lnTo>
                    <a:pt x="1740" y="303"/>
                  </a:lnTo>
                  <a:lnTo>
                    <a:pt x="1729" y="351"/>
                  </a:lnTo>
                  <a:lnTo>
                    <a:pt x="1708" y="396"/>
                  </a:lnTo>
                  <a:lnTo>
                    <a:pt x="1682" y="436"/>
                  </a:lnTo>
                  <a:lnTo>
                    <a:pt x="1647" y="470"/>
                  </a:lnTo>
                  <a:lnTo>
                    <a:pt x="1602" y="496"/>
                  </a:lnTo>
                  <a:lnTo>
                    <a:pt x="1552" y="515"/>
                  </a:lnTo>
                  <a:lnTo>
                    <a:pt x="1494" y="520"/>
                  </a:lnTo>
                  <a:lnTo>
                    <a:pt x="1343" y="531"/>
                  </a:lnTo>
                  <a:lnTo>
                    <a:pt x="1198" y="554"/>
                  </a:lnTo>
                  <a:lnTo>
                    <a:pt x="1058" y="591"/>
                  </a:lnTo>
                  <a:lnTo>
                    <a:pt x="923" y="642"/>
                  </a:lnTo>
                  <a:lnTo>
                    <a:pt x="793" y="705"/>
                  </a:lnTo>
                  <a:lnTo>
                    <a:pt x="672" y="782"/>
                  </a:lnTo>
                  <a:lnTo>
                    <a:pt x="555" y="872"/>
                  </a:lnTo>
                  <a:lnTo>
                    <a:pt x="444" y="975"/>
                  </a:lnTo>
                  <a:lnTo>
                    <a:pt x="397" y="1014"/>
                  </a:lnTo>
                  <a:lnTo>
                    <a:pt x="344" y="1038"/>
                  </a:lnTo>
                  <a:lnTo>
                    <a:pt x="294" y="1051"/>
                  </a:lnTo>
                  <a:lnTo>
                    <a:pt x="241" y="1049"/>
                  </a:lnTo>
                  <a:lnTo>
                    <a:pt x="190" y="1038"/>
                  </a:lnTo>
                  <a:lnTo>
                    <a:pt x="145" y="1017"/>
                  </a:lnTo>
                  <a:lnTo>
                    <a:pt x="101" y="988"/>
                  </a:lnTo>
                  <a:lnTo>
                    <a:pt x="66" y="951"/>
                  </a:lnTo>
                  <a:lnTo>
                    <a:pt x="34" y="906"/>
                  </a:lnTo>
                  <a:lnTo>
                    <a:pt x="13" y="861"/>
                  </a:lnTo>
                  <a:lnTo>
                    <a:pt x="0" y="811"/>
                  </a:lnTo>
                  <a:lnTo>
                    <a:pt x="0" y="758"/>
                  </a:lnTo>
                  <a:lnTo>
                    <a:pt x="11" y="705"/>
                  </a:lnTo>
                  <a:lnTo>
                    <a:pt x="34" y="655"/>
                  </a:lnTo>
                  <a:lnTo>
                    <a:pt x="74" y="605"/>
                  </a:lnTo>
                  <a:lnTo>
                    <a:pt x="193" y="494"/>
                  </a:lnTo>
                  <a:lnTo>
                    <a:pt x="317" y="393"/>
                  </a:lnTo>
                  <a:lnTo>
                    <a:pt x="447" y="306"/>
                  </a:lnTo>
                  <a:lnTo>
                    <a:pt x="582" y="227"/>
                  </a:lnTo>
                  <a:lnTo>
                    <a:pt x="725" y="161"/>
                  </a:lnTo>
                  <a:lnTo>
                    <a:pt x="870" y="105"/>
                  </a:lnTo>
                  <a:lnTo>
                    <a:pt x="1021" y="60"/>
                  </a:lnTo>
                  <a:lnTo>
                    <a:pt x="1174" y="29"/>
                  </a:lnTo>
                  <a:lnTo>
                    <a:pt x="1333" y="7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51002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Freeform 3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069" y="4735333"/>
              <a:ext cx="1768630" cy="1308192"/>
            </a:xfrm>
            <a:custGeom>
              <a:avLst/>
              <a:gdLst>
                <a:gd name="T0" fmla="*/ 415 w 5297"/>
                <a:gd name="T1" fmla="*/ 7 h 3918"/>
                <a:gd name="T2" fmla="*/ 719 w 5297"/>
                <a:gd name="T3" fmla="*/ 63 h 3918"/>
                <a:gd name="T4" fmla="*/ 1002 w 5297"/>
                <a:gd name="T5" fmla="*/ 163 h 3918"/>
                <a:gd name="T6" fmla="*/ 1269 w 5297"/>
                <a:gd name="T7" fmla="*/ 298 h 3918"/>
                <a:gd name="T8" fmla="*/ 1521 w 5297"/>
                <a:gd name="T9" fmla="*/ 467 h 3918"/>
                <a:gd name="T10" fmla="*/ 1761 w 5297"/>
                <a:gd name="T11" fmla="*/ 663 h 3918"/>
                <a:gd name="T12" fmla="*/ 2134 w 5297"/>
                <a:gd name="T13" fmla="*/ 1014 h 3918"/>
                <a:gd name="T14" fmla="*/ 2631 w 5297"/>
                <a:gd name="T15" fmla="*/ 1521 h 3918"/>
                <a:gd name="T16" fmla="*/ 3118 w 5297"/>
                <a:gd name="T17" fmla="*/ 2034 h 3918"/>
                <a:gd name="T18" fmla="*/ 3924 w 5297"/>
                <a:gd name="T19" fmla="*/ 2861 h 3918"/>
                <a:gd name="T20" fmla="*/ 4115 w 5297"/>
                <a:gd name="T21" fmla="*/ 3038 h 3918"/>
                <a:gd name="T22" fmla="*/ 4321 w 5297"/>
                <a:gd name="T23" fmla="*/ 3183 h 3918"/>
                <a:gd name="T24" fmla="*/ 4540 w 5297"/>
                <a:gd name="T25" fmla="*/ 3294 h 3918"/>
                <a:gd name="T26" fmla="*/ 4781 w 5297"/>
                <a:gd name="T27" fmla="*/ 3366 h 3918"/>
                <a:gd name="T28" fmla="*/ 5043 w 5297"/>
                <a:gd name="T29" fmla="*/ 3395 h 3918"/>
                <a:gd name="T30" fmla="*/ 5154 w 5297"/>
                <a:gd name="T31" fmla="*/ 3419 h 3918"/>
                <a:gd name="T32" fmla="*/ 5233 w 5297"/>
                <a:gd name="T33" fmla="*/ 3479 h 3918"/>
                <a:gd name="T34" fmla="*/ 5281 w 5297"/>
                <a:gd name="T35" fmla="*/ 3564 h 3918"/>
                <a:gd name="T36" fmla="*/ 5297 w 5297"/>
                <a:gd name="T37" fmla="*/ 3662 h 3918"/>
                <a:gd name="T38" fmla="*/ 5281 w 5297"/>
                <a:gd name="T39" fmla="*/ 3757 h 3918"/>
                <a:gd name="T40" fmla="*/ 5233 w 5297"/>
                <a:gd name="T41" fmla="*/ 3839 h 3918"/>
                <a:gd name="T42" fmla="*/ 5154 w 5297"/>
                <a:gd name="T43" fmla="*/ 3897 h 3918"/>
                <a:gd name="T44" fmla="*/ 5043 w 5297"/>
                <a:gd name="T45" fmla="*/ 3918 h 3918"/>
                <a:gd name="T46" fmla="*/ 4702 w 5297"/>
                <a:gd name="T47" fmla="*/ 3881 h 3918"/>
                <a:gd name="T48" fmla="*/ 4384 w 5297"/>
                <a:gd name="T49" fmla="*/ 3794 h 3918"/>
                <a:gd name="T50" fmla="*/ 4091 w 5297"/>
                <a:gd name="T51" fmla="*/ 3654 h 3918"/>
                <a:gd name="T52" fmla="*/ 3816 w 5297"/>
                <a:gd name="T53" fmla="*/ 3469 h 3918"/>
                <a:gd name="T54" fmla="*/ 3565 w 5297"/>
                <a:gd name="T55" fmla="*/ 3242 h 3918"/>
                <a:gd name="T56" fmla="*/ 2108 w 5297"/>
                <a:gd name="T57" fmla="*/ 1749 h 3918"/>
                <a:gd name="T58" fmla="*/ 1915 w 5297"/>
                <a:gd name="T59" fmla="*/ 1540 h 3918"/>
                <a:gd name="T60" fmla="*/ 1714 w 5297"/>
                <a:gd name="T61" fmla="*/ 1331 h 3918"/>
                <a:gd name="T62" fmla="*/ 1505 w 5297"/>
                <a:gd name="T63" fmla="*/ 1125 h 3918"/>
                <a:gd name="T64" fmla="*/ 1285 w 5297"/>
                <a:gd name="T65" fmla="*/ 938 h 3918"/>
                <a:gd name="T66" fmla="*/ 1055 w 5297"/>
                <a:gd name="T67" fmla="*/ 774 h 3918"/>
                <a:gd name="T68" fmla="*/ 807 w 5297"/>
                <a:gd name="T69" fmla="*/ 644 h 3918"/>
                <a:gd name="T70" fmla="*/ 540 w 5297"/>
                <a:gd name="T71" fmla="*/ 557 h 3918"/>
                <a:gd name="T72" fmla="*/ 254 w 5297"/>
                <a:gd name="T73" fmla="*/ 520 h 3918"/>
                <a:gd name="T74" fmla="*/ 143 w 5297"/>
                <a:gd name="T75" fmla="*/ 496 h 3918"/>
                <a:gd name="T76" fmla="*/ 64 w 5297"/>
                <a:gd name="T77" fmla="*/ 436 h 3918"/>
                <a:gd name="T78" fmla="*/ 16 w 5297"/>
                <a:gd name="T79" fmla="*/ 351 h 3918"/>
                <a:gd name="T80" fmla="*/ 0 w 5297"/>
                <a:gd name="T81" fmla="*/ 253 h 3918"/>
                <a:gd name="T82" fmla="*/ 16 w 5297"/>
                <a:gd name="T83" fmla="*/ 158 h 3918"/>
                <a:gd name="T84" fmla="*/ 64 w 5297"/>
                <a:gd name="T85" fmla="*/ 76 h 3918"/>
                <a:gd name="T86" fmla="*/ 143 w 5297"/>
                <a:gd name="T87" fmla="*/ 18 h 3918"/>
                <a:gd name="T88" fmla="*/ 254 w 5297"/>
                <a:gd name="T89" fmla="*/ 0 h 3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97" h="3918">
                  <a:moveTo>
                    <a:pt x="254" y="0"/>
                  </a:moveTo>
                  <a:lnTo>
                    <a:pt x="415" y="7"/>
                  </a:lnTo>
                  <a:lnTo>
                    <a:pt x="571" y="31"/>
                  </a:lnTo>
                  <a:lnTo>
                    <a:pt x="719" y="63"/>
                  </a:lnTo>
                  <a:lnTo>
                    <a:pt x="865" y="108"/>
                  </a:lnTo>
                  <a:lnTo>
                    <a:pt x="1002" y="163"/>
                  </a:lnTo>
                  <a:lnTo>
                    <a:pt x="1137" y="227"/>
                  </a:lnTo>
                  <a:lnTo>
                    <a:pt x="1269" y="298"/>
                  </a:lnTo>
                  <a:lnTo>
                    <a:pt x="1396" y="380"/>
                  </a:lnTo>
                  <a:lnTo>
                    <a:pt x="1521" y="467"/>
                  </a:lnTo>
                  <a:lnTo>
                    <a:pt x="1642" y="562"/>
                  </a:lnTo>
                  <a:lnTo>
                    <a:pt x="1761" y="663"/>
                  </a:lnTo>
                  <a:lnTo>
                    <a:pt x="1880" y="771"/>
                  </a:lnTo>
                  <a:lnTo>
                    <a:pt x="2134" y="1014"/>
                  </a:lnTo>
                  <a:lnTo>
                    <a:pt x="2385" y="1265"/>
                  </a:lnTo>
                  <a:lnTo>
                    <a:pt x="2631" y="1521"/>
                  </a:lnTo>
                  <a:lnTo>
                    <a:pt x="2874" y="1778"/>
                  </a:lnTo>
                  <a:lnTo>
                    <a:pt x="3118" y="2034"/>
                  </a:lnTo>
                  <a:lnTo>
                    <a:pt x="3364" y="2288"/>
                  </a:lnTo>
                  <a:lnTo>
                    <a:pt x="3924" y="2861"/>
                  </a:lnTo>
                  <a:lnTo>
                    <a:pt x="4019" y="2954"/>
                  </a:lnTo>
                  <a:lnTo>
                    <a:pt x="4115" y="3038"/>
                  </a:lnTo>
                  <a:lnTo>
                    <a:pt x="4215" y="3115"/>
                  </a:lnTo>
                  <a:lnTo>
                    <a:pt x="4321" y="3183"/>
                  </a:lnTo>
                  <a:lnTo>
                    <a:pt x="4429" y="3244"/>
                  </a:lnTo>
                  <a:lnTo>
                    <a:pt x="4540" y="3294"/>
                  </a:lnTo>
                  <a:lnTo>
                    <a:pt x="4659" y="3334"/>
                  </a:lnTo>
                  <a:lnTo>
                    <a:pt x="4781" y="3366"/>
                  </a:lnTo>
                  <a:lnTo>
                    <a:pt x="4908" y="3387"/>
                  </a:lnTo>
                  <a:lnTo>
                    <a:pt x="5043" y="3395"/>
                  </a:lnTo>
                  <a:lnTo>
                    <a:pt x="5104" y="3403"/>
                  </a:lnTo>
                  <a:lnTo>
                    <a:pt x="5154" y="3419"/>
                  </a:lnTo>
                  <a:lnTo>
                    <a:pt x="5196" y="3445"/>
                  </a:lnTo>
                  <a:lnTo>
                    <a:pt x="5233" y="3479"/>
                  </a:lnTo>
                  <a:lnTo>
                    <a:pt x="5260" y="3522"/>
                  </a:lnTo>
                  <a:lnTo>
                    <a:pt x="5281" y="3564"/>
                  </a:lnTo>
                  <a:lnTo>
                    <a:pt x="5291" y="3612"/>
                  </a:lnTo>
                  <a:lnTo>
                    <a:pt x="5297" y="3662"/>
                  </a:lnTo>
                  <a:lnTo>
                    <a:pt x="5291" y="3709"/>
                  </a:lnTo>
                  <a:lnTo>
                    <a:pt x="5281" y="3757"/>
                  </a:lnTo>
                  <a:lnTo>
                    <a:pt x="5260" y="3802"/>
                  </a:lnTo>
                  <a:lnTo>
                    <a:pt x="5233" y="3839"/>
                  </a:lnTo>
                  <a:lnTo>
                    <a:pt x="5196" y="3873"/>
                  </a:lnTo>
                  <a:lnTo>
                    <a:pt x="5154" y="3897"/>
                  </a:lnTo>
                  <a:lnTo>
                    <a:pt x="5104" y="3913"/>
                  </a:lnTo>
                  <a:lnTo>
                    <a:pt x="5043" y="3918"/>
                  </a:lnTo>
                  <a:lnTo>
                    <a:pt x="4871" y="3905"/>
                  </a:lnTo>
                  <a:lnTo>
                    <a:pt x="4702" y="3881"/>
                  </a:lnTo>
                  <a:lnTo>
                    <a:pt x="4540" y="3844"/>
                  </a:lnTo>
                  <a:lnTo>
                    <a:pt x="4384" y="3794"/>
                  </a:lnTo>
                  <a:lnTo>
                    <a:pt x="4234" y="3730"/>
                  </a:lnTo>
                  <a:lnTo>
                    <a:pt x="4091" y="3654"/>
                  </a:lnTo>
                  <a:lnTo>
                    <a:pt x="3951" y="3567"/>
                  </a:lnTo>
                  <a:lnTo>
                    <a:pt x="3816" y="3469"/>
                  </a:lnTo>
                  <a:lnTo>
                    <a:pt x="3689" y="3360"/>
                  </a:lnTo>
                  <a:lnTo>
                    <a:pt x="3565" y="3242"/>
                  </a:lnTo>
                  <a:lnTo>
                    <a:pt x="2205" y="1849"/>
                  </a:lnTo>
                  <a:lnTo>
                    <a:pt x="2108" y="1749"/>
                  </a:lnTo>
                  <a:lnTo>
                    <a:pt x="2012" y="1646"/>
                  </a:lnTo>
                  <a:lnTo>
                    <a:pt x="1915" y="1540"/>
                  </a:lnTo>
                  <a:lnTo>
                    <a:pt x="1814" y="1434"/>
                  </a:lnTo>
                  <a:lnTo>
                    <a:pt x="1714" y="1331"/>
                  </a:lnTo>
                  <a:lnTo>
                    <a:pt x="1611" y="1226"/>
                  </a:lnTo>
                  <a:lnTo>
                    <a:pt x="1505" y="1125"/>
                  </a:lnTo>
                  <a:lnTo>
                    <a:pt x="1396" y="1030"/>
                  </a:lnTo>
                  <a:lnTo>
                    <a:pt x="1285" y="938"/>
                  </a:lnTo>
                  <a:lnTo>
                    <a:pt x="1172" y="853"/>
                  </a:lnTo>
                  <a:lnTo>
                    <a:pt x="1055" y="774"/>
                  </a:lnTo>
                  <a:lnTo>
                    <a:pt x="934" y="705"/>
                  </a:lnTo>
                  <a:lnTo>
                    <a:pt x="807" y="644"/>
                  </a:lnTo>
                  <a:lnTo>
                    <a:pt x="674" y="594"/>
                  </a:lnTo>
                  <a:lnTo>
                    <a:pt x="540" y="557"/>
                  </a:lnTo>
                  <a:lnTo>
                    <a:pt x="399" y="531"/>
                  </a:lnTo>
                  <a:lnTo>
                    <a:pt x="254" y="520"/>
                  </a:lnTo>
                  <a:lnTo>
                    <a:pt x="193" y="515"/>
                  </a:lnTo>
                  <a:lnTo>
                    <a:pt x="143" y="496"/>
                  </a:lnTo>
                  <a:lnTo>
                    <a:pt x="98" y="470"/>
                  </a:lnTo>
                  <a:lnTo>
                    <a:pt x="64" y="436"/>
                  </a:lnTo>
                  <a:lnTo>
                    <a:pt x="35" y="396"/>
                  </a:lnTo>
                  <a:lnTo>
                    <a:pt x="16" y="351"/>
                  </a:lnTo>
                  <a:lnTo>
                    <a:pt x="5" y="303"/>
                  </a:lnTo>
                  <a:lnTo>
                    <a:pt x="0" y="253"/>
                  </a:lnTo>
                  <a:lnTo>
                    <a:pt x="5" y="206"/>
                  </a:lnTo>
                  <a:lnTo>
                    <a:pt x="16" y="158"/>
                  </a:lnTo>
                  <a:lnTo>
                    <a:pt x="35" y="116"/>
                  </a:lnTo>
                  <a:lnTo>
                    <a:pt x="64" y="76"/>
                  </a:lnTo>
                  <a:lnTo>
                    <a:pt x="98" y="42"/>
                  </a:lnTo>
                  <a:lnTo>
                    <a:pt x="143" y="18"/>
                  </a:lnTo>
                  <a:lnTo>
                    <a:pt x="193" y="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634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3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923" y="5688731"/>
              <a:ext cx="582644" cy="351256"/>
            </a:xfrm>
            <a:custGeom>
              <a:avLst/>
              <a:gdLst>
                <a:gd name="T0" fmla="*/ 1451 w 1745"/>
                <a:gd name="T1" fmla="*/ 0 h 1052"/>
                <a:gd name="T2" fmla="*/ 1504 w 1745"/>
                <a:gd name="T3" fmla="*/ 0 h 1052"/>
                <a:gd name="T4" fmla="*/ 1552 w 1745"/>
                <a:gd name="T5" fmla="*/ 11 h 1052"/>
                <a:gd name="T6" fmla="*/ 1599 w 1745"/>
                <a:gd name="T7" fmla="*/ 32 h 1052"/>
                <a:gd name="T8" fmla="*/ 1642 w 1745"/>
                <a:gd name="T9" fmla="*/ 64 h 1052"/>
                <a:gd name="T10" fmla="*/ 1679 w 1745"/>
                <a:gd name="T11" fmla="*/ 101 h 1052"/>
                <a:gd name="T12" fmla="*/ 1710 w 1745"/>
                <a:gd name="T13" fmla="*/ 143 h 1052"/>
                <a:gd name="T14" fmla="*/ 1732 w 1745"/>
                <a:gd name="T15" fmla="*/ 191 h 1052"/>
                <a:gd name="T16" fmla="*/ 1742 w 1745"/>
                <a:gd name="T17" fmla="*/ 241 h 1052"/>
                <a:gd name="T18" fmla="*/ 1745 w 1745"/>
                <a:gd name="T19" fmla="*/ 291 h 1052"/>
                <a:gd name="T20" fmla="*/ 1734 w 1745"/>
                <a:gd name="T21" fmla="*/ 344 h 1052"/>
                <a:gd name="T22" fmla="*/ 1708 w 1745"/>
                <a:gd name="T23" fmla="*/ 397 h 1052"/>
                <a:gd name="T24" fmla="*/ 1668 w 1745"/>
                <a:gd name="T25" fmla="*/ 444 h 1052"/>
                <a:gd name="T26" fmla="*/ 1552 w 1745"/>
                <a:gd name="T27" fmla="*/ 555 h 1052"/>
                <a:gd name="T28" fmla="*/ 1427 w 1745"/>
                <a:gd name="T29" fmla="*/ 656 h 1052"/>
                <a:gd name="T30" fmla="*/ 1298 w 1745"/>
                <a:gd name="T31" fmla="*/ 743 h 1052"/>
                <a:gd name="T32" fmla="*/ 1160 w 1745"/>
                <a:gd name="T33" fmla="*/ 822 h 1052"/>
                <a:gd name="T34" fmla="*/ 1020 w 1745"/>
                <a:gd name="T35" fmla="*/ 888 h 1052"/>
                <a:gd name="T36" fmla="*/ 875 w 1745"/>
                <a:gd name="T37" fmla="*/ 944 h 1052"/>
                <a:gd name="T38" fmla="*/ 724 w 1745"/>
                <a:gd name="T39" fmla="*/ 989 h 1052"/>
                <a:gd name="T40" fmla="*/ 571 w 1745"/>
                <a:gd name="T41" fmla="*/ 1020 h 1052"/>
                <a:gd name="T42" fmla="*/ 412 w 1745"/>
                <a:gd name="T43" fmla="*/ 1041 h 1052"/>
                <a:gd name="T44" fmla="*/ 251 w 1745"/>
                <a:gd name="T45" fmla="*/ 1052 h 1052"/>
                <a:gd name="T46" fmla="*/ 193 w 1745"/>
                <a:gd name="T47" fmla="*/ 1047 h 1052"/>
                <a:gd name="T48" fmla="*/ 140 w 1745"/>
                <a:gd name="T49" fmla="*/ 1031 h 1052"/>
                <a:gd name="T50" fmla="*/ 97 w 1745"/>
                <a:gd name="T51" fmla="*/ 1007 h 1052"/>
                <a:gd name="T52" fmla="*/ 63 w 1745"/>
                <a:gd name="T53" fmla="*/ 973 h 1052"/>
                <a:gd name="T54" fmla="*/ 34 w 1745"/>
                <a:gd name="T55" fmla="*/ 933 h 1052"/>
                <a:gd name="T56" fmla="*/ 15 w 1745"/>
                <a:gd name="T57" fmla="*/ 891 h 1052"/>
                <a:gd name="T58" fmla="*/ 2 w 1745"/>
                <a:gd name="T59" fmla="*/ 843 h 1052"/>
                <a:gd name="T60" fmla="*/ 0 w 1745"/>
                <a:gd name="T61" fmla="*/ 796 h 1052"/>
                <a:gd name="T62" fmla="*/ 2 w 1745"/>
                <a:gd name="T63" fmla="*/ 746 h 1052"/>
                <a:gd name="T64" fmla="*/ 15 w 1745"/>
                <a:gd name="T65" fmla="*/ 698 h 1052"/>
                <a:gd name="T66" fmla="*/ 34 w 1745"/>
                <a:gd name="T67" fmla="*/ 653 h 1052"/>
                <a:gd name="T68" fmla="*/ 63 w 1745"/>
                <a:gd name="T69" fmla="*/ 613 h 1052"/>
                <a:gd name="T70" fmla="*/ 97 w 1745"/>
                <a:gd name="T71" fmla="*/ 579 h 1052"/>
                <a:gd name="T72" fmla="*/ 142 w 1745"/>
                <a:gd name="T73" fmla="*/ 553 h 1052"/>
                <a:gd name="T74" fmla="*/ 193 w 1745"/>
                <a:gd name="T75" fmla="*/ 537 h 1052"/>
                <a:gd name="T76" fmla="*/ 251 w 1745"/>
                <a:gd name="T77" fmla="*/ 529 h 1052"/>
                <a:gd name="T78" fmla="*/ 401 w 1745"/>
                <a:gd name="T79" fmla="*/ 518 h 1052"/>
                <a:gd name="T80" fmla="*/ 547 w 1745"/>
                <a:gd name="T81" fmla="*/ 494 h 1052"/>
                <a:gd name="T82" fmla="*/ 687 w 1745"/>
                <a:gd name="T83" fmla="*/ 457 h 1052"/>
                <a:gd name="T84" fmla="*/ 822 w 1745"/>
                <a:gd name="T85" fmla="*/ 407 h 1052"/>
                <a:gd name="T86" fmla="*/ 949 w 1745"/>
                <a:gd name="T87" fmla="*/ 344 h 1052"/>
                <a:gd name="T88" fmla="*/ 1073 w 1745"/>
                <a:gd name="T89" fmla="*/ 267 h 1052"/>
                <a:gd name="T90" fmla="*/ 1189 w 1745"/>
                <a:gd name="T91" fmla="*/ 177 h 1052"/>
                <a:gd name="T92" fmla="*/ 1301 w 1745"/>
                <a:gd name="T93" fmla="*/ 77 h 1052"/>
                <a:gd name="T94" fmla="*/ 1348 w 1745"/>
                <a:gd name="T95" fmla="*/ 35 h 1052"/>
                <a:gd name="T96" fmla="*/ 1398 w 1745"/>
                <a:gd name="T97" fmla="*/ 11 h 1052"/>
                <a:gd name="T98" fmla="*/ 1451 w 1745"/>
                <a:gd name="T9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5" h="1052">
                  <a:moveTo>
                    <a:pt x="1451" y="0"/>
                  </a:moveTo>
                  <a:lnTo>
                    <a:pt x="1504" y="0"/>
                  </a:lnTo>
                  <a:lnTo>
                    <a:pt x="1552" y="11"/>
                  </a:lnTo>
                  <a:lnTo>
                    <a:pt x="1599" y="32"/>
                  </a:lnTo>
                  <a:lnTo>
                    <a:pt x="1642" y="64"/>
                  </a:lnTo>
                  <a:lnTo>
                    <a:pt x="1679" y="101"/>
                  </a:lnTo>
                  <a:lnTo>
                    <a:pt x="1710" y="143"/>
                  </a:lnTo>
                  <a:lnTo>
                    <a:pt x="1732" y="191"/>
                  </a:lnTo>
                  <a:lnTo>
                    <a:pt x="1742" y="241"/>
                  </a:lnTo>
                  <a:lnTo>
                    <a:pt x="1745" y="291"/>
                  </a:lnTo>
                  <a:lnTo>
                    <a:pt x="1734" y="344"/>
                  </a:lnTo>
                  <a:lnTo>
                    <a:pt x="1708" y="397"/>
                  </a:lnTo>
                  <a:lnTo>
                    <a:pt x="1668" y="444"/>
                  </a:lnTo>
                  <a:lnTo>
                    <a:pt x="1552" y="555"/>
                  </a:lnTo>
                  <a:lnTo>
                    <a:pt x="1427" y="656"/>
                  </a:lnTo>
                  <a:lnTo>
                    <a:pt x="1298" y="743"/>
                  </a:lnTo>
                  <a:lnTo>
                    <a:pt x="1160" y="822"/>
                  </a:lnTo>
                  <a:lnTo>
                    <a:pt x="1020" y="888"/>
                  </a:lnTo>
                  <a:lnTo>
                    <a:pt x="875" y="944"/>
                  </a:lnTo>
                  <a:lnTo>
                    <a:pt x="724" y="989"/>
                  </a:lnTo>
                  <a:lnTo>
                    <a:pt x="571" y="1020"/>
                  </a:lnTo>
                  <a:lnTo>
                    <a:pt x="412" y="1041"/>
                  </a:lnTo>
                  <a:lnTo>
                    <a:pt x="251" y="1052"/>
                  </a:lnTo>
                  <a:lnTo>
                    <a:pt x="193" y="1047"/>
                  </a:lnTo>
                  <a:lnTo>
                    <a:pt x="140" y="1031"/>
                  </a:lnTo>
                  <a:lnTo>
                    <a:pt x="97" y="1007"/>
                  </a:lnTo>
                  <a:lnTo>
                    <a:pt x="63" y="973"/>
                  </a:lnTo>
                  <a:lnTo>
                    <a:pt x="34" y="933"/>
                  </a:lnTo>
                  <a:lnTo>
                    <a:pt x="15" y="891"/>
                  </a:lnTo>
                  <a:lnTo>
                    <a:pt x="2" y="843"/>
                  </a:lnTo>
                  <a:lnTo>
                    <a:pt x="0" y="796"/>
                  </a:lnTo>
                  <a:lnTo>
                    <a:pt x="2" y="746"/>
                  </a:lnTo>
                  <a:lnTo>
                    <a:pt x="15" y="698"/>
                  </a:lnTo>
                  <a:lnTo>
                    <a:pt x="34" y="653"/>
                  </a:lnTo>
                  <a:lnTo>
                    <a:pt x="63" y="613"/>
                  </a:lnTo>
                  <a:lnTo>
                    <a:pt x="97" y="579"/>
                  </a:lnTo>
                  <a:lnTo>
                    <a:pt x="142" y="553"/>
                  </a:lnTo>
                  <a:lnTo>
                    <a:pt x="193" y="537"/>
                  </a:lnTo>
                  <a:lnTo>
                    <a:pt x="251" y="529"/>
                  </a:lnTo>
                  <a:lnTo>
                    <a:pt x="401" y="518"/>
                  </a:lnTo>
                  <a:lnTo>
                    <a:pt x="547" y="494"/>
                  </a:lnTo>
                  <a:lnTo>
                    <a:pt x="687" y="457"/>
                  </a:lnTo>
                  <a:lnTo>
                    <a:pt x="822" y="407"/>
                  </a:lnTo>
                  <a:lnTo>
                    <a:pt x="949" y="344"/>
                  </a:lnTo>
                  <a:lnTo>
                    <a:pt x="1073" y="267"/>
                  </a:lnTo>
                  <a:lnTo>
                    <a:pt x="1189" y="177"/>
                  </a:lnTo>
                  <a:lnTo>
                    <a:pt x="1301" y="77"/>
                  </a:lnTo>
                  <a:lnTo>
                    <a:pt x="1348" y="35"/>
                  </a:lnTo>
                  <a:lnTo>
                    <a:pt x="1398" y="11"/>
                  </a:lnTo>
                  <a:lnTo>
                    <a:pt x="1451" y="0"/>
                  </a:lnTo>
                  <a:close/>
                </a:path>
              </a:pathLst>
            </a:custGeom>
            <a:solidFill>
              <a:srgbClr val="00634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3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924" y="4735333"/>
              <a:ext cx="582643" cy="350920"/>
            </a:xfrm>
            <a:custGeom>
              <a:avLst/>
              <a:gdLst>
                <a:gd name="T0" fmla="*/ 1494 w 1745"/>
                <a:gd name="T1" fmla="*/ 0 h 1051"/>
                <a:gd name="T2" fmla="*/ 1552 w 1745"/>
                <a:gd name="T3" fmla="*/ 2 h 1051"/>
                <a:gd name="T4" fmla="*/ 1602 w 1745"/>
                <a:gd name="T5" fmla="*/ 18 h 1051"/>
                <a:gd name="T6" fmla="*/ 1647 w 1745"/>
                <a:gd name="T7" fmla="*/ 44 h 1051"/>
                <a:gd name="T8" fmla="*/ 1682 w 1745"/>
                <a:gd name="T9" fmla="*/ 76 h 1051"/>
                <a:gd name="T10" fmla="*/ 1711 w 1745"/>
                <a:gd name="T11" fmla="*/ 116 h 1051"/>
                <a:gd name="T12" fmla="*/ 1729 w 1745"/>
                <a:gd name="T13" fmla="*/ 158 h 1051"/>
                <a:gd name="T14" fmla="*/ 1743 w 1745"/>
                <a:gd name="T15" fmla="*/ 206 h 1051"/>
                <a:gd name="T16" fmla="*/ 1745 w 1745"/>
                <a:gd name="T17" fmla="*/ 256 h 1051"/>
                <a:gd name="T18" fmla="*/ 1740 w 1745"/>
                <a:gd name="T19" fmla="*/ 303 h 1051"/>
                <a:gd name="T20" fmla="*/ 1729 w 1745"/>
                <a:gd name="T21" fmla="*/ 351 h 1051"/>
                <a:gd name="T22" fmla="*/ 1708 w 1745"/>
                <a:gd name="T23" fmla="*/ 396 h 1051"/>
                <a:gd name="T24" fmla="*/ 1682 w 1745"/>
                <a:gd name="T25" fmla="*/ 436 h 1051"/>
                <a:gd name="T26" fmla="*/ 1647 w 1745"/>
                <a:gd name="T27" fmla="*/ 470 h 1051"/>
                <a:gd name="T28" fmla="*/ 1602 w 1745"/>
                <a:gd name="T29" fmla="*/ 496 h 1051"/>
                <a:gd name="T30" fmla="*/ 1552 w 1745"/>
                <a:gd name="T31" fmla="*/ 515 h 1051"/>
                <a:gd name="T32" fmla="*/ 1494 w 1745"/>
                <a:gd name="T33" fmla="*/ 520 h 1051"/>
                <a:gd name="T34" fmla="*/ 1343 w 1745"/>
                <a:gd name="T35" fmla="*/ 531 h 1051"/>
                <a:gd name="T36" fmla="*/ 1198 w 1745"/>
                <a:gd name="T37" fmla="*/ 554 h 1051"/>
                <a:gd name="T38" fmla="*/ 1058 w 1745"/>
                <a:gd name="T39" fmla="*/ 591 h 1051"/>
                <a:gd name="T40" fmla="*/ 923 w 1745"/>
                <a:gd name="T41" fmla="*/ 642 h 1051"/>
                <a:gd name="T42" fmla="*/ 793 w 1745"/>
                <a:gd name="T43" fmla="*/ 705 h 1051"/>
                <a:gd name="T44" fmla="*/ 672 w 1745"/>
                <a:gd name="T45" fmla="*/ 782 h 1051"/>
                <a:gd name="T46" fmla="*/ 555 w 1745"/>
                <a:gd name="T47" fmla="*/ 872 h 1051"/>
                <a:gd name="T48" fmla="*/ 444 w 1745"/>
                <a:gd name="T49" fmla="*/ 975 h 1051"/>
                <a:gd name="T50" fmla="*/ 397 w 1745"/>
                <a:gd name="T51" fmla="*/ 1014 h 1051"/>
                <a:gd name="T52" fmla="*/ 344 w 1745"/>
                <a:gd name="T53" fmla="*/ 1038 h 1051"/>
                <a:gd name="T54" fmla="*/ 294 w 1745"/>
                <a:gd name="T55" fmla="*/ 1051 h 1051"/>
                <a:gd name="T56" fmla="*/ 241 w 1745"/>
                <a:gd name="T57" fmla="*/ 1049 h 1051"/>
                <a:gd name="T58" fmla="*/ 190 w 1745"/>
                <a:gd name="T59" fmla="*/ 1038 h 1051"/>
                <a:gd name="T60" fmla="*/ 145 w 1745"/>
                <a:gd name="T61" fmla="*/ 1017 h 1051"/>
                <a:gd name="T62" fmla="*/ 101 w 1745"/>
                <a:gd name="T63" fmla="*/ 988 h 1051"/>
                <a:gd name="T64" fmla="*/ 66 w 1745"/>
                <a:gd name="T65" fmla="*/ 951 h 1051"/>
                <a:gd name="T66" fmla="*/ 34 w 1745"/>
                <a:gd name="T67" fmla="*/ 906 h 1051"/>
                <a:gd name="T68" fmla="*/ 13 w 1745"/>
                <a:gd name="T69" fmla="*/ 861 h 1051"/>
                <a:gd name="T70" fmla="*/ 0 w 1745"/>
                <a:gd name="T71" fmla="*/ 811 h 1051"/>
                <a:gd name="T72" fmla="*/ 0 w 1745"/>
                <a:gd name="T73" fmla="*/ 758 h 1051"/>
                <a:gd name="T74" fmla="*/ 11 w 1745"/>
                <a:gd name="T75" fmla="*/ 705 h 1051"/>
                <a:gd name="T76" fmla="*/ 34 w 1745"/>
                <a:gd name="T77" fmla="*/ 655 h 1051"/>
                <a:gd name="T78" fmla="*/ 74 w 1745"/>
                <a:gd name="T79" fmla="*/ 605 h 1051"/>
                <a:gd name="T80" fmla="*/ 193 w 1745"/>
                <a:gd name="T81" fmla="*/ 494 h 1051"/>
                <a:gd name="T82" fmla="*/ 317 w 1745"/>
                <a:gd name="T83" fmla="*/ 393 h 1051"/>
                <a:gd name="T84" fmla="*/ 447 w 1745"/>
                <a:gd name="T85" fmla="*/ 306 h 1051"/>
                <a:gd name="T86" fmla="*/ 582 w 1745"/>
                <a:gd name="T87" fmla="*/ 227 h 1051"/>
                <a:gd name="T88" fmla="*/ 725 w 1745"/>
                <a:gd name="T89" fmla="*/ 161 h 1051"/>
                <a:gd name="T90" fmla="*/ 870 w 1745"/>
                <a:gd name="T91" fmla="*/ 105 h 1051"/>
                <a:gd name="T92" fmla="*/ 1021 w 1745"/>
                <a:gd name="T93" fmla="*/ 60 h 1051"/>
                <a:gd name="T94" fmla="*/ 1174 w 1745"/>
                <a:gd name="T95" fmla="*/ 29 h 1051"/>
                <a:gd name="T96" fmla="*/ 1333 w 1745"/>
                <a:gd name="T97" fmla="*/ 7 h 1051"/>
                <a:gd name="T98" fmla="*/ 1494 w 1745"/>
                <a:gd name="T99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5" h="1051">
                  <a:moveTo>
                    <a:pt x="1494" y="0"/>
                  </a:moveTo>
                  <a:lnTo>
                    <a:pt x="1552" y="2"/>
                  </a:lnTo>
                  <a:lnTo>
                    <a:pt x="1602" y="18"/>
                  </a:lnTo>
                  <a:lnTo>
                    <a:pt x="1647" y="44"/>
                  </a:lnTo>
                  <a:lnTo>
                    <a:pt x="1682" y="76"/>
                  </a:lnTo>
                  <a:lnTo>
                    <a:pt x="1711" y="116"/>
                  </a:lnTo>
                  <a:lnTo>
                    <a:pt x="1729" y="158"/>
                  </a:lnTo>
                  <a:lnTo>
                    <a:pt x="1743" y="206"/>
                  </a:lnTo>
                  <a:lnTo>
                    <a:pt x="1745" y="256"/>
                  </a:lnTo>
                  <a:lnTo>
                    <a:pt x="1740" y="303"/>
                  </a:lnTo>
                  <a:lnTo>
                    <a:pt x="1729" y="351"/>
                  </a:lnTo>
                  <a:lnTo>
                    <a:pt x="1708" y="396"/>
                  </a:lnTo>
                  <a:lnTo>
                    <a:pt x="1682" y="436"/>
                  </a:lnTo>
                  <a:lnTo>
                    <a:pt x="1647" y="470"/>
                  </a:lnTo>
                  <a:lnTo>
                    <a:pt x="1602" y="496"/>
                  </a:lnTo>
                  <a:lnTo>
                    <a:pt x="1552" y="515"/>
                  </a:lnTo>
                  <a:lnTo>
                    <a:pt x="1494" y="520"/>
                  </a:lnTo>
                  <a:lnTo>
                    <a:pt x="1343" y="531"/>
                  </a:lnTo>
                  <a:lnTo>
                    <a:pt x="1198" y="554"/>
                  </a:lnTo>
                  <a:lnTo>
                    <a:pt x="1058" y="591"/>
                  </a:lnTo>
                  <a:lnTo>
                    <a:pt x="923" y="642"/>
                  </a:lnTo>
                  <a:lnTo>
                    <a:pt x="793" y="705"/>
                  </a:lnTo>
                  <a:lnTo>
                    <a:pt x="672" y="782"/>
                  </a:lnTo>
                  <a:lnTo>
                    <a:pt x="555" y="872"/>
                  </a:lnTo>
                  <a:lnTo>
                    <a:pt x="444" y="975"/>
                  </a:lnTo>
                  <a:lnTo>
                    <a:pt x="397" y="1014"/>
                  </a:lnTo>
                  <a:lnTo>
                    <a:pt x="344" y="1038"/>
                  </a:lnTo>
                  <a:lnTo>
                    <a:pt x="294" y="1051"/>
                  </a:lnTo>
                  <a:lnTo>
                    <a:pt x="241" y="1049"/>
                  </a:lnTo>
                  <a:lnTo>
                    <a:pt x="190" y="1038"/>
                  </a:lnTo>
                  <a:lnTo>
                    <a:pt x="145" y="1017"/>
                  </a:lnTo>
                  <a:lnTo>
                    <a:pt x="101" y="988"/>
                  </a:lnTo>
                  <a:lnTo>
                    <a:pt x="66" y="951"/>
                  </a:lnTo>
                  <a:lnTo>
                    <a:pt x="34" y="906"/>
                  </a:lnTo>
                  <a:lnTo>
                    <a:pt x="13" y="861"/>
                  </a:lnTo>
                  <a:lnTo>
                    <a:pt x="0" y="811"/>
                  </a:lnTo>
                  <a:lnTo>
                    <a:pt x="0" y="758"/>
                  </a:lnTo>
                  <a:lnTo>
                    <a:pt x="11" y="705"/>
                  </a:lnTo>
                  <a:lnTo>
                    <a:pt x="34" y="655"/>
                  </a:lnTo>
                  <a:lnTo>
                    <a:pt x="74" y="605"/>
                  </a:lnTo>
                  <a:lnTo>
                    <a:pt x="193" y="494"/>
                  </a:lnTo>
                  <a:lnTo>
                    <a:pt x="317" y="393"/>
                  </a:lnTo>
                  <a:lnTo>
                    <a:pt x="447" y="306"/>
                  </a:lnTo>
                  <a:lnTo>
                    <a:pt x="582" y="227"/>
                  </a:lnTo>
                  <a:lnTo>
                    <a:pt x="725" y="161"/>
                  </a:lnTo>
                  <a:lnTo>
                    <a:pt x="870" y="105"/>
                  </a:lnTo>
                  <a:lnTo>
                    <a:pt x="1021" y="60"/>
                  </a:lnTo>
                  <a:lnTo>
                    <a:pt x="1174" y="29"/>
                  </a:lnTo>
                  <a:lnTo>
                    <a:pt x="1333" y="7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634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37" name="Picture 36" descr="University of Maine at Machias logo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465" y="4331585"/>
              <a:ext cx="1347534" cy="393031"/>
            </a:xfrm>
            <a:prstGeom prst="rect">
              <a:avLst/>
            </a:prstGeom>
          </p:spPr>
        </p:pic>
        <p:pic>
          <p:nvPicPr>
            <p:cNvPr id="38" name="Picture 37" descr="University of Maine at Augusta logo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091" y="4315552"/>
              <a:ext cx="1083807" cy="392934"/>
            </a:xfrm>
            <a:prstGeom prst="rect">
              <a:avLst/>
            </a:prstGeom>
          </p:spPr>
        </p:pic>
        <p:pic>
          <p:nvPicPr>
            <p:cNvPr id="39" name="Picture 38" descr="UMaine logo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248" y="4348350"/>
              <a:ext cx="1306258" cy="387523"/>
            </a:xfrm>
            <a:prstGeom prst="rect">
              <a:avLst/>
            </a:prstGeom>
          </p:spPr>
        </p:pic>
        <p:sp>
          <p:nvSpPr>
            <p:cNvPr id="40" name="Freeform 3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738970" y="4698587"/>
              <a:ext cx="1768630" cy="1308192"/>
            </a:xfrm>
            <a:custGeom>
              <a:avLst/>
              <a:gdLst>
                <a:gd name="T0" fmla="*/ 415 w 5297"/>
                <a:gd name="T1" fmla="*/ 7 h 3918"/>
                <a:gd name="T2" fmla="*/ 719 w 5297"/>
                <a:gd name="T3" fmla="*/ 63 h 3918"/>
                <a:gd name="T4" fmla="*/ 1002 w 5297"/>
                <a:gd name="T5" fmla="*/ 163 h 3918"/>
                <a:gd name="T6" fmla="*/ 1269 w 5297"/>
                <a:gd name="T7" fmla="*/ 298 h 3918"/>
                <a:gd name="T8" fmla="*/ 1521 w 5297"/>
                <a:gd name="T9" fmla="*/ 467 h 3918"/>
                <a:gd name="T10" fmla="*/ 1761 w 5297"/>
                <a:gd name="T11" fmla="*/ 663 h 3918"/>
                <a:gd name="T12" fmla="*/ 2134 w 5297"/>
                <a:gd name="T13" fmla="*/ 1014 h 3918"/>
                <a:gd name="T14" fmla="*/ 2631 w 5297"/>
                <a:gd name="T15" fmla="*/ 1521 h 3918"/>
                <a:gd name="T16" fmla="*/ 3118 w 5297"/>
                <a:gd name="T17" fmla="*/ 2034 h 3918"/>
                <a:gd name="T18" fmla="*/ 3924 w 5297"/>
                <a:gd name="T19" fmla="*/ 2861 h 3918"/>
                <a:gd name="T20" fmla="*/ 4115 w 5297"/>
                <a:gd name="T21" fmla="*/ 3038 h 3918"/>
                <a:gd name="T22" fmla="*/ 4321 w 5297"/>
                <a:gd name="T23" fmla="*/ 3183 h 3918"/>
                <a:gd name="T24" fmla="*/ 4540 w 5297"/>
                <a:gd name="T25" fmla="*/ 3294 h 3918"/>
                <a:gd name="T26" fmla="*/ 4781 w 5297"/>
                <a:gd name="T27" fmla="*/ 3366 h 3918"/>
                <a:gd name="T28" fmla="*/ 5043 w 5297"/>
                <a:gd name="T29" fmla="*/ 3395 h 3918"/>
                <a:gd name="T30" fmla="*/ 5154 w 5297"/>
                <a:gd name="T31" fmla="*/ 3419 h 3918"/>
                <a:gd name="T32" fmla="*/ 5233 w 5297"/>
                <a:gd name="T33" fmla="*/ 3479 h 3918"/>
                <a:gd name="T34" fmla="*/ 5281 w 5297"/>
                <a:gd name="T35" fmla="*/ 3564 h 3918"/>
                <a:gd name="T36" fmla="*/ 5297 w 5297"/>
                <a:gd name="T37" fmla="*/ 3662 h 3918"/>
                <a:gd name="T38" fmla="*/ 5281 w 5297"/>
                <a:gd name="T39" fmla="*/ 3757 h 3918"/>
                <a:gd name="T40" fmla="*/ 5233 w 5297"/>
                <a:gd name="T41" fmla="*/ 3839 h 3918"/>
                <a:gd name="T42" fmla="*/ 5154 w 5297"/>
                <a:gd name="T43" fmla="*/ 3897 h 3918"/>
                <a:gd name="T44" fmla="*/ 5043 w 5297"/>
                <a:gd name="T45" fmla="*/ 3918 h 3918"/>
                <a:gd name="T46" fmla="*/ 4702 w 5297"/>
                <a:gd name="T47" fmla="*/ 3881 h 3918"/>
                <a:gd name="T48" fmla="*/ 4384 w 5297"/>
                <a:gd name="T49" fmla="*/ 3794 h 3918"/>
                <a:gd name="T50" fmla="*/ 4091 w 5297"/>
                <a:gd name="T51" fmla="*/ 3654 h 3918"/>
                <a:gd name="T52" fmla="*/ 3816 w 5297"/>
                <a:gd name="T53" fmla="*/ 3469 h 3918"/>
                <a:gd name="T54" fmla="*/ 3565 w 5297"/>
                <a:gd name="T55" fmla="*/ 3242 h 3918"/>
                <a:gd name="T56" fmla="*/ 2108 w 5297"/>
                <a:gd name="T57" fmla="*/ 1749 h 3918"/>
                <a:gd name="T58" fmla="*/ 1915 w 5297"/>
                <a:gd name="T59" fmla="*/ 1540 h 3918"/>
                <a:gd name="T60" fmla="*/ 1714 w 5297"/>
                <a:gd name="T61" fmla="*/ 1331 h 3918"/>
                <a:gd name="T62" fmla="*/ 1505 w 5297"/>
                <a:gd name="T63" fmla="*/ 1125 h 3918"/>
                <a:gd name="T64" fmla="*/ 1285 w 5297"/>
                <a:gd name="T65" fmla="*/ 938 h 3918"/>
                <a:gd name="T66" fmla="*/ 1055 w 5297"/>
                <a:gd name="T67" fmla="*/ 774 h 3918"/>
                <a:gd name="T68" fmla="*/ 807 w 5297"/>
                <a:gd name="T69" fmla="*/ 644 h 3918"/>
                <a:gd name="T70" fmla="*/ 540 w 5297"/>
                <a:gd name="T71" fmla="*/ 557 h 3918"/>
                <a:gd name="T72" fmla="*/ 254 w 5297"/>
                <a:gd name="T73" fmla="*/ 520 h 3918"/>
                <a:gd name="T74" fmla="*/ 143 w 5297"/>
                <a:gd name="T75" fmla="*/ 496 h 3918"/>
                <a:gd name="T76" fmla="*/ 64 w 5297"/>
                <a:gd name="T77" fmla="*/ 436 h 3918"/>
                <a:gd name="T78" fmla="*/ 16 w 5297"/>
                <a:gd name="T79" fmla="*/ 351 h 3918"/>
                <a:gd name="T80" fmla="*/ 0 w 5297"/>
                <a:gd name="T81" fmla="*/ 253 h 3918"/>
                <a:gd name="T82" fmla="*/ 16 w 5297"/>
                <a:gd name="T83" fmla="*/ 158 h 3918"/>
                <a:gd name="T84" fmla="*/ 64 w 5297"/>
                <a:gd name="T85" fmla="*/ 76 h 3918"/>
                <a:gd name="T86" fmla="*/ 143 w 5297"/>
                <a:gd name="T87" fmla="*/ 18 h 3918"/>
                <a:gd name="T88" fmla="*/ 254 w 5297"/>
                <a:gd name="T89" fmla="*/ 0 h 3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97" h="3918">
                  <a:moveTo>
                    <a:pt x="254" y="0"/>
                  </a:moveTo>
                  <a:lnTo>
                    <a:pt x="415" y="7"/>
                  </a:lnTo>
                  <a:lnTo>
                    <a:pt x="571" y="31"/>
                  </a:lnTo>
                  <a:lnTo>
                    <a:pt x="719" y="63"/>
                  </a:lnTo>
                  <a:lnTo>
                    <a:pt x="865" y="108"/>
                  </a:lnTo>
                  <a:lnTo>
                    <a:pt x="1002" y="163"/>
                  </a:lnTo>
                  <a:lnTo>
                    <a:pt x="1137" y="227"/>
                  </a:lnTo>
                  <a:lnTo>
                    <a:pt x="1269" y="298"/>
                  </a:lnTo>
                  <a:lnTo>
                    <a:pt x="1396" y="380"/>
                  </a:lnTo>
                  <a:lnTo>
                    <a:pt x="1521" y="467"/>
                  </a:lnTo>
                  <a:lnTo>
                    <a:pt x="1642" y="562"/>
                  </a:lnTo>
                  <a:lnTo>
                    <a:pt x="1761" y="663"/>
                  </a:lnTo>
                  <a:lnTo>
                    <a:pt x="1880" y="771"/>
                  </a:lnTo>
                  <a:lnTo>
                    <a:pt x="2134" y="1014"/>
                  </a:lnTo>
                  <a:lnTo>
                    <a:pt x="2385" y="1265"/>
                  </a:lnTo>
                  <a:lnTo>
                    <a:pt x="2631" y="1521"/>
                  </a:lnTo>
                  <a:lnTo>
                    <a:pt x="2874" y="1778"/>
                  </a:lnTo>
                  <a:lnTo>
                    <a:pt x="3118" y="2034"/>
                  </a:lnTo>
                  <a:lnTo>
                    <a:pt x="3364" y="2288"/>
                  </a:lnTo>
                  <a:lnTo>
                    <a:pt x="3924" y="2861"/>
                  </a:lnTo>
                  <a:lnTo>
                    <a:pt x="4019" y="2954"/>
                  </a:lnTo>
                  <a:lnTo>
                    <a:pt x="4115" y="3038"/>
                  </a:lnTo>
                  <a:lnTo>
                    <a:pt x="4215" y="3115"/>
                  </a:lnTo>
                  <a:lnTo>
                    <a:pt x="4321" y="3183"/>
                  </a:lnTo>
                  <a:lnTo>
                    <a:pt x="4429" y="3244"/>
                  </a:lnTo>
                  <a:lnTo>
                    <a:pt x="4540" y="3294"/>
                  </a:lnTo>
                  <a:lnTo>
                    <a:pt x="4659" y="3334"/>
                  </a:lnTo>
                  <a:lnTo>
                    <a:pt x="4781" y="3366"/>
                  </a:lnTo>
                  <a:lnTo>
                    <a:pt x="4908" y="3387"/>
                  </a:lnTo>
                  <a:lnTo>
                    <a:pt x="5043" y="3395"/>
                  </a:lnTo>
                  <a:lnTo>
                    <a:pt x="5104" y="3403"/>
                  </a:lnTo>
                  <a:lnTo>
                    <a:pt x="5154" y="3419"/>
                  </a:lnTo>
                  <a:lnTo>
                    <a:pt x="5196" y="3445"/>
                  </a:lnTo>
                  <a:lnTo>
                    <a:pt x="5233" y="3479"/>
                  </a:lnTo>
                  <a:lnTo>
                    <a:pt x="5260" y="3522"/>
                  </a:lnTo>
                  <a:lnTo>
                    <a:pt x="5281" y="3564"/>
                  </a:lnTo>
                  <a:lnTo>
                    <a:pt x="5291" y="3612"/>
                  </a:lnTo>
                  <a:lnTo>
                    <a:pt x="5297" y="3662"/>
                  </a:lnTo>
                  <a:lnTo>
                    <a:pt x="5291" y="3709"/>
                  </a:lnTo>
                  <a:lnTo>
                    <a:pt x="5281" y="3757"/>
                  </a:lnTo>
                  <a:lnTo>
                    <a:pt x="5260" y="3802"/>
                  </a:lnTo>
                  <a:lnTo>
                    <a:pt x="5233" y="3839"/>
                  </a:lnTo>
                  <a:lnTo>
                    <a:pt x="5196" y="3873"/>
                  </a:lnTo>
                  <a:lnTo>
                    <a:pt x="5154" y="3897"/>
                  </a:lnTo>
                  <a:lnTo>
                    <a:pt x="5104" y="3913"/>
                  </a:lnTo>
                  <a:lnTo>
                    <a:pt x="5043" y="3918"/>
                  </a:lnTo>
                  <a:lnTo>
                    <a:pt x="4871" y="3905"/>
                  </a:lnTo>
                  <a:lnTo>
                    <a:pt x="4702" y="3881"/>
                  </a:lnTo>
                  <a:lnTo>
                    <a:pt x="4540" y="3844"/>
                  </a:lnTo>
                  <a:lnTo>
                    <a:pt x="4384" y="3794"/>
                  </a:lnTo>
                  <a:lnTo>
                    <a:pt x="4234" y="3730"/>
                  </a:lnTo>
                  <a:lnTo>
                    <a:pt x="4091" y="3654"/>
                  </a:lnTo>
                  <a:lnTo>
                    <a:pt x="3951" y="3567"/>
                  </a:lnTo>
                  <a:lnTo>
                    <a:pt x="3816" y="3469"/>
                  </a:lnTo>
                  <a:lnTo>
                    <a:pt x="3689" y="3360"/>
                  </a:lnTo>
                  <a:lnTo>
                    <a:pt x="3565" y="3242"/>
                  </a:lnTo>
                  <a:lnTo>
                    <a:pt x="2205" y="1849"/>
                  </a:lnTo>
                  <a:lnTo>
                    <a:pt x="2108" y="1749"/>
                  </a:lnTo>
                  <a:lnTo>
                    <a:pt x="2012" y="1646"/>
                  </a:lnTo>
                  <a:lnTo>
                    <a:pt x="1915" y="1540"/>
                  </a:lnTo>
                  <a:lnTo>
                    <a:pt x="1814" y="1434"/>
                  </a:lnTo>
                  <a:lnTo>
                    <a:pt x="1714" y="1331"/>
                  </a:lnTo>
                  <a:lnTo>
                    <a:pt x="1611" y="1226"/>
                  </a:lnTo>
                  <a:lnTo>
                    <a:pt x="1505" y="1125"/>
                  </a:lnTo>
                  <a:lnTo>
                    <a:pt x="1396" y="1030"/>
                  </a:lnTo>
                  <a:lnTo>
                    <a:pt x="1285" y="938"/>
                  </a:lnTo>
                  <a:lnTo>
                    <a:pt x="1172" y="853"/>
                  </a:lnTo>
                  <a:lnTo>
                    <a:pt x="1055" y="774"/>
                  </a:lnTo>
                  <a:lnTo>
                    <a:pt x="934" y="705"/>
                  </a:lnTo>
                  <a:lnTo>
                    <a:pt x="807" y="644"/>
                  </a:lnTo>
                  <a:lnTo>
                    <a:pt x="674" y="594"/>
                  </a:lnTo>
                  <a:lnTo>
                    <a:pt x="540" y="557"/>
                  </a:lnTo>
                  <a:lnTo>
                    <a:pt x="399" y="531"/>
                  </a:lnTo>
                  <a:lnTo>
                    <a:pt x="254" y="520"/>
                  </a:lnTo>
                  <a:lnTo>
                    <a:pt x="193" y="515"/>
                  </a:lnTo>
                  <a:lnTo>
                    <a:pt x="143" y="496"/>
                  </a:lnTo>
                  <a:lnTo>
                    <a:pt x="98" y="470"/>
                  </a:lnTo>
                  <a:lnTo>
                    <a:pt x="64" y="436"/>
                  </a:lnTo>
                  <a:lnTo>
                    <a:pt x="35" y="396"/>
                  </a:lnTo>
                  <a:lnTo>
                    <a:pt x="16" y="351"/>
                  </a:lnTo>
                  <a:lnTo>
                    <a:pt x="5" y="303"/>
                  </a:lnTo>
                  <a:lnTo>
                    <a:pt x="0" y="253"/>
                  </a:lnTo>
                  <a:lnTo>
                    <a:pt x="5" y="206"/>
                  </a:lnTo>
                  <a:lnTo>
                    <a:pt x="16" y="158"/>
                  </a:lnTo>
                  <a:lnTo>
                    <a:pt x="35" y="116"/>
                  </a:lnTo>
                  <a:lnTo>
                    <a:pt x="64" y="76"/>
                  </a:lnTo>
                  <a:lnTo>
                    <a:pt x="98" y="42"/>
                  </a:lnTo>
                  <a:lnTo>
                    <a:pt x="143" y="18"/>
                  </a:lnTo>
                  <a:lnTo>
                    <a:pt x="193" y="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A57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4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9347824" y="5651985"/>
              <a:ext cx="582644" cy="351256"/>
            </a:xfrm>
            <a:custGeom>
              <a:avLst/>
              <a:gdLst>
                <a:gd name="T0" fmla="*/ 1451 w 1745"/>
                <a:gd name="T1" fmla="*/ 0 h 1052"/>
                <a:gd name="T2" fmla="*/ 1504 w 1745"/>
                <a:gd name="T3" fmla="*/ 0 h 1052"/>
                <a:gd name="T4" fmla="*/ 1552 w 1745"/>
                <a:gd name="T5" fmla="*/ 11 h 1052"/>
                <a:gd name="T6" fmla="*/ 1599 w 1745"/>
                <a:gd name="T7" fmla="*/ 32 h 1052"/>
                <a:gd name="T8" fmla="*/ 1642 w 1745"/>
                <a:gd name="T9" fmla="*/ 64 h 1052"/>
                <a:gd name="T10" fmla="*/ 1679 w 1745"/>
                <a:gd name="T11" fmla="*/ 101 h 1052"/>
                <a:gd name="T12" fmla="*/ 1710 w 1745"/>
                <a:gd name="T13" fmla="*/ 143 h 1052"/>
                <a:gd name="T14" fmla="*/ 1732 w 1745"/>
                <a:gd name="T15" fmla="*/ 191 h 1052"/>
                <a:gd name="T16" fmla="*/ 1742 w 1745"/>
                <a:gd name="T17" fmla="*/ 241 h 1052"/>
                <a:gd name="T18" fmla="*/ 1745 w 1745"/>
                <a:gd name="T19" fmla="*/ 291 h 1052"/>
                <a:gd name="T20" fmla="*/ 1734 w 1745"/>
                <a:gd name="T21" fmla="*/ 344 h 1052"/>
                <a:gd name="T22" fmla="*/ 1708 w 1745"/>
                <a:gd name="T23" fmla="*/ 397 h 1052"/>
                <a:gd name="T24" fmla="*/ 1668 w 1745"/>
                <a:gd name="T25" fmla="*/ 444 h 1052"/>
                <a:gd name="T26" fmla="*/ 1552 w 1745"/>
                <a:gd name="T27" fmla="*/ 555 h 1052"/>
                <a:gd name="T28" fmla="*/ 1427 w 1745"/>
                <a:gd name="T29" fmla="*/ 656 h 1052"/>
                <a:gd name="T30" fmla="*/ 1298 w 1745"/>
                <a:gd name="T31" fmla="*/ 743 h 1052"/>
                <a:gd name="T32" fmla="*/ 1160 w 1745"/>
                <a:gd name="T33" fmla="*/ 822 h 1052"/>
                <a:gd name="T34" fmla="*/ 1020 w 1745"/>
                <a:gd name="T35" fmla="*/ 888 h 1052"/>
                <a:gd name="T36" fmla="*/ 875 w 1745"/>
                <a:gd name="T37" fmla="*/ 944 h 1052"/>
                <a:gd name="T38" fmla="*/ 724 w 1745"/>
                <a:gd name="T39" fmla="*/ 989 h 1052"/>
                <a:gd name="T40" fmla="*/ 571 w 1745"/>
                <a:gd name="T41" fmla="*/ 1020 h 1052"/>
                <a:gd name="T42" fmla="*/ 412 w 1745"/>
                <a:gd name="T43" fmla="*/ 1041 h 1052"/>
                <a:gd name="T44" fmla="*/ 251 w 1745"/>
                <a:gd name="T45" fmla="*/ 1052 h 1052"/>
                <a:gd name="T46" fmla="*/ 193 w 1745"/>
                <a:gd name="T47" fmla="*/ 1047 h 1052"/>
                <a:gd name="T48" fmla="*/ 140 w 1745"/>
                <a:gd name="T49" fmla="*/ 1031 h 1052"/>
                <a:gd name="T50" fmla="*/ 97 w 1745"/>
                <a:gd name="T51" fmla="*/ 1007 h 1052"/>
                <a:gd name="T52" fmla="*/ 63 w 1745"/>
                <a:gd name="T53" fmla="*/ 973 h 1052"/>
                <a:gd name="T54" fmla="*/ 34 w 1745"/>
                <a:gd name="T55" fmla="*/ 933 h 1052"/>
                <a:gd name="T56" fmla="*/ 15 w 1745"/>
                <a:gd name="T57" fmla="*/ 891 h 1052"/>
                <a:gd name="T58" fmla="*/ 2 w 1745"/>
                <a:gd name="T59" fmla="*/ 843 h 1052"/>
                <a:gd name="T60" fmla="*/ 0 w 1745"/>
                <a:gd name="T61" fmla="*/ 796 h 1052"/>
                <a:gd name="T62" fmla="*/ 2 w 1745"/>
                <a:gd name="T63" fmla="*/ 746 h 1052"/>
                <a:gd name="T64" fmla="*/ 15 w 1745"/>
                <a:gd name="T65" fmla="*/ 698 h 1052"/>
                <a:gd name="T66" fmla="*/ 34 w 1745"/>
                <a:gd name="T67" fmla="*/ 653 h 1052"/>
                <a:gd name="T68" fmla="*/ 63 w 1745"/>
                <a:gd name="T69" fmla="*/ 613 h 1052"/>
                <a:gd name="T70" fmla="*/ 97 w 1745"/>
                <a:gd name="T71" fmla="*/ 579 h 1052"/>
                <a:gd name="T72" fmla="*/ 142 w 1745"/>
                <a:gd name="T73" fmla="*/ 553 h 1052"/>
                <a:gd name="T74" fmla="*/ 193 w 1745"/>
                <a:gd name="T75" fmla="*/ 537 h 1052"/>
                <a:gd name="T76" fmla="*/ 251 w 1745"/>
                <a:gd name="T77" fmla="*/ 529 h 1052"/>
                <a:gd name="T78" fmla="*/ 401 w 1745"/>
                <a:gd name="T79" fmla="*/ 518 h 1052"/>
                <a:gd name="T80" fmla="*/ 547 w 1745"/>
                <a:gd name="T81" fmla="*/ 494 h 1052"/>
                <a:gd name="T82" fmla="*/ 687 w 1745"/>
                <a:gd name="T83" fmla="*/ 457 h 1052"/>
                <a:gd name="T84" fmla="*/ 822 w 1745"/>
                <a:gd name="T85" fmla="*/ 407 h 1052"/>
                <a:gd name="T86" fmla="*/ 949 w 1745"/>
                <a:gd name="T87" fmla="*/ 344 h 1052"/>
                <a:gd name="T88" fmla="*/ 1073 w 1745"/>
                <a:gd name="T89" fmla="*/ 267 h 1052"/>
                <a:gd name="T90" fmla="*/ 1189 w 1745"/>
                <a:gd name="T91" fmla="*/ 177 h 1052"/>
                <a:gd name="T92" fmla="*/ 1301 w 1745"/>
                <a:gd name="T93" fmla="*/ 77 h 1052"/>
                <a:gd name="T94" fmla="*/ 1348 w 1745"/>
                <a:gd name="T95" fmla="*/ 35 h 1052"/>
                <a:gd name="T96" fmla="*/ 1398 w 1745"/>
                <a:gd name="T97" fmla="*/ 11 h 1052"/>
                <a:gd name="T98" fmla="*/ 1451 w 1745"/>
                <a:gd name="T9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5" h="1052">
                  <a:moveTo>
                    <a:pt x="1451" y="0"/>
                  </a:moveTo>
                  <a:lnTo>
                    <a:pt x="1504" y="0"/>
                  </a:lnTo>
                  <a:lnTo>
                    <a:pt x="1552" y="11"/>
                  </a:lnTo>
                  <a:lnTo>
                    <a:pt x="1599" y="32"/>
                  </a:lnTo>
                  <a:lnTo>
                    <a:pt x="1642" y="64"/>
                  </a:lnTo>
                  <a:lnTo>
                    <a:pt x="1679" y="101"/>
                  </a:lnTo>
                  <a:lnTo>
                    <a:pt x="1710" y="143"/>
                  </a:lnTo>
                  <a:lnTo>
                    <a:pt x="1732" y="191"/>
                  </a:lnTo>
                  <a:lnTo>
                    <a:pt x="1742" y="241"/>
                  </a:lnTo>
                  <a:lnTo>
                    <a:pt x="1745" y="291"/>
                  </a:lnTo>
                  <a:lnTo>
                    <a:pt x="1734" y="344"/>
                  </a:lnTo>
                  <a:lnTo>
                    <a:pt x="1708" y="397"/>
                  </a:lnTo>
                  <a:lnTo>
                    <a:pt x="1668" y="444"/>
                  </a:lnTo>
                  <a:lnTo>
                    <a:pt x="1552" y="555"/>
                  </a:lnTo>
                  <a:lnTo>
                    <a:pt x="1427" y="656"/>
                  </a:lnTo>
                  <a:lnTo>
                    <a:pt x="1298" y="743"/>
                  </a:lnTo>
                  <a:lnTo>
                    <a:pt x="1160" y="822"/>
                  </a:lnTo>
                  <a:lnTo>
                    <a:pt x="1020" y="888"/>
                  </a:lnTo>
                  <a:lnTo>
                    <a:pt x="875" y="944"/>
                  </a:lnTo>
                  <a:lnTo>
                    <a:pt x="724" y="989"/>
                  </a:lnTo>
                  <a:lnTo>
                    <a:pt x="571" y="1020"/>
                  </a:lnTo>
                  <a:lnTo>
                    <a:pt x="412" y="1041"/>
                  </a:lnTo>
                  <a:lnTo>
                    <a:pt x="251" y="1052"/>
                  </a:lnTo>
                  <a:lnTo>
                    <a:pt x="193" y="1047"/>
                  </a:lnTo>
                  <a:lnTo>
                    <a:pt x="140" y="1031"/>
                  </a:lnTo>
                  <a:lnTo>
                    <a:pt x="97" y="1007"/>
                  </a:lnTo>
                  <a:lnTo>
                    <a:pt x="63" y="973"/>
                  </a:lnTo>
                  <a:lnTo>
                    <a:pt x="34" y="933"/>
                  </a:lnTo>
                  <a:lnTo>
                    <a:pt x="15" y="891"/>
                  </a:lnTo>
                  <a:lnTo>
                    <a:pt x="2" y="843"/>
                  </a:lnTo>
                  <a:lnTo>
                    <a:pt x="0" y="796"/>
                  </a:lnTo>
                  <a:lnTo>
                    <a:pt x="2" y="746"/>
                  </a:lnTo>
                  <a:lnTo>
                    <a:pt x="15" y="698"/>
                  </a:lnTo>
                  <a:lnTo>
                    <a:pt x="34" y="653"/>
                  </a:lnTo>
                  <a:lnTo>
                    <a:pt x="63" y="613"/>
                  </a:lnTo>
                  <a:lnTo>
                    <a:pt x="97" y="579"/>
                  </a:lnTo>
                  <a:lnTo>
                    <a:pt x="142" y="553"/>
                  </a:lnTo>
                  <a:lnTo>
                    <a:pt x="193" y="537"/>
                  </a:lnTo>
                  <a:lnTo>
                    <a:pt x="251" y="529"/>
                  </a:lnTo>
                  <a:lnTo>
                    <a:pt x="401" y="518"/>
                  </a:lnTo>
                  <a:lnTo>
                    <a:pt x="547" y="494"/>
                  </a:lnTo>
                  <a:lnTo>
                    <a:pt x="687" y="457"/>
                  </a:lnTo>
                  <a:lnTo>
                    <a:pt x="822" y="407"/>
                  </a:lnTo>
                  <a:lnTo>
                    <a:pt x="949" y="344"/>
                  </a:lnTo>
                  <a:lnTo>
                    <a:pt x="1073" y="267"/>
                  </a:lnTo>
                  <a:lnTo>
                    <a:pt x="1189" y="177"/>
                  </a:lnTo>
                  <a:lnTo>
                    <a:pt x="1301" y="77"/>
                  </a:lnTo>
                  <a:lnTo>
                    <a:pt x="1348" y="35"/>
                  </a:lnTo>
                  <a:lnTo>
                    <a:pt x="1398" y="11"/>
                  </a:lnTo>
                  <a:lnTo>
                    <a:pt x="1451" y="0"/>
                  </a:lnTo>
                  <a:close/>
                </a:path>
              </a:pathLst>
            </a:custGeom>
            <a:solidFill>
              <a:srgbClr val="0A57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Freeform 4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303825" y="4698587"/>
              <a:ext cx="582643" cy="350920"/>
            </a:xfrm>
            <a:custGeom>
              <a:avLst/>
              <a:gdLst>
                <a:gd name="T0" fmla="*/ 1494 w 1745"/>
                <a:gd name="T1" fmla="*/ 0 h 1051"/>
                <a:gd name="T2" fmla="*/ 1552 w 1745"/>
                <a:gd name="T3" fmla="*/ 2 h 1051"/>
                <a:gd name="T4" fmla="*/ 1602 w 1745"/>
                <a:gd name="T5" fmla="*/ 18 h 1051"/>
                <a:gd name="T6" fmla="*/ 1647 w 1745"/>
                <a:gd name="T7" fmla="*/ 44 h 1051"/>
                <a:gd name="T8" fmla="*/ 1682 w 1745"/>
                <a:gd name="T9" fmla="*/ 76 h 1051"/>
                <a:gd name="T10" fmla="*/ 1711 w 1745"/>
                <a:gd name="T11" fmla="*/ 116 h 1051"/>
                <a:gd name="T12" fmla="*/ 1729 w 1745"/>
                <a:gd name="T13" fmla="*/ 158 h 1051"/>
                <a:gd name="T14" fmla="*/ 1743 w 1745"/>
                <a:gd name="T15" fmla="*/ 206 h 1051"/>
                <a:gd name="T16" fmla="*/ 1745 w 1745"/>
                <a:gd name="T17" fmla="*/ 256 h 1051"/>
                <a:gd name="T18" fmla="*/ 1740 w 1745"/>
                <a:gd name="T19" fmla="*/ 303 h 1051"/>
                <a:gd name="T20" fmla="*/ 1729 w 1745"/>
                <a:gd name="T21" fmla="*/ 351 h 1051"/>
                <a:gd name="T22" fmla="*/ 1708 w 1745"/>
                <a:gd name="T23" fmla="*/ 396 h 1051"/>
                <a:gd name="T24" fmla="*/ 1682 w 1745"/>
                <a:gd name="T25" fmla="*/ 436 h 1051"/>
                <a:gd name="T26" fmla="*/ 1647 w 1745"/>
                <a:gd name="T27" fmla="*/ 470 h 1051"/>
                <a:gd name="T28" fmla="*/ 1602 w 1745"/>
                <a:gd name="T29" fmla="*/ 496 h 1051"/>
                <a:gd name="T30" fmla="*/ 1552 w 1745"/>
                <a:gd name="T31" fmla="*/ 515 h 1051"/>
                <a:gd name="T32" fmla="*/ 1494 w 1745"/>
                <a:gd name="T33" fmla="*/ 520 h 1051"/>
                <a:gd name="T34" fmla="*/ 1343 w 1745"/>
                <a:gd name="T35" fmla="*/ 531 h 1051"/>
                <a:gd name="T36" fmla="*/ 1198 w 1745"/>
                <a:gd name="T37" fmla="*/ 554 h 1051"/>
                <a:gd name="T38" fmla="*/ 1058 w 1745"/>
                <a:gd name="T39" fmla="*/ 591 h 1051"/>
                <a:gd name="T40" fmla="*/ 923 w 1745"/>
                <a:gd name="T41" fmla="*/ 642 h 1051"/>
                <a:gd name="T42" fmla="*/ 793 w 1745"/>
                <a:gd name="T43" fmla="*/ 705 h 1051"/>
                <a:gd name="T44" fmla="*/ 672 w 1745"/>
                <a:gd name="T45" fmla="*/ 782 h 1051"/>
                <a:gd name="T46" fmla="*/ 555 w 1745"/>
                <a:gd name="T47" fmla="*/ 872 h 1051"/>
                <a:gd name="T48" fmla="*/ 444 w 1745"/>
                <a:gd name="T49" fmla="*/ 975 h 1051"/>
                <a:gd name="T50" fmla="*/ 397 w 1745"/>
                <a:gd name="T51" fmla="*/ 1014 h 1051"/>
                <a:gd name="T52" fmla="*/ 344 w 1745"/>
                <a:gd name="T53" fmla="*/ 1038 h 1051"/>
                <a:gd name="T54" fmla="*/ 294 w 1745"/>
                <a:gd name="T55" fmla="*/ 1051 h 1051"/>
                <a:gd name="T56" fmla="*/ 241 w 1745"/>
                <a:gd name="T57" fmla="*/ 1049 h 1051"/>
                <a:gd name="T58" fmla="*/ 190 w 1745"/>
                <a:gd name="T59" fmla="*/ 1038 h 1051"/>
                <a:gd name="T60" fmla="*/ 145 w 1745"/>
                <a:gd name="T61" fmla="*/ 1017 h 1051"/>
                <a:gd name="T62" fmla="*/ 101 w 1745"/>
                <a:gd name="T63" fmla="*/ 988 h 1051"/>
                <a:gd name="T64" fmla="*/ 66 w 1745"/>
                <a:gd name="T65" fmla="*/ 951 h 1051"/>
                <a:gd name="T66" fmla="*/ 34 w 1745"/>
                <a:gd name="T67" fmla="*/ 906 h 1051"/>
                <a:gd name="T68" fmla="*/ 13 w 1745"/>
                <a:gd name="T69" fmla="*/ 861 h 1051"/>
                <a:gd name="T70" fmla="*/ 0 w 1745"/>
                <a:gd name="T71" fmla="*/ 811 h 1051"/>
                <a:gd name="T72" fmla="*/ 0 w 1745"/>
                <a:gd name="T73" fmla="*/ 758 h 1051"/>
                <a:gd name="T74" fmla="*/ 11 w 1745"/>
                <a:gd name="T75" fmla="*/ 705 h 1051"/>
                <a:gd name="T76" fmla="*/ 34 w 1745"/>
                <a:gd name="T77" fmla="*/ 655 h 1051"/>
                <a:gd name="T78" fmla="*/ 74 w 1745"/>
                <a:gd name="T79" fmla="*/ 605 h 1051"/>
                <a:gd name="T80" fmla="*/ 193 w 1745"/>
                <a:gd name="T81" fmla="*/ 494 h 1051"/>
                <a:gd name="T82" fmla="*/ 317 w 1745"/>
                <a:gd name="T83" fmla="*/ 393 h 1051"/>
                <a:gd name="T84" fmla="*/ 447 w 1745"/>
                <a:gd name="T85" fmla="*/ 306 h 1051"/>
                <a:gd name="T86" fmla="*/ 582 w 1745"/>
                <a:gd name="T87" fmla="*/ 227 h 1051"/>
                <a:gd name="T88" fmla="*/ 725 w 1745"/>
                <a:gd name="T89" fmla="*/ 161 h 1051"/>
                <a:gd name="T90" fmla="*/ 870 w 1745"/>
                <a:gd name="T91" fmla="*/ 105 h 1051"/>
                <a:gd name="T92" fmla="*/ 1021 w 1745"/>
                <a:gd name="T93" fmla="*/ 60 h 1051"/>
                <a:gd name="T94" fmla="*/ 1174 w 1745"/>
                <a:gd name="T95" fmla="*/ 29 h 1051"/>
                <a:gd name="T96" fmla="*/ 1333 w 1745"/>
                <a:gd name="T97" fmla="*/ 7 h 1051"/>
                <a:gd name="T98" fmla="*/ 1494 w 1745"/>
                <a:gd name="T99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5" h="1051">
                  <a:moveTo>
                    <a:pt x="1494" y="0"/>
                  </a:moveTo>
                  <a:lnTo>
                    <a:pt x="1552" y="2"/>
                  </a:lnTo>
                  <a:lnTo>
                    <a:pt x="1602" y="18"/>
                  </a:lnTo>
                  <a:lnTo>
                    <a:pt x="1647" y="44"/>
                  </a:lnTo>
                  <a:lnTo>
                    <a:pt x="1682" y="76"/>
                  </a:lnTo>
                  <a:lnTo>
                    <a:pt x="1711" y="116"/>
                  </a:lnTo>
                  <a:lnTo>
                    <a:pt x="1729" y="158"/>
                  </a:lnTo>
                  <a:lnTo>
                    <a:pt x="1743" y="206"/>
                  </a:lnTo>
                  <a:lnTo>
                    <a:pt x="1745" y="256"/>
                  </a:lnTo>
                  <a:lnTo>
                    <a:pt x="1740" y="303"/>
                  </a:lnTo>
                  <a:lnTo>
                    <a:pt x="1729" y="351"/>
                  </a:lnTo>
                  <a:lnTo>
                    <a:pt x="1708" y="396"/>
                  </a:lnTo>
                  <a:lnTo>
                    <a:pt x="1682" y="436"/>
                  </a:lnTo>
                  <a:lnTo>
                    <a:pt x="1647" y="470"/>
                  </a:lnTo>
                  <a:lnTo>
                    <a:pt x="1602" y="496"/>
                  </a:lnTo>
                  <a:lnTo>
                    <a:pt x="1552" y="515"/>
                  </a:lnTo>
                  <a:lnTo>
                    <a:pt x="1494" y="520"/>
                  </a:lnTo>
                  <a:lnTo>
                    <a:pt x="1343" y="531"/>
                  </a:lnTo>
                  <a:lnTo>
                    <a:pt x="1198" y="554"/>
                  </a:lnTo>
                  <a:lnTo>
                    <a:pt x="1058" y="591"/>
                  </a:lnTo>
                  <a:lnTo>
                    <a:pt x="923" y="642"/>
                  </a:lnTo>
                  <a:lnTo>
                    <a:pt x="793" y="705"/>
                  </a:lnTo>
                  <a:lnTo>
                    <a:pt x="672" y="782"/>
                  </a:lnTo>
                  <a:lnTo>
                    <a:pt x="555" y="872"/>
                  </a:lnTo>
                  <a:lnTo>
                    <a:pt x="444" y="975"/>
                  </a:lnTo>
                  <a:lnTo>
                    <a:pt x="397" y="1014"/>
                  </a:lnTo>
                  <a:lnTo>
                    <a:pt x="344" y="1038"/>
                  </a:lnTo>
                  <a:lnTo>
                    <a:pt x="294" y="1051"/>
                  </a:lnTo>
                  <a:lnTo>
                    <a:pt x="241" y="1049"/>
                  </a:lnTo>
                  <a:lnTo>
                    <a:pt x="190" y="1038"/>
                  </a:lnTo>
                  <a:lnTo>
                    <a:pt x="145" y="1017"/>
                  </a:lnTo>
                  <a:lnTo>
                    <a:pt x="101" y="988"/>
                  </a:lnTo>
                  <a:lnTo>
                    <a:pt x="66" y="951"/>
                  </a:lnTo>
                  <a:lnTo>
                    <a:pt x="34" y="906"/>
                  </a:lnTo>
                  <a:lnTo>
                    <a:pt x="13" y="861"/>
                  </a:lnTo>
                  <a:lnTo>
                    <a:pt x="0" y="811"/>
                  </a:lnTo>
                  <a:lnTo>
                    <a:pt x="0" y="758"/>
                  </a:lnTo>
                  <a:lnTo>
                    <a:pt x="11" y="705"/>
                  </a:lnTo>
                  <a:lnTo>
                    <a:pt x="34" y="655"/>
                  </a:lnTo>
                  <a:lnTo>
                    <a:pt x="74" y="605"/>
                  </a:lnTo>
                  <a:lnTo>
                    <a:pt x="193" y="494"/>
                  </a:lnTo>
                  <a:lnTo>
                    <a:pt x="317" y="393"/>
                  </a:lnTo>
                  <a:lnTo>
                    <a:pt x="447" y="306"/>
                  </a:lnTo>
                  <a:lnTo>
                    <a:pt x="582" y="227"/>
                  </a:lnTo>
                  <a:lnTo>
                    <a:pt x="725" y="161"/>
                  </a:lnTo>
                  <a:lnTo>
                    <a:pt x="870" y="105"/>
                  </a:lnTo>
                  <a:lnTo>
                    <a:pt x="1021" y="60"/>
                  </a:lnTo>
                  <a:lnTo>
                    <a:pt x="1174" y="29"/>
                  </a:lnTo>
                  <a:lnTo>
                    <a:pt x="1333" y="7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A57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Freeform 4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9349282" y="4724616"/>
              <a:ext cx="1768630" cy="1308192"/>
            </a:xfrm>
            <a:custGeom>
              <a:avLst/>
              <a:gdLst>
                <a:gd name="T0" fmla="*/ 415 w 5297"/>
                <a:gd name="T1" fmla="*/ 7 h 3918"/>
                <a:gd name="T2" fmla="*/ 719 w 5297"/>
                <a:gd name="T3" fmla="*/ 63 h 3918"/>
                <a:gd name="T4" fmla="*/ 1002 w 5297"/>
                <a:gd name="T5" fmla="*/ 163 h 3918"/>
                <a:gd name="T6" fmla="*/ 1269 w 5297"/>
                <a:gd name="T7" fmla="*/ 298 h 3918"/>
                <a:gd name="T8" fmla="*/ 1521 w 5297"/>
                <a:gd name="T9" fmla="*/ 467 h 3918"/>
                <a:gd name="T10" fmla="*/ 1761 w 5297"/>
                <a:gd name="T11" fmla="*/ 663 h 3918"/>
                <a:gd name="T12" fmla="*/ 2134 w 5297"/>
                <a:gd name="T13" fmla="*/ 1014 h 3918"/>
                <a:gd name="T14" fmla="*/ 2631 w 5297"/>
                <a:gd name="T15" fmla="*/ 1521 h 3918"/>
                <a:gd name="T16" fmla="*/ 3118 w 5297"/>
                <a:gd name="T17" fmla="*/ 2034 h 3918"/>
                <a:gd name="T18" fmla="*/ 3924 w 5297"/>
                <a:gd name="T19" fmla="*/ 2861 h 3918"/>
                <a:gd name="T20" fmla="*/ 4115 w 5297"/>
                <a:gd name="T21" fmla="*/ 3038 h 3918"/>
                <a:gd name="T22" fmla="*/ 4321 w 5297"/>
                <a:gd name="T23" fmla="*/ 3183 h 3918"/>
                <a:gd name="T24" fmla="*/ 4540 w 5297"/>
                <a:gd name="T25" fmla="*/ 3294 h 3918"/>
                <a:gd name="T26" fmla="*/ 4781 w 5297"/>
                <a:gd name="T27" fmla="*/ 3366 h 3918"/>
                <a:gd name="T28" fmla="*/ 5043 w 5297"/>
                <a:gd name="T29" fmla="*/ 3395 h 3918"/>
                <a:gd name="T30" fmla="*/ 5154 w 5297"/>
                <a:gd name="T31" fmla="*/ 3419 h 3918"/>
                <a:gd name="T32" fmla="*/ 5233 w 5297"/>
                <a:gd name="T33" fmla="*/ 3479 h 3918"/>
                <a:gd name="T34" fmla="*/ 5281 w 5297"/>
                <a:gd name="T35" fmla="*/ 3564 h 3918"/>
                <a:gd name="T36" fmla="*/ 5297 w 5297"/>
                <a:gd name="T37" fmla="*/ 3662 h 3918"/>
                <a:gd name="T38" fmla="*/ 5281 w 5297"/>
                <a:gd name="T39" fmla="*/ 3757 h 3918"/>
                <a:gd name="T40" fmla="*/ 5233 w 5297"/>
                <a:gd name="T41" fmla="*/ 3839 h 3918"/>
                <a:gd name="T42" fmla="*/ 5154 w 5297"/>
                <a:gd name="T43" fmla="*/ 3897 h 3918"/>
                <a:gd name="T44" fmla="*/ 5043 w 5297"/>
                <a:gd name="T45" fmla="*/ 3918 h 3918"/>
                <a:gd name="T46" fmla="*/ 4702 w 5297"/>
                <a:gd name="T47" fmla="*/ 3881 h 3918"/>
                <a:gd name="T48" fmla="*/ 4384 w 5297"/>
                <a:gd name="T49" fmla="*/ 3794 h 3918"/>
                <a:gd name="T50" fmla="*/ 4091 w 5297"/>
                <a:gd name="T51" fmla="*/ 3654 h 3918"/>
                <a:gd name="T52" fmla="*/ 3816 w 5297"/>
                <a:gd name="T53" fmla="*/ 3469 h 3918"/>
                <a:gd name="T54" fmla="*/ 3565 w 5297"/>
                <a:gd name="T55" fmla="*/ 3242 h 3918"/>
                <a:gd name="T56" fmla="*/ 2108 w 5297"/>
                <a:gd name="T57" fmla="*/ 1749 h 3918"/>
                <a:gd name="T58" fmla="*/ 1915 w 5297"/>
                <a:gd name="T59" fmla="*/ 1540 h 3918"/>
                <a:gd name="T60" fmla="*/ 1714 w 5297"/>
                <a:gd name="T61" fmla="*/ 1331 h 3918"/>
                <a:gd name="T62" fmla="*/ 1505 w 5297"/>
                <a:gd name="T63" fmla="*/ 1125 h 3918"/>
                <a:gd name="T64" fmla="*/ 1285 w 5297"/>
                <a:gd name="T65" fmla="*/ 938 h 3918"/>
                <a:gd name="T66" fmla="*/ 1055 w 5297"/>
                <a:gd name="T67" fmla="*/ 774 h 3918"/>
                <a:gd name="T68" fmla="*/ 807 w 5297"/>
                <a:gd name="T69" fmla="*/ 644 h 3918"/>
                <a:gd name="T70" fmla="*/ 540 w 5297"/>
                <a:gd name="T71" fmla="*/ 557 h 3918"/>
                <a:gd name="T72" fmla="*/ 254 w 5297"/>
                <a:gd name="T73" fmla="*/ 520 h 3918"/>
                <a:gd name="T74" fmla="*/ 143 w 5297"/>
                <a:gd name="T75" fmla="*/ 496 h 3918"/>
                <a:gd name="T76" fmla="*/ 64 w 5297"/>
                <a:gd name="T77" fmla="*/ 436 h 3918"/>
                <a:gd name="T78" fmla="*/ 16 w 5297"/>
                <a:gd name="T79" fmla="*/ 351 h 3918"/>
                <a:gd name="T80" fmla="*/ 0 w 5297"/>
                <a:gd name="T81" fmla="*/ 253 h 3918"/>
                <a:gd name="T82" fmla="*/ 16 w 5297"/>
                <a:gd name="T83" fmla="*/ 158 h 3918"/>
                <a:gd name="T84" fmla="*/ 64 w 5297"/>
                <a:gd name="T85" fmla="*/ 76 h 3918"/>
                <a:gd name="T86" fmla="*/ 143 w 5297"/>
                <a:gd name="T87" fmla="*/ 18 h 3918"/>
                <a:gd name="T88" fmla="*/ 254 w 5297"/>
                <a:gd name="T89" fmla="*/ 0 h 3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97" h="3918">
                  <a:moveTo>
                    <a:pt x="254" y="0"/>
                  </a:moveTo>
                  <a:lnTo>
                    <a:pt x="415" y="7"/>
                  </a:lnTo>
                  <a:lnTo>
                    <a:pt x="571" y="31"/>
                  </a:lnTo>
                  <a:lnTo>
                    <a:pt x="719" y="63"/>
                  </a:lnTo>
                  <a:lnTo>
                    <a:pt x="865" y="108"/>
                  </a:lnTo>
                  <a:lnTo>
                    <a:pt x="1002" y="163"/>
                  </a:lnTo>
                  <a:lnTo>
                    <a:pt x="1137" y="227"/>
                  </a:lnTo>
                  <a:lnTo>
                    <a:pt x="1269" y="298"/>
                  </a:lnTo>
                  <a:lnTo>
                    <a:pt x="1396" y="380"/>
                  </a:lnTo>
                  <a:lnTo>
                    <a:pt x="1521" y="467"/>
                  </a:lnTo>
                  <a:lnTo>
                    <a:pt x="1642" y="562"/>
                  </a:lnTo>
                  <a:lnTo>
                    <a:pt x="1761" y="663"/>
                  </a:lnTo>
                  <a:lnTo>
                    <a:pt x="1880" y="771"/>
                  </a:lnTo>
                  <a:lnTo>
                    <a:pt x="2134" y="1014"/>
                  </a:lnTo>
                  <a:lnTo>
                    <a:pt x="2385" y="1265"/>
                  </a:lnTo>
                  <a:lnTo>
                    <a:pt x="2631" y="1521"/>
                  </a:lnTo>
                  <a:lnTo>
                    <a:pt x="2874" y="1778"/>
                  </a:lnTo>
                  <a:lnTo>
                    <a:pt x="3118" y="2034"/>
                  </a:lnTo>
                  <a:lnTo>
                    <a:pt x="3364" y="2288"/>
                  </a:lnTo>
                  <a:lnTo>
                    <a:pt x="3924" y="2861"/>
                  </a:lnTo>
                  <a:lnTo>
                    <a:pt x="4019" y="2954"/>
                  </a:lnTo>
                  <a:lnTo>
                    <a:pt x="4115" y="3038"/>
                  </a:lnTo>
                  <a:lnTo>
                    <a:pt x="4215" y="3115"/>
                  </a:lnTo>
                  <a:lnTo>
                    <a:pt x="4321" y="3183"/>
                  </a:lnTo>
                  <a:lnTo>
                    <a:pt x="4429" y="3244"/>
                  </a:lnTo>
                  <a:lnTo>
                    <a:pt x="4540" y="3294"/>
                  </a:lnTo>
                  <a:lnTo>
                    <a:pt x="4659" y="3334"/>
                  </a:lnTo>
                  <a:lnTo>
                    <a:pt x="4781" y="3366"/>
                  </a:lnTo>
                  <a:lnTo>
                    <a:pt x="4908" y="3387"/>
                  </a:lnTo>
                  <a:lnTo>
                    <a:pt x="5043" y="3395"/>
                  </a:lnTo>
                  <a:lnTo>
                    <a:pt x="5104" y="3403"/>
                  </a:lnTo>
                  <a:lnTo>
                    <a:pt x="5154" y="3419"/>
                  </a:lnTo>
                  <a:lnTo>
                    <a:pt x="5196" y="3445"/>
                  </a:lnTo>
                  <a:lnTo>
                    <a:pt x="5233" y="3479"/>
                  </a:lnTo>
                  <a:lnTo>
                    <a:pt x="5260" y="3522"/>
                  </a:lnTo>
                  <a:lnTo>
                    <a:pt x="5281" y="3564"/>
                  </a:lnTo>
                  <a:lnTo>
                    <a:pt x="5291" y="3612"/>
                  </a:lnTo>
                  <a:lnTo>
                    <a:pt x="5297" y="3662"/>
                  </a:lnTo>
                  <a:lnTo>
                    <a:pt x="5291" y="3709"/>
                  </a:lnTo>
                  <a:lnTo>
                    <a:pt x="5281" y="3757"/>
                  </a:lnTo>
                  <a:lnTo>
                    <a:pt x="5260" y="3802"/>
                  </a:lnTo>
                  <a:lnTo>
                    <a:pt x="5233" y="3839"/>
                  </a:lnTo>
                  <a:lnTo>
                    <a:pt x="5196" y="3873"/>
                  </a:lnTo>
                  <a:lnTo>
                    <a:pt x="5154" y="3897"/>
                  </a:lnTo>
                  <a:lnTo>
                    <a:pt x="5104" y="3913"/>
                  </a:lnTo>
                  <a:lnTo>
                    <a:pt x="5043" y="3918"/>
                  </a:lnTo>
                  <a:lnTo>
                    <a:pt x="4871" y="3905"/>
                  </a:lnTo>
                  <a:lnTo>
                    <a:pt x="4702" y="3881"/>
                  </a:lnTo>
                  <a:lnTo>
                    <a:pt x="4540" y="3844"/>
                  </a:lnTo>
                  <a:lnTo>
                    <a:pt x="4384" y="3794"/>
                  </a:lnTo>
                  <a:lnTo>
                    <a:pt x="4234" y="3730"/>
                  </a:lnTo>
                  <a:lnTo>
                    <a:pt x="4091" y="3654"/>
                  </a:lnTo>
                  <a:lnTo>
                    <a:pt x="3951" y="3567"/>
                  </a:lnTo>
                  <a:lnTo>
                    <a:pt x="3816" y="3469"/>
                  </a:lnTo>
                  <a:lnTo>
                    <a:pt x="3689" y="3360"/>
                  </a:lnTo>
                  <a:lnTo>
                    <a:pt x="3565" y="3242"/>
                  </a:lnTo>
                  <a:lnTo>
                    <a:pt x="2205" y="1849"/>
                  </a:lnTo>
                  <a:lnTo>
                    <a:pt x="2108" y="1749"/>
                  </a:lnTo>
                  <a:lnTo>
                    <a:pt x="2012" y="1646"/>
                  </a:lnTo>
                  <a:lnTo>
                    <a:pt x="1915" y="1540"/>
                  </a:lnTo>
                  <a:lnTo>
                    <a:pt x="1814" y="1434"/>
                  </a:lnTo>
                  <a:lnTo>
                    <a:pt x="1714" y="1331"/>
                  </a:lnTo>
                  <a:lnTo>
                    <a:pt x="1611" y="1226"/>
                  </a:lnTo>
                  <a:lnTo>
                    <a:pt x="1505" y="1125"/>
                  </a:lnTo>
                  <a:lnTo>
                    <a:pt x="1396" y="1030"/>
                  </a:lnTo>
                  <a:lnTo>
                    <a:pt x="1285" y="938"/>
                  </a:lnTo>
                  <a:lnTo>
                    <a:pt x="1172" y="853"/>
                  </a:lnTo>
                  <a:lnTo>
                    <a:pt x="1055" y="774"/>
                  </a:lnTo>
                  <a:lnTo>
                    <a:pt x="934" y="705"/>
                  </a:lnTo>
                  <a:lnTo>
                    <a:pt x="807" y="644"/>
                  </a:lnTo>
                  <a:lnTo>
                    <a:pt x="674" y="594"/>
                  </a:lnTo>
                  <a:lnTo>
                    <a:pt x="540" y="557"/>
                  </a:lnTo>
                  <a:lnTo>
                    <a:pt x="399" y="531"/>
                  </a:lnTo>
                  <a:lnTo>
                    <a:pt x="254" y="520"/>
                  </a:lnTo>
                  <a:lnTo>
                    <a:pt x="193" y="515"/>
                  </a:lnTo>
                  <a:lnTo>
                    <a:pt x="143" y="496"/>
                  </a:lnTo>
                  <a:lnTo>
                    <a:pt x="98" y="470"/>
                  </a:lnTo>
                  <a:lnTo>
                    <a:pt x="64" y="436"/>
                  </a:lnTo>
                  <a:lnTo>
                    <a:pt x="35" y="396"/>
                  </a:lnTo>
                  <a:lnTo>
                    <a:pt x="16" y="351"/>
                  </a:lnTo>
                  <a:lnTo>
                    <a:pt x="5" y="303"/>
                  </a:lnTo>
                  <a:lnTo>
                    <a:pt x="0" y="253"/>
                  </a:lnTo>
                  <a:lnTo>
                    <a:pt x="5" y="206"/>
                  </a:lnTo>
                  <a:lnTo>
                    <a:pt x="16" y="158"/>
                  </a:lnTo>
                  <a:lnTo>
                    <a:pt x="35" y="116"/>
                  </a:lnTo>
                  <a:lnTo>
                    <a:pt x="64" y="76"/>
                  </a:lnTo>
                  <a:lnTo>
                    <a:pt x="98" y="42"/>
                  </a:lnTo>
                  <a:lnTo>
                    <a:pt x="143" y="18"/>
                  </a:lnTo>
                  <a:lnTo>
                    <a:pt x="193" y="2"/>
                  </a:lnTo>
                  <a:lnTo>
                    <a:pt x="254" y="0"/>
                  </a:lnTo>
                  <a:close/>
                </a:path>
              </a:pathLst>
            </a:custGeom>
            <a:gradFill>
              <a:gsLst>
                <a:gs pos="0">
                  <a:srgbClr val="0057A0"/>
                </a:gs>
                <a:gs pos="100000">
                  <a:srgbClr val="062D5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4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914137" y="4724616"/>
              <a:ext cx="582643" cy="350920"/>
            </a:xfrm>
            <a:custGeom>
              <a:avLst/>
              <a:gdLst>
                <a:gd name="T0" fmla="*/ 1494 w 1745"/>
                <a:gd name="T1" fmla="*/ 0 h 1051"/>
                <a:gd name="T2" fmla="*/ 1552 w 1745"/>
                <a:gd name="T3" fmla="*/ 2 h 1051"/>
                <a:gd name="T4" fmla="*/ 1602 w 1745"/>
                <a:gd name="T5" fmla="*/ 18 h 1051"/>
                <a:gd name="T6" fmla="*/ 1647 w 1745"/>
                <a:gd name="T7" fmla="*/ 44 h 1051"/>
                <a:gd name="T8" fmla="*/ 1682 w 1745"/>
                <a:gd name="T9" fmla="*/ 76 h 1051"/>
                <a:gd name="T10" fmla="*/ 1711 w 1745"/>
                <a:gd name="T11" fmla="*/ 116 h 1051"/>
                <a:gd name="T12" fmla="*/ 1729 w 1745"/>
                <a:gd name="T13" fmla="*/ 158 h 1051"/>
                <a:gd name="T14" fmla="*/ 1743 w 1745"/>
                <a:gd name="T15" fmla="*/ 206 h 1051"/>
                <a:gd name="T16" fmla="*/ 1745 w 1745"/>
                <a:gd name="T17" fmla="*/ 256 h 1051"/>
                <a:gd name="T18" fmla="*/ 1740 w 1745"/>
                <a:gd name="T19" fmla="*/ 303 h 1051"/>
                <a:gd name="T20" fmla="*/ 1729 w 1745"/>
                <a:gd name="T21" fmla="*/ 351 h 1051"/>
                <a:gd name="T22" fmla="*/ 1708 w 1745"/>
                <a:gd name="T23" fmla="*/ 396 h 1051"/>
                <a:gd name="T24" fmla="*/ 1682 w 1745"/>
                <a:gd name="T25" fmla="*/ 436 h 1051"/>
                <a:gd name="T26" fmla="*/ 1647 w 1745"/>
                <a:gd name="T27" fmla="*/ 470 h 1051"/>
                <a:gd name="T28" fmla="*/ 1602 w 1745"/>
                <a:gd name="T29" fmla="*/ 496 h 1051"/>
                <a:gd name="T30" fmla="*/ 1552 w 1745"/>
                <a:gd name="T31" fmla="*/ 515 h 1051"/>
                <a:gd name="T32" fmla="*/ 1494 w 1745"/>
                <a:gd name="T33" fmla="*/ 520 h 1051"/>
                <a:gd name="T34" fmla="*/ 1343 w 1745"/>
                <a:gd name="T35" fmla="*/ 531 h 1051"/>
                <a:gd name="T36" fmla="*/ 1198 w 1745"/>
                <a:gd name="T37" fmla="*/ 554 h 1051"/>
                <a:gd name="T38" fmla="*/ 1058 w 1745"/>
                <a:gd name="T39" fmla="*/ 591 h 1051"/>
                <a:gd name="T40" fmla="*/ 923 w 1745"/>
                <a:gd name="T41" fmla="*/ 642 h 1051"/>
                <a:gd name="T42" fmla="*/ 793 w 1745"/>
                <a:gd name="T43" fmla="*/ 705 h 1051"/>
                <a:gd name="T44" fmla="*/ 672 w 1745"/>
                <a:gd name="T45" fmla="*/ 782 h 1051"/>
                <a:gd name="T46" fmla="*/ 555 w 1745"/>
                <a:gd name="T47" fmla="*/ 872 h 1051"/>
                <a:gd name="T48" fmla="*/ 444 w 1745"/>
                <a:gd name="T49" fmla="*/ 975 h 1051"/>
                <a:gd name="T50" fmla="*/ 397 w 1745"/>
                <a:gd name="T51" fmla="*/ 1014 h 1051"/>
                <a:gd name="T52" fmla="*/ 344 w 1745"/>
                <a:gd name="T53" fmla="*/ 1038 h 1051"/>
                <a:gd name="T54" fmla="*/ 294 w 1745"/>
                <a:gd name="T55" fmla="*/ 1051 h 1051"/>
                <a:gd name="T56" fmla="*/ 241 w 1745"/>
                <a:gd name="T57" fmla="*/ 1049 h 1051"/>
                <a:gd name="T58" fmla="*/ 190 w 1745"/>
                <a:gd name="T59" fmla="*/ 1038 h 1051"/>
                <a:gd name="T60" fmla="*/ 145 w 1745"/>
                <a:gd name="T61" fmla="*/ 1017 h 1051"/>
                <a:gd name="T62" fmla="*/ 101 w 1745"/>
                <a:gd name="T63" fmla="*/ 988 h 1051"/>
                <a:gd name="T64" fmla="*/ 66 w 1745"/>
                <a:gd name="T65" fmla="*/ 951 h 1051"/>
                <a:gd name="T66" fmla="*/ 34 w 1745"/>
                <a:gd name="T67" fmla="*/ 906 h 1051"/>
                <a:gd name="T68" fmla="*/ 13 w 1745"/>
                <a:gd name="T69" fmla="*/ 861 h 1051"/>
                <a:gd name="T70" fmla="*/ 0 w 1745"/>
                <a:gd name="T71" fmla="*/ 811 h 1051"/>
                <a:gd name="T72" fmla="*/ 0 w 1745"/>
                <a:gd name="T73" fmla="*/ 758 h 1051"/>
                <a:gd name="T74" fmla="*/ 11 w 1745"/>
                <a:gd name="T75" fmla="*/ 705 h 1051"/>
                <a:gd name="T76" fmla="*/ 34 w 1745"/>
                <a:gd name="T77" fmla="*/ 655 h 1051"/>
                <a:gd name="T78" fmla="*/ 74 w 1745"/>
                <a:gd name="T79" fmla="*/ 605 h 1051"/>
                <a:gd name="T80" fmla="*/ 193 w 1745"/>
                <a:gd name="T81" fmla="*/ 494 h 1051"/>
                <a:gd name="T82" fmla="*/ 317 w 1745"/>
                <a:gd name="T83" fmla="*/ 393 h 1051"/>
                <a:gd name="T84" fmla="*/ 447 w 1745"/>
                <a:gd name="T85" fmla="*/ 306 h 1051"/>
                <a:gd name="T86" fmla="*/ 582 w 1745"/>
                <a:gd name="T87" fmla="*/ 227 h 1051"/>
                <a:gd name="T88" fmla="*/ 725 w 1745"/>
                <a:gd name="T89" fmla="*/ 161 h 1051"/>
                <a:gd name="T90" fmla="*/ 870 w 1745"/>
                <a:gd name="T91" fmla="*/ 105 h 1051"/>
                <a:gd name="T92" fmla="*/ 1021 w 1745"/>
                <a:gd name="T93" fmla="*/ 60 h 1051"/>
                <a:gd name="T94" fmla="*/ 1174 w 1745"/>
                <a:gd name="T95" fmla="*/ 29 h 1051"/>
                <a:gd name="T96" fmla="*/ 1333 w 1745"/>
                <a:gd name="T97" fmla="*/ 7 h 1051"/>
                <a:gd name="T98" fmla="*/ 1494 w 1745"/>
                <a:gd name="T99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5" h="1051">
                  <a:moveTo>
                    <a:pt x="1494" y="0"/>
                  </a:moveTo>
                  <a:lnTo>
                    <a:pt x="1552" y="2"/>
                  </a:lnTo>
                  <a:lnTo>
                    <a:pt x="1602" y="18"/>
                  </a:lnTo>
                  <a:lnTo>
                    <a:pt x="1647" y="44"/>
                  </a:lnTo>
                  <a:lnTo>
                    <a:pt x="1682" y="76"/>
                  </a:lnTo>
                  <a:lnTo>
                    <a:pt x="1711" y="116"/>
                  </a:lnTo>
                  <a:lnTo>
                    <a:pt x="1729" y="158"/>
                  </a:lnTo>
                  <a:lnTo>
                    <a:pt x="1743" y="206"/>
                  </a:lnTo>
                  <a:lnTo>
                    <a:pt x="1745" y="256"/>
                  </a:lnTo>
                  <a:lnTo>
                    <a:pt x="1740" y="303"/>
                  </a:lnTo>
                  <a:lnTo>
                    <a:pt x="1729" y="351"/>
                  </a:lnTo>
                  <a:lnTo>
                    <a:pt x="1708" y="396"/>
                  </a:lnTo>
                  <a:lnTo>
                    <a:pt x="1682" y="436"/>
                  </a:lnTo>
                  <a:lnTo>
                    <a:pt x="1647" y="470"/>
                  </a:lnTo>
                  <a:lnTo>
                    <a:pt x="1602" y="496"/>
                  </a:lnTo>
                  <a:lnTo>
                    <a:pt x="1552" y="515"/>
                  </a:lnTo>
                  <a:lnTo>
                    <a:pt x="1494" y="520"/>
                  </a:lnTo>
                  <a:lnTo>
                    <a:pt x="1343" y="531"/>
                  </a:lnTo>
                  <a:lnTo>
                    <a:pt x="1198" y="554"/>
                  </a:lnTo>
                  <a:lnTo>
                    <a:pt x="1058" y="591"/>
                  </a:lnTo>
                  <a:lnTo>
                    <a:pt x="923" y="642"/>
                  </a:lnTo>
                  <a:lnTo>
                    <a:pt x="793" y="705"/>
                  </a:lnTo>
                  <a:lnTo>
                    <a:pt x="672" y="782"/>
                  </a:lnTo>
                  <a:lnTo>
                    <a:pt x="555" y="872"/>
                  </a:lnTo>
                  <a:lnTo>
                    <a:pt x="444" y="975"/>
                  </a:lnTo>
                  <a:lnTo>
                    <a:pt x="397" y="1014"/>
                  </a:lnTo>
                  <a:lnTo>
                    <a:pt x="344" y="1038"/>
                  </a:lnTo>
                  <a:lnTo>
                    <a:pt x="294" y="1051"/>
                  </a:lnTo>
                  <a:lnTo>
                    <a:pt x="241" y="1049"/>
                  </a:lnTo>
                  <a:lnTo>
                    <a:pt x="190" y="1038"/>
                  </a:lnTo>
                  <a:lnTo>
                    <a:pt x="145" y="1017"/>
                  </a:lnTo>
                  <a:lnTo>
                    <a:pt x="101" y="988"/>
                  </a:lnTo>
                  <a:lnTo>
                    <a:pt x="66" y="951"/>
                  </a:lnTo>
                  <a:lnTo>
                    <a:pt x="34" y="906"/>
                  </a:lnTo>
                  <a:lnTo>
                    <a:pt x="13" y="861"/>
                  </a:lnTo>
                  <a:lnTo>
                    <a:pt x="0" y="811"/>
                  </a:lnTo>
                  <a:lnTo>
                    <a:pt x="0" y="758"/>
                  </a:lnTo>
                  <a:lnTo>
                    <a:pt x="11" y="705"/>
                  </a:lnTo>
                  <a:lnTo>
                    <a:pt x="34" y="655"/>
                  </a:lnTo>
                  <a:lnTo>
                    <a:pt x="74" y="605"/>
                  </a:lnTo>
                  <a:lnTo>
                    <a:pt x="193" y="494"/>
                  </a:lnTo>
                  <a:lnTo>
                    <a:pt x="317" y="393"/>
                  </a:lnTo>
                  <a:lnTo>
                    <a:pt x="447" y="306"/>
                  </a:lnTo>
                  <a:lnTo>
                    <a:pt x="582" y="227"/>
                  </a:lnTo>
                  <a:lnTo>
                    <a:pt x="725" y="161"/>
                  </a:lnTo>
                  <a:lnTo>
                    <a:pt x="870" y="105"/>
                  </a:lnTo>
                  <a:lnTo>
                    <a:pt x="1021" y="60"/>
                  </a:lnTo>
                  <a:lnTo>
                    <a:pt x="1174" y="29"/>
                  </a:lnTo>
                  <a:lnTo>
                    <a:pt x="1333" y="7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57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45" name="Picture 44" descr="University of Maine at Farmington logo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566" y="4260216"/>
              <a:ext cx="1344934" cy="356407"/>
            </a:xfrm>
            <a:prstGeom prst="rect">
              <a:avLst/>
            </a:prstGeom>
          </p:spPr>
        </p:pic>
        <p:pic>
          <p:nvPicPr>
            <p:cNvPr id="46" name="Picture 45" descr="University of Maine at Fort Kent logo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481" y="4323723"/>
              <a:ext cx="1298836" cy="351311"/>
            </a:xfrm>
            <a:prstGeom prst="rect">
              <a:avLst/>
            </a:prstGeom>
          </p:spPr>
        </p:pic>
        <p:pic>
          <p:nvPicPr>
            <p:cNvPr id="47" name="Picture 46" descr="University of Maine at Presque Isle logo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2446" y="4303949"/>
              <a:ext cx="1582266" cy="399683"/>
            </a:xfrm>
            <a:prstGeom prst="rect">
              <a:avLst/>
            </a:prstGeom>
          </p:spPr>
        </p:pic>
        <p:pic>
          <p:nvPicPr>
            <p:cNvPr id="48" name="Picture 47" descr="University of Southern Maine lgoo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276" y="4330373"/>
              <a:ext cx="1643407" cy="367208"/>
            </a:xfrm>
            <a:prstGeom prst="rect">
              <a:avLst/>
            </a:prstGeom>
          </p:spPr>
        </p:pic>
      </p:grpSp>
      <p:pic>
        <p:nvPicPr>
          <p:cNvPr id="49" name="Picture 48" descr="University of Maine System logo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2" y="1565029"/>
            <a:ext cx="3335142" cy="15430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297" y="2928873"/>
            <a:ext cx="694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Board of </a:t>
            </a:r>
            <a:r>
              <a:rPr lang="en-US" i="1"/>
              <a:t>Trustees  October 28, </a:t>
            </a:r>
            <a:r>
              <a:rPr lang="en-US" i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9070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47" dirty="0"/>
              <a:t>FY21 Proposed Budget: Auxiliary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DF41DC-3DD9-4955-BDCF-AC3EDCB75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798001"/>
              </p:ext>
            </p:extLst>
          </p:nvPr>
        </p:nvGraphicFramePr>
        <p:xfrm>
          <a:off x="2714675" y="661169"/>
          <a:ext cx="9346693" cy="59863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6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495">
                  <a:extLst>
                    <a:ext uri="{9D8B030D-6E8A-4147-A177-3AD203B41FA5}">
                      <a16:colId xmlns:a16="http://schemas.microsoft.com/office/drawing/2014/main" val="1690905432"/>
                    </a:ext>
                  </a:extLst>
                </a:gridCol>
                <a:gridCol w="982742">
                  <a:extLst>
                    <a:ext uri="{9D8B030D-6E8A-4147-A177-3AD203B41FA5}">
                      <a16:colId xmlns:a16="http://schemas.microsoft.com/office/drawing/2014/main" val="1701689492"/>
                    </a:ext>
                  </a:extLst>
                </a:gridCol>
                <a:gridCol w="108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0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205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FY20</a:t>
                      </a:r>
                      <a:b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FY21 Proposed</a:t>
                      </a:r>
                      <a:b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March FFT</a:t>
                      </a: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A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FY21 Approved</a:t>
                      </a:r>
                      <a:b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June</a:t>
                      </a: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A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FY21 </a:t>
                      </a:r>
                      <a:r>
                        <a:rPr lang="en-US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Revised 10/28/20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A0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5293" marR="182880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5293" marR="5293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Revenue:</a:t>
                      </a: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Tuition &amp; Fees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$      1,227,714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$      1,129,658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1,073,175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173,175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$  (900,000)       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-83.9%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Dining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31,744,436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32,467,700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27,626,483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22,303,302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(5,323,181)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-19.3%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Residence</a:t>
                      </a: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35,681,145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36,679,427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31,654,368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25,922,961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(5,731,407)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-18.1%</a:t>
                      </a: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1955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Tuition Waivers/Scholarships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(2,326,379)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  (2,509,661)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(2,527,137)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(2,482,475)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44,662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-1.8%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Sales/Services/Other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  15,376,334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  15,490,643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14,134,107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13,664,146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(469,961)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-3.3%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Revenue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81,703,250 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83,257,767 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71,960,996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59,581,109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(12,379,887)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-17.2%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Expense:</a:t>
                      </a: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Personnel Expense (net of attrition)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 24,145,866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  25,568,520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25,196,581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23,214,006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(1,982,575)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-7.9%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Fuel &amp; Electricity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    6,071,864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     6,207,456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6,114,207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5,500,894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(613,313)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-10.0%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Supplies &amp; Services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23,087,476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23,392,461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20,549,947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18,092,383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(2,457,564)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-12.0%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Travel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124,720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153,597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118,890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84,211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(34,679)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-29.2%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Memberships, Contributions &amp; Sponsorships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22,597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   21,767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19,457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18,957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(500)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-2.6%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Maintenance &amp; Alterations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4,460,618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4,673,944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4,600,487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4,005,603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(594,884)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-12.9%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Interest Expense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3,453,982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3,201,654 </a:t>
                      </a:r>
                      <a:endParaRPr lang="en-US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3,194,793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3,194,793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Depreciation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6,096,604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6,434,198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6,434,198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6,434,198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Expenses &amp; Transfers</a:t>
                      </a: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11,943,057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12,120,592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8,285,479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6,188,927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(2,096,552)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-25.3%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Operating Expenses &amp; Transfers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79,406,784 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81,774,189 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74,514,039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66,733,972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(7,780,067) 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-10.4%</a:t>
                      </a: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Operating Increase (Decrease)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</a:t>
                      </a:r>
                      <a:r>
                        <a:rPr lang="en-US" sz="105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2,296,466 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 </a:t>
                      </a:r>
                      <a:r>
                        <a:rPr lang="en-US" sz="105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1,483,578 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(2,553,043)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(7,152,863)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</a:t>
                      </a:r>
                      <a:r>
                        <a:rPr lang="en-US" sz="105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(4,599,820)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180.2%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168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Modified Cash Flow:</a:t>
                      </a: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Add back Depreciation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6,096,604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6,434,198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6,434,198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6,434,198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99" marR="5999" marT="5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Less Capital Expenditures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(1,652,194)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(1,777,504)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(1,127,766)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(944,587)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183,179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-16.2%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Less Capital Reserve Funding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(1,157,051)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u="none" strike="noStrike" dirty="0">
                          <a:effectLst/>
                          <a:latin typeface="+mn-lt"/>
                        </a:rPr>
                        <a:t> (1,138,461)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(138,461)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138,461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-100.0%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Less Debt Service Principal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u="none" strike="noStrike" dirty="0">
                          <a:effectLst/>
                          <a:latin typeface="+mn-lt"/>
                        </a:rPr>
                        <a:t>(5,795,428)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u="none" strike="noStrike" dirty="0">
                          <a:effectLst/>
                          <a:latin typeface="+mn-lt"/>
                        </a:rPr>
                        <a:t>  (5,241,052)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(5,210,461)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(5,210,461)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u="none" strike="noStrike" dirty="0">
                          <a:effectLst/>
                          <a:latin typeface="+mn-lt"/>
                        </a:rPr>
                        <a:t>-%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  <a:latin typeface="+mn-lt"/>
                        </a:rPr>
                        <a:t>Net Change Before Other </a:t>
                      </a:r>
                      <a:r>
                        <a:rPr lang="en-US" sz="1050" b="1" u="none" strike="noStrike" dirty="0" err="1">
                          <a:effectLst/>
                          <a:latin typeface="+mn-lt"/>
                        </a:rPr>
                        <a:t>Adj</a:t>
                      </a:r>
                      <a:r>
                        <a:rPr lang="en-US" sz="1050" b="1" u="none" strike="noStrike" dirty="0">
                          <a:effectLst/>
                          <a:latin typeface="+mn-lt"/>
                        </a:rPr>
                        <a:t> &amp; Transfers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effectLst/>
                          <a:latin typeface="+mn-lt"/>
                        </a:rPr>
                        <a:t>          (211,603)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effectLst/>
                          <a:latin typeface="+mn-lt"/>
                        </a:rPr>
                        <a:t>   (239,241)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(2,595,533)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(6,873,713)</a:t>
                      </a: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effectLst/>
                          <a:latin typeface="+mn-lt"/>
                        </a:rPr>
                        <a:t>(4,278,180)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182880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5" marR="3095" marT="3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 from/(to) Budget Stabilization</a:t>
                      </a: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841" marR="182880" marT="78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841" marR="182880" marT="78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841" marR="182880" marT="78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643,635</a:t>
                      </a:r>
                    </a:p>
                  </a:txBody>
                  <a:tcPr marL="7841" marR="182880" marT="78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643,635</a:t>
                      </a:r>
                    </a:p>
                  </a:txBody>
                  <a:tcPr marL="7841" marR="182880" marT="78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41" marR="188159" marT="78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12428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Other Strategic Transfers from/(to) Reserves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209,672</a:t>
                      </a:r>
                    </a:p>
                  </a:txBody>
                  <a:tcPr marL="7841" marR="182880" marT="78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841" marR="182880" marT="78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841" marR="182880" marT="78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376,779</a:t>
                      </a:r>
                    </a:p>
                  </a:txBody>
                  <a:tcPr marL="7841" marR="182880" marT="78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376,779</a:t>
                      </a:r>
                    </a:p>
                  </a:txBody>
                  <a:tcPr marL="7841" marR="182880" marT="78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41" marR="188159" marT="78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172" marR="94080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 Change in Cash &amp; Reserve Transfers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           (1,931)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841" marR="188159" marT="78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       (239,241)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841" marR="188159" marT="78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(2,595,533)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841" marR="188159" marT="78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$(5,853,299)</a:t>
                      </a:r>
                    </a:p>
                  </a:txBody>
                  <a:tcPr marL="7841" marR="188159" marT="78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 (3,257,766)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841" marR="188159" marT="78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41" marR="188159" marT="784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32D0FA8-F0B1-4E0F-A6D6-36EA78C343B8}"/>
              </a:ext>
            </a:extLst>
          </p:cNvPr>
          <p:cNvSpPr txBox="1"/>
          <p:nvPr/>
        </p:nvSpPr>
        <p:spPr>
          <a:xfrm>
            <a:off x="10334033" y="622985"/>
            <a:ext cx="1780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Change from June</a:t>
            </a:r>
          </a:p>
        </p:txBody>
      </p:sp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BEF674A1-9735-4E3E-80C2-750B4C26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201920"/>
              </p:ext>
            </p:extLst>
          </p:nvPr>
        </p:nvGraphicFramePr>
        <p:xfrm>
          <a:off x="133350" y="1556071"/>
          <a:ext cx="2170407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199">
                  <a:extLst>
                    <a:ext uri="{9D8B030D-6E8A-4147-A177-3AD203B41FA5}">
                      <a16:colId xmlns:a16="http://schemas.microsoft.com/office/drawing/2014/main" val="372165987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8289503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FY21 Auxiliary Revenue</a:t>
                      </a:r>
                    </a:p>
                  </a:txBody>
                  <a:tcPr anchor="b">
                    <a:solidFill>
                      <a:srgbClr val="0068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4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Residence &amp; Dining Revenue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77%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566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Sales/Services/Other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23%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841661"/>
                  </a:ext>
                </a:extLst>
              </a:tr>
            </a:tbl>
          </a:graphicData>
        </a:graphic>
      </p:graphicFrame>
      <p:graphicFrame>
        <p:nvGraphicFramePr>
          <p:cNvPr id="24" name="Table 9">
            <a:extLst>
              <a:ext uri="{FF2B5EF4-FFF2-40B4-BE49-F238E27FC236}">
                <a16:creationId xmlns:a16="http://schemas.microsoft.com/office/drawing/2014/main" id="{D11EFC30-BE3D-449C-910F-223BC8568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20266"/>
              </p:ext>
            </p:extLst>
          </p:nvPr>
        </p:nvGraphicFramePr>
        <p:xfrm>
          <a:off x="119303" y="3429000"/>
          <a:ext cx="217040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199">
                  <a:extLst>
                    <a:ext uri="{9D8B030D-6E8A-4147-A177-3AD203B41FA5}">
                      <a16:colId xmlns:a16="http://schemas.microsoft.com/office/drawing/2014/main" val="372165987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8289503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FY21 Auxiliary Expense</a:t>
                      </a:r>
                    </a:p>
                  </a:txBody>
                  <a:tcPr anchor="b">
                    <a:solidFill>
                      <a:srgbClr val="0068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4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Compensation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35%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96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Non-compensation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65%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566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0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1" dirty="0"/>
              <a:t>FY21 Proposed Budget: E&amp;G and Auxiliary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68940"/>
              </p:ext>
            </p:extLst>
          </p:nvPr>
        </p:nvGraphicFramePr>
        <p:xfrm>
          <a:off x="2555868" y="645424"/>
          <a:ext cx="9466639" cy="590411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61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4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612">
                  <a:extLst>
                    <a:ext uri="{9D8B030D-6E8A-4147-A177-3AD203B41FA5}">
                      <a16:colId xmlns:a16="http://schemas.microsoft.com/office/drawing/2014/main" val="629407968"/>
                    </a:ext>
                  </a:extLst>
                </a:gridCol>
                <a:gridCol w="1079862">
                  <a:extLst>
                    <a:ext uri="{9D8B030D-6E8A-4147-A177-3AD203B41FA5}">
                      <a16:colId xmlns:a16="http://schemas.microsoft.com/office/drawing/2014/main" val="3528521325"/>
                    </a:ext>
                  </a:extLst>
                </a:gridCol>
                <a:gridCol w="1053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254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5293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FY20</a:t>
                      </a:r>
                      <a:b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FY21 Proposed</a:t>
                      </a:r>
                      <a:b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March FFT</a:t>
                      </a: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A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FY21 Approved</a:t>
                      </a:r>
                      <a:b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June BOT</a:t>
                      </a: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A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FY21</a:t>
                      </a:r>
                      <a:r>
                        <a:rPr lang="en-US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Revised 10/28/20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A0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5293" marR="182880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5293" marR="5293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Revenue:</a:t>
                      </a: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Tuition &amp; Fee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$  322,385,055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$ 329,371,762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$ 321,197,159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321,539,149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$    341,990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Dining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31,744,436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32,467,700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27,626,483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22,303,302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(5,323,181)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-19.3%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Residence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35,681,145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36,679,427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31,654,368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25,922,961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(5,731,407)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-18.1%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474544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Tuition Waivers/Scholarships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(90,941,383)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(96,837,878)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(96,255,684)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(95,072,063)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1,183,621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-1.2%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State Appropriation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197,899,372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203,793,987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198,111,388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195,862,398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(2,248,990)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-1.1%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Sales/Services/Auxiliary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56,471,150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55,901,738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53,750,204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51,552,077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(2,198,127)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-4.1%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10137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Revenue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553,239,775 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561,376,736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536,083,918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522,107,824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(13,976,094)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-2.6%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Expense:</a:t>
                      </a: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Personnel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376,720,852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387,085,997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382,893,902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379,206,189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(3,687,713)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-1.0%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Fuel &amp; Electricity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22,337,691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21,688,598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21,141,528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20,636,922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(504,606)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-2.4%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Supplies &amp; Services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55,178,369 </a:t>
                      </a:r>
                    </a:p>
                  </a:txBody>
                  <a:tcPr marL="0" marR="182880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56,551,892</a:t>
                      </a:r>
                    </a:p>
                  </a:txBody>
                  <a:tcPr marL="0" marR="182880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52,396,130</a:t>
                      </a:r>
                    </a:p>
                  </a:txBody>
                  <a:tcPr marL="0" marR="182880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50,098,542</a:t>
                      </a:r>
                    </a:p>
                  </a:txBody>
                  <a:tcPr marL="0" marR="182880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(2,297,588)</a:t>
                      </a:r>
                    </a:p>
                  </a:txBody>
                  <a:tcPr marL="0" marR="182880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-4.4%</a:t>
                      </a:r>
                    </a:p>
                  </a:txBody>
                  <a:tcPr marL="0" marR="182880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Travel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 6,611,437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6,682,206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5,289,447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4,769,102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(520,345)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-9.8%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Memberships, Contributions &amp; Sponsorships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 1,499,478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1,419,730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1,370,360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1,142,199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         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(228,161)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-16.6%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Maintenance &amp; Alterations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16,341,180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16,793,953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16,581,354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15,941,038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(640,316)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-3.9%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Interest Expense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 5,006,246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4,589,110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4,585,060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4,585,060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Depreciation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38,444,159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40,379,541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40,379,541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40,379,541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-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Other Expenses &amp; Transfers: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44,003,876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42,966,975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34,850,508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33,571,656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(1,278,852)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-3.7%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7107">
                <a:tc rowSpan="2"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Operating Expenses &amp; Transfers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566,143,288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578,158,002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559,487,830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550,330,249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(9,157,581)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-1.6%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0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Operating Increase (Decrease)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(12,903,513)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(16,781,266)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(23,403,912)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(28,222,425)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(4,818,513)       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20.6%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marL="0" marR="0" lvl="0" indent="0" algn="r" defTabSz="10137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Modified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Cash Flow:</a:t>
                      </a: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 back Depreciation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38,444,159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40,379,541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40,379,541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40,379,541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99" marR="5999" marT="5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Less Capital Expenditures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(11,234,377)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(11,791,218)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(10,463,700)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(9,410,521)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1,053,719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-10.1%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Less Capital Reserve Funding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(4,535,191)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(4,388,440)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(3,388,440)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(3,249,979)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 138,461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-4.1%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Less Debt Service Principal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(9,815,685)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(9,473,839)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(9,463,235)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(9,463,235)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Change Before Other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Adj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&amp; Transfers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           (44,607)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      (2,055,222)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(6,339,746)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(9,966,619)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(3,626,873)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 from/(to) Admin Savings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Rsrv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(4,676,385)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(5,675,324)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(4,334,413)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4,334,413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 from/(to) Budget Stabilization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1,297,454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1,000,000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1,000,000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4,921,105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3,921,105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Net Change Subtotal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      (3,423,538)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      (6,730,546)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(9,674,159)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(5,045,514)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4,628,645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Strategic Transfers from/(to) Reserves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2,332,013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4,696,795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4,034,192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5,113,971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1,079,779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 Change in Cash &amp; Reserve Transfers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  (1,091,525)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(2,033,751)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$(5,639,967)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$68,457</a:t>
                      </a: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 5,708,424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31AC33-782F-4B54-8564-62A4EEC93DD1}"/>
              </a:ext>
            </a:extLst>
          </p:cNvPr>
          <p:cNvSpPr txBox="1"/>
          <p:nvPr/>
        </p:nvSpPr>
        <p:spPr>
          <a:xfrm>
            <a:off x="10327254" y="537953"/>
            <a:ext cx="1780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Change from June</a:t>
            </a:r>
          </a:p>
        </p:txBody>
      </p:sp>
      <p:graphicFrame>
        <p:nvGraphicFramePr>
          <p:cNvPr id="19" name="Table 9">
            <a:extLst>
              <a:ext uri="{FF2B5EF4-FFF2-40B4-BE49-F238E27FC236}">
                <a16:creationId xmlns:a16="http://schemas.microsoft.com/office/drawing/2014/main" id="{752BF177-38F8-442D-AF8D-366D2B5AC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39263"/>
              </p:ext>
            </p:extLst>
          </p:nvPr>
        </p:nvGraphicFramePr>
        <p:xfrm>
          <a:off x="300327" y="1550419"/>
          <a:ext cx="2170407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199">
                  <a:extLst>
                    <a:ext uri="{9D8B030D-6E8A-4147-A177-3AD203B41FA5}">
                      <a16:colId xmlns:a16="http://schemas.microsoft.com/office/drawing/2014/main" val="372165987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8289503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FY21 E&amp;G and Aux Revenue</a:t>
                      </a:r>
                    </a:p>
                  </a:txBody>
                  <a:tcPr anchor="b">
                    <a:solidFill>
                      <a:srgbClr val="0068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4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State Appropriation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38%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96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Net Tuition &amp; Fee Revenue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43%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566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Dining &amp; Residence Revenue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799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Sales/Services/Other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841661"/>
                  </a:ext>
                </a:extLst>
              </a:tr>
            </a:tbl>
          </a:graphicData>
        </a:graphic>
      </p:graphicFrame>
      <p:graphicFrame>
        <p:nvGraphicFramePr>
          <p:cNvPr id="20" name="Table 9">
            <a:extLst>
              <a:ext uri="{FF2B5EF4-FFF2-40B4-BE49-F238E27FC236}">
                <a16:creationId xmlns:a16="http://schemas.microsoft.com/office/drawing/2014/main" id="{66FD7C1B-35BE-4D0A-A5F2-03E911DC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819283"/>
              </p:ext>
            </p:extLst>
          </p:nvPr>
        </p:nvGraphicFramePr>
        <p:xfrm>
          <a:off x="269744" y="3770882"/>
          <a:ext cx="217040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199">
                  <a:extLst>
                    <a:ext uri="{9D8B030D-6E8A-4147-A177-3AD203B41FA5}">
                      <a16:colId xmlns:a16="http://schemas.microsoft.com/office/drawing/2014/main" val="372165987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8289503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FY21 E&amp;G and Aux Expense</a:t>
                      </a:r>
                    </a:p>
                  </a:txBody>
                  <a:tcPr anchor="b">
                    <a:solidFill>
                      <a:srgbClr val="0068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4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Compensation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69%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96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Non-compensation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31%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566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14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58913" y="2038"/>
            <a:ext cx="3035037" cy="6855962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solidFill>
              <a:srgbClr val="006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 descr="UMaine In-State Credit Hours, excludes Early College&#10;March, 176,447&#10;June BOT, 172,932&#10;October Revised, 171,623"/>
          <p:cNvGraphicFramePr/>
          <p:nvPr>
            <p:extLst>
              <p:ext uri="{D42A27DB-BD31-4B8C-83A1-F6EECF244321}">
                <p14:modId xmlns:p14="http://schemas.microsoft.com/office/powerpoint/2010/main" val="2381150838"/>
              </p:ext>
            </p:extLst>
          </p:nvPr>
        </p:nvGraphicFramePr>
        <p:xfrm>
          <a:off x="241160" y="4490414"/>
          <a:ext cx="4049486" cy="227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407" y="180916"/>
            <a:ext cx="5367727" cy="5111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77" dirty="0"/>
              <a:t>UMaine Enrollment </a:t>
            </a:r>
            <a:endParaRPr 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10" name="Chart 9" descr="UMaine Credit Hour Enrollment, excludes Early College&#10;March, 280,251&#10;June BOT, 275,309&#10;October Revised, 279,114"/>
          <p:cNvGraphicFramePr/>
          <p:nvPr>
            <p:extLst>
              <p:ext uri="{D42A27DB-BD31-4B8C-83A1-F6EECF244321}">
                <p14:modId xmlns:p14="http://schemas.microsoft.com/office/powerpoint/2010/main" val="2125342368"/>
              </p:ext>
            </p:extLst>
          </p:nvPr>
        </p:nvGraphicFramePr>
        <p:xfrm>
          <a:off x="1355464" y="942608"/>
          <a:ext cx="6361670" cy="330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 descr="UMaine out of state Credit Hour Enrollment&#10;March, 103,804&#10;June BOT, 102,337&#10;October Revised, 104,491"/>
          <p:cNvGraphicFramePr/>
          <p:nvPr>
            <p:extLst>
              <p:ext uri="{D42A27DB-BD31-4B8C-83A1-F6EECF244321}">
                <p14:modId xmlns:p14="http://schemas.microsoft.com/office/powerpoint/2010/main" val="315209556"/>
              </p:ext>
            </p:extLst>
          </p:nvPr>
        </p:nvGraphicFramePr>
        <p:xfrm>
          <a:off x="4770636" y="4490415"/>
          <a:ext cx="4174460" cy="227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Picture 14" descr="University of Maine logo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0" y="171479"/>
            <a:ext cx="1754873" cy="520612"/>
          </a:xfrm>
          <a:prstGeom prst="rect">
            <a:avLst/>
          </a:prstGeom>
        </p:spPr>
      </p:pic>
      <p:graphicFrame>
        <p:nvGraphicFramePr>
          <p:cNvPr id="20" name="Chart 19" descr="UMaine Early College Credit Hour enrollment&#10;March, 2,119&#10;June BOT, 2,119&#10;October Revised, 2,874"/>
          <p:cNvGraphicFramePr/>
          <p:nvPr>
            <p:extLst>
              <p:ext uri="{D42A27DB-BD31-4B8C-83A1-F6EECF244321}">
                <p14:modId xmlns:p14="http://schemas.microsoft.com/office/powerpoint/2010/main" val="748463735"/>
              </p:ext>
            </p:extLst>
          </p:nvPr>
        </p:nvGraphicFramePr>
        <p:xfrm>
          <a:off x="9158913" y="3967845"/>
          <a:ext cx="3033087" cy="1937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Rectangle 20"/>
          <p:cNvSpPr/>
          <p:nvPr/>
        </p:nvSpPr>
        <p:spPr>
          <a:xfrm>
            <a:off x="9369632" y="3547780"/>
            <a:ext cx="1963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Early College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18596" y="4508761"/>
            <a:ext cx="1888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(excludes EC)</a:t>
            </a:r>
          </a:p>
        </p:txBody>
      </p:sp>
      <p:pic>
        <p:nvPicPr>
          <p:cNvPr id="5" name="Picture 4" descr="Students walking on campus&#10;&#10;">
            <a:extLst>
              <a:ext uri="{FF2B5EF4-FFF2-40B4-BE49-F238E27FC236}">
                <a16:creationId xmlns:a16="http://schemas.microsoft.com/office/drawing/2014/main" id="{7164CFA2-C40F-4569-AB4E-B857B45ADC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6" t="815" r="20669" b="-815"/>
          <a:stretch/>
        </p:blipFill>
        <p:spPr>
          <a:xfrm>
            <a:off x="9146987" y="40314"/>
            <a:ext cx="3033087" cy="326990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6801507-E38C-4F00-9BAF-36D2B296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353" y="4194928"/>
            <a:ext cx="8389855" cy="2375555"/>
            <a:chOff x="405353" y="4194928"/>
            <a:chExt cx="8389855" cy="237555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622A50-E291-4B6F-BC49-0EF89A5A9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05353" y="4194928"/>
              <a:ext cx="83898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6AB1DFF-6D89-475C-BDA0-EC84E3D21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408677" y="4194928"/>
              <a:ext cx="0" cy="23755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369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58913" y="2038"/>
            <a:ext cx="3035037" cy="6815647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solidFill>
              <a:srgbClr val="006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 descr="UMM In-State Credit Hours, Excludes Early College&#10;March FFT 9,800&#10;June BOT 8,503&#10;Oct. Revision 8,324"/>
          <p:cNvGraphicFramePr/>
          <p:nvPr>
            <p:extLst>
              <p:ext uri="{D42A27DB-BD31-4B8C-83A1-F6EECF244321}">
                <p14:modId xmlns:p14="http://schemas.microsoft.com/office/powerpoint/2010/main" val="135499086"/>
              </p:ext>
            </p:extLst>
          </p:nvPr>
        </p:nvGraphicFramePr>
        <p:xfrm>
          <a:off x="207951" y="4468114"/>
          <a:ext cx="4172821" cy="217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67050" y="180916"/>
            <a:ext cx="5591175" cy="511175"/>
          </a:xfrm>
        </p:spPr>
        <p:txBody>
          <a:bodyPr>
            <a:normAutofit fontScale="90000"/>
          </a:bodyPr>
          <a:lstStyle/>
          <a:p>
            <a:r>
              <a:rPr lang="en-US" sz="3177" dirty="0"/>
              <a:t>UMM Enrollment</a:t>
            </a:r>
            <a:endParaRPr 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10" name="Chart 9" descr="Total UMM Credit Hour Enrollment&#10;March FFT 11,758&#10;June BOT 10,220&#10;Oct. Revision 10,156"/>
          <p:cNvGraphicFramePr/>
          <p:nvPr>
            <p:extLst>
              <p:ext uri="{D42A27DB-BD31-4B8C-83A1-F6EECF244321}">
                <p14:modId xmlns:p14="http://schemas.microsoft.com/office/powerpoint/2010/main" val="4061079563"/>
              </p:ext>
            </p:extLst>
          </p:nvPr>
        </p:nvGraphicFramePr>
        <p:xfrm>
          <a:off x="1151467" y="796718"/>
          <a:ext cx="6639766" cy="3286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 descr="UMM Out-of State Credit Hours&#10;March FFT 1,958&#10;June BOT 1,717&#10;Oct. Revision 1,832"/>
          <p:cNvGraphicFramePr/>
          <p:nvPr>
            <p:extLst>
              <p:ext uri="{D42A27DB-BD31-4B8C-83A1-F6EECF244321}">
                <p14:modId xmlns:p14="http://schemas.microsoft.com/office/powerpoint/2010/main" val="282737984"/>
              </p:ext>
            </p:extLst>
          </p:nvPr>
        </p:nvGraphicFramePr>
        <p:xfrm>
          <a:off x="4762500" y="4487165"/>
          <a:ext cx="4210050" cy="217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25" descr="Early College Credit Hours&#10;March FFT 768&#10;June BOT 768&#10;Oct. Revision 1,215"/>
          <p:cNvGraphicFramePr/>
          <p:nvPr>
            <p:extLst>
              <p:ext uri="{D42A27DB-BD31-4B8C-83A1-F6EECF244321}">
                <p14:modId xmlns:p14="http://schemas.microsoft.com/office/powerpoint/2010/main" val="58369683"/>
              </p:ext>
            </p:extLst>
          </p:nvPr>
        </p:nvGraphicFramePr>
        <p:xfrm>
          <a:off x="9236737" y="4001127"/>
          <a:ext cx="2887585" cy="1937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9369632" y="3581062"/>
            <a:ext cx="1963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Early College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13</a:t>
            </a:fld>
            <a:endParaRPr lang="en-US"/>
          </a:p>
        </p:txBody>
      </p:sp>
      <p:pic>
        <p:nvPicPr>
          <p:cNvPr id="22" name="Picture 21" descr="Univesity of Maine at Machias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6" y="63401"/>
            <a:ext cx="2196158" cy="56555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88779" y="4487165"/>
            <a:ext cx="1888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(excludes EC)</a:t>
            </a:r>
          </a:p>
        </p:txBody>
      </p:sp>
      <p:pic>
        <p:nvPicPr>
          <p:cNvPr id="5" name="Picture 4" descr="A person standing in front of a building&#10;&#10;">
            <a:extLst>
              <a:ext uri="{FF2B5EF4-FFF2-40B4-BE49-F238E27FC236}">
                <a16:creationId xmlns:a16="http://schemas.microsoft.com/office/drawing/2014/main" id="{47C6FCE6-20EE-4F87-A449-BD19AE160E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t="-814" r="27135" b="814"/>
          <a:stretch/>
        </p:blipFill>
        <p:spPr>
          <a:xfrm>
            <a:off x="9124940" y="-79473"/>
            <a:ext cx="3067060" cy="28076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6357879-84B4-4EAE-A0E8-153FA976F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353" y="4194928"/>
            <a:ext cx="8389855" cy="2375555"/>
            <a:chOff x="405353" y="4194928"/>
            <a:chExt cx="8389855" cy="237555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49C8E63-4A0A-4B90-943A-8D6AF03AE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05353" y="4194928"/>
              <a:ext cx="83898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22F03AB-B2E5-46B2-9938-056344D0E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408677" y="4194928"/>
              <a:ext cx="0" cy="23755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70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58913" y="2038"/>
            <a:ext cx="3035037" cy="6815647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solidFill>
              <a:srgbClr val="006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 descr="UMaine Machias InState Credit Hours, excludes Early College&#10;Marhc FFT 64,650&#10;June BOT 64,650&#10;Oct. Revision 61,549"/>
          <p:cNvGraphicFramePr/>
          <p:nvPr>
            <p:extLst>
              <p:ext uri="{D42A27DB-BD31-4B8C-83A1-F6EECF244321}">
                <p14:modId xmlns:p14="http://schemas.microsoft.com/office/powerpoint/2010/main" val="108052673"/>
              </p:ext>
            </p:extLst>
          </p:nvPr>
        </p:nvGraphicFramePr>
        <p:xfrm>
          <a:off x="363682" y="4431380"/>
          <a:ext cx="3931139" cy="233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 descr="University of Maine at Augusta Total Credit Hour Enrollment, excl. Early College&#10;March FFT 72,475&#10;June BOT 72,475&#10;Oct. Revision 69,541"/>
          <p:cNvGraphicFramePr/>
          <p:nvPr>
            <p:extLst>
              <p:ext uri="{D42A27DB-BD31-4B8C-83A1-F6EECF244321}">
                <p14:modId xmlns:p14="http://schemas.microsoft.com/office/powerpoint/2010/main" val="3540132328"/>
              </p:ext>
            </p:extLst>
          </p:nvPr>
        </p:nvGraphicFramePr>
        <p:xfrm>
          <a:off x="1490733" y="836919"/>
          <a:ext cx="6360065" cy="332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 descr="UMaine Machias Out-of-State Credit hours&#10;March FFT 7,825&#10;June BOT 7,825&#10;Oct. Revision 7,992"/>
          <p:cNvGraphicFramePr/>
          <p:nvPr>
            <p:extLst>
              <p:ext uri="{D42A27DB-BD31-4B8C-83A1-F6EECF244321}">
                <p14:modId xmlns:p14="http://schemas.microsoft.com/office/powerpoint/2010/main" val="937786146"/>
              </p:ext>
            </p:extLst>
          </p:nvPr>
        </p:nvGraphicFramePr>
        <p:xfrm>
          <a:off x="4714071" y="4468004"/>
          <a:ext cx="4139448" cy="2215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1" descr="University of Maine at Augusta logo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17274" b="45301"/>
          <a:stretch/>
        </p:blipFill>
        <p:spPr>
          <a:xfrm>
            <a:off x="127752" y="203311"/>
            <a:ext cx="2420569" cy="721066"/>
          </a:xfrm>
          <a:prstGeom prst="rect">
            <a:avLst/>
          </a:prstGeom>
        </p:spPr>
      </p:pic>
      <p:graphicFrame>
        <p:nvGraphicFramePr>
          <p:cNvPr id="27" name="Chart 26" descr="Early College Credit Hour Enrollment&#10;March FFT 6,283&#10;June BOT 6,183&#10;oct. Revision 6,096"/>
          <p:cNvGraphicFramePr/>
          <p:nvPr>
            <p:extLst>
              <p:ext uri="{D42A27DB-BD31-4B8C-83A1-F6EECF244321}">
                <p14:modId xmlns:p14="http://schemas.microsoft.com/office/powerpoint/2010/main" val="3073866889"/>
              </p:ext>
            </p:extLst>
          </p:nvPr>
        </p:nvGraphicFramePr>
        <p:xfrm>
          <a:off x="9236737" y="4001127"/>
          <a:ext cx="2887585" cy="1937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Rectangle 27"/>
          <p:cNvSpPr/>
          <p:nvPr/>
        </p:nvSpPr>
        <p:spPr>
          <a:xfrm>
            <a:off x="9369632" y="3581062"/>
            <a:ext cx="1963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Early College</a:t>
            </a: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2548321" y="275840"/>
            <a:ext cx="5367727" cy="5111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77" dirty="0"/>
              <a:t>UMA Enrollment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14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98109" y="4505372"/>
            <a:ext cx="1888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(excludes EC)</a:t>
            </a:r>
          </a:p>
        </p:txBody>
      </p:sp>
      <p:pic>
        <p:nvPicPr>
          <p:cNvPr id="6" name="Picture 5" descr="Students at open house">
            <a:extLst>
              <a:ext uri="{FF2B5EF4-FFF2-40B4-BE49-F238E27FC236}">
                <a16:creationId xmlns:a16="http://schemas.microsoft.com/office/drawing/2014/main" id="{F0B00ABD-CA7A-4D42-BB1A-5B46179694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" t="-691" r="14410" b="22334"/>
          <a:stretch/>
        </p:blipFill>
        <p:spPr>
          <a:xfrm>
            <a:off x="9158913" y="20508"/>
            <a:ext cx="3085154" cy="312201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87D41CB-C9E9-4540-B448-68737967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353" y="4194928"/>
            <a:ext cx="8389855" cy="2375555"/>
            <a:chOff x="405353" y="4194928"/>
            <a:chExt cx="8389855" cy="237555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9F22FB6-F66C-4E51-8676-4EB771A23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05353" y="4194928"/>
              <a:ext cx="83898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31244D-86F2-4A20-90AF-AE1EDD4D1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408677" y="4194928"/>
              <a:ext cx="0" cy="23755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13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58913" y="2038"/>
            <a:ext cx="3035037" cy="6815647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solidFill>
              <a:srgbClr val="006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itting on a table reading a book&#10;&#10;">
            <a:extLst>
              <a:ext uri="{FF2B5EF4-FFF2-40B4-BE49-F238E27FC236}">
                <a16:creationId xmlns:a16="http://schemas.microsoft.com/office/drawing/2014/main" id="{EDE5C0FC-8B5D-46A0-99F7-183EDD7AF0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6" t="-554" r="15484" b="554"/>
          <a:stretch/>
        </p:blipFill>
        <p:spPr>
          <a:xfrm>
            <a:off x="9160863" y="0"/>
            <a:ext cx="3037984" cy="3157870"/>
          </a:xfrm>
          <a:prstGeom prst="rect">
            <a:avLst/>
          </a:prstGeom>
        </p:spPr>
      </p:pic>
      <p:graphicFrame>
        <p:nvGraphicFramePr>
          <p:cNvPr id="14" name="Chart 13" descr="University of Maine at Farmington In-State Credit Hour Enrollment, excl. early college&#10;March FFT 43,315&#10;June BOT 40,514&#10;Oct. Revision 40,929"/>
          <p:cNvGraphicFramePr/>
          <p:nvPr>
            <p:extLst>
              <p:ext uri="{D42A27DB-BD31-4B8C-83A1-F6EECF244321}">
                <p14:modId xmlns:p14="http://schemas.microsoft.com/office/powerpoint/2010/main" val="2017382315"/>
              </p:ext>
            </p:extLst>
          </p:nvPr>
        </p:nvGraphicFramePr>
        <p:xfrm>
          <a:off x="158514" y="4409846"/>
          <a:ext cx="4192879" cy="2082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302779" y="188603"/>
            <a:ext cx="4962015" cy="5111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177" dirty="0">
                <a:latin typeface="+mn-lt"/>
              </a:rPr>
              <a:t>UMF Enrollment</a:t>
            </a:r>
            <a:endParaRPr lang="en-US" sz="22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0" name="Chart 9" descr="University of Maine at Farmington Credit Hour Enrollment, excludes Early College&#10;March FFT 43,315&#10;June BOT 40,514&#10;Oct. Revision 40,929"/>
          <p:cNvGraphicFramePr/>
          <p:nvPr>
            <p:extLst>
              <p:ext uri="{D42A27DB-BD31-4B8C-83A1-F6EECF244321}">
                <p14:modId xmlns:p14="http://schemas.microsoft.com/office/powerpoint/2010/main" val="1552431707"/>
              </p:ext>
            </p:extLst>
          </p:nvPr>
        </p:nvGraphicFramePr>
        <p:xfrm>
          <a:off x="1212863" y="928764"/>
          <a:ext cx="6349616" cy="341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 descr="University of Maine at Farmington Out-of-State Credit hour enrollment&#10;March FFT 8,424&#10;June BOT 7,499&#10;Oct. Revision 7,602"/>
          <p:cNvGraphicFramePr/>
          <p:nvPr>
            <p:extLst>
              <p:ext uri="{D42A27DB-BD31-4B8C-83A1-F6EECF244321}">
                <p14:modId xmlns:p14="http://schemas.microsoft.com/office/powerpoint/2010/main" val="1629692505"/>
              </p:ext>
            </p:extLst>
          </p:nvPr>
        </p:nvGraphicFramePr>
        <p:xfrm>
          <a:off x="4710201" y="4403424"/>
          <a:ext cx="4220886" cy="2124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Picture 17" descr="University of Maine at Farmington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9" y="93106"/>
            <a:ext cx="1908395" cy="505724"/>
          </a:xfrm>
          <a:prstGeom prst="rect">
            <a:avLst/>
          </a:prstGeom>
        </p:spPr>
      </p:pic>
      <p:graphicFrame>
        <p:nvGraphicFramePr>
          <p:cNvPr id="29" name="Chart 28" descr="UMaine Farmington Early College Credit hour enrollment&#10;March FFT 500&#10;June BOT 500&#10;Oct. Revision 694"/>
          <p:cNvGraphicFramePr/>
          <p:nvPr>
            <p:extLst>
              <p:ext uri="{D42A27DB-BD31-4B8C-83A1-F6EECF244321}">
                <p14:modId xmlns:p14="http://schemas.microsoft.com/office/powerpoint/2010/main" val="3440230468"/>
              </p:ext>
            </p:extLst>
          </p:nvPr>
        </p:nvGraphicFramePr>
        <p:xfrm>
          <a:off x="9154016" y="4001127"/>
          <a:ext cx="3037983" cy="1937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Rectangle 29"/>
          <p:cNvSpPr/>
          <p:nvPr/>
        </p:nvSpPr>
        <p:spPr>
          <a:xfrm>
            <a:off x="9369632" y="3581062"/>
            <a:ext cx="1963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Early College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01407" y="6393756"/>
            <a:ext cx="2743200" cy="365125"/>
          </a:xfrm>
        </p:spPr>
        <p:txBody>
          <a:bodyPr/>
          <a:lstStyle/>
          <a:p>
            <a:fld id="{F5CF3575-0547-4F27-9A0F-3C3208F032F2}" type="slidenum">
              <a:rPr lang="en-US" smtClean="0"/>
              <a:t>15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396622" y="4518787"/>
            <a:ext cx="1888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(excludes EC)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15C935-63E7-40C4-B96F-A1D2695A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353" y="4194928"/>
            <a:ext cx="8389855" cy="2375555"/>
            <a:chOff x="405353" y="4194928"/>
            <a:chExt cx="8389855" cy="237555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680B0-93DC-453D-8C7F-96B528C2A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05353" y="4194928"/>
              <a:ext cx="83898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51FFC1-3348-4F04-A142-186BC3FBF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408677" y="4194928"/>
              <a:ext cx="0" cy="23755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892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8505" y="42353"/>
            <a:ext cx="3035037" cy="6731773"/>
          </a:xfrm>
          <a:prstGeom prst="rect">
            <a:avLst/>
          </a:prstGeom>
          <a:solidFill>
            <a:srgbClr val="F2F2F2">
              <a:alpha val="14902"/>
            </a:srgbClr>
          </a:solidFill>
          <a:ln>
            <a:solidFill>
              <a:srgbClr val="006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 descr="University of Maine at Fort Kent In-State Credit Hour Enrollment&#10;March FFT 17,018&#10;June BOT 15,778&#10;Oct. Revision 15,362"/>
          <p:cNvGraphicFramePr/>
          <p:nvPr>
            <p:extLst>
              <p:ext uri="{D42A27DB-BD31-4B8C-83A1-F6EECF244321}">
                <p14:modId xmlns:p14="http://schemas.microsoft.com/office/powerpoint/2010/main" val="247515655"/>
              </p:ext>
            </p:extLst>
          </p:nvPr>
        </p:nvGraphicFramePr>
        <p:xfrm>
          <a:off x="314976" y="4555066"/>
          <a:ext cx="4123673" cy="2082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535606" y="180916"/>
            <a:ext cx="5052971" cy="5111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177" dirty="0"/>
              <a:t>UMFK Enrollment</a:t>
            </a:r>
            <a:endParaRPr 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10" name="Chart 9" descr="University of Maine at Fort Kent Credit Hour Enrollment&#10;March FFT 23,044&#10;June BOT 21,109&#10;Oct. Revision 20,911"/>
          <p:cNvGraphicFramePr/>
          <p:nvPr>
            <p:extLst>
              <p:ext uri="{D42A27DB-BD31-4B8C-83A1-F6EECF244321}">
                <p14:modId xmlns:p14="http://schemas.microsoft.com/office/powerpoint/2010/main" val="2308548019"/>
              </p:ext>
            </p:extLst>
          </p:nvPr>
        </p:nvGraphicFramePr>
        <p:xfrm>
          <a:off x="1543695" y="844108"/>
          <a:ext cx="6476520" cy="336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 descr="University of Maine at Fort Kent Out of state Credit Hour Enrollment&#10;March FFT 6,026&#10;June BOT 5,331&#10;Oct. Revision 5,549"/>
          <p:cNvGraphicFramePr/>
          <p:nvPr>
            <p:extLst>
              <p:ext uri="{D42A27DB-BD31-4B8C-83A1-F6EECF244321}">
                <p14:modId xmlns:p14="http://schemas.microsoft.com/office/powerpoint/2010/main" val="1301266850"/>
              </p:ext>
            </p:extLst>
          </p:nvPr>
        </p:nvGraphicFramePr>
        <p:xfrm>
          <a:off x="4781955" y="4555067"/>
          <a:ext cx="4142970" cy="2082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Picture 15" descr="University of Maine at Fort Kent logo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3" y="85192"/>
            <a:ext cx="2243773" cy="606899"/>
          </a:xfrm>
          <a:prstGeom prst="rect">
            <a:avLst/>
          </a:prstGeom>
        </p:spPr>
      </p:pic>
      <p:graphicFrame>
        <p:nvGraphicFramePr>
          <p:cNvPr id="28" name="Chart 27" descr="University of Maine at Fort Kent Early College Credit Hour Enrollment&#10;March FFT 4,098&#10;June BOT 4,098&#10;Oct. Revision 4,787"/>
          <p:cNvGraphicFramePr/>
          <p:nvPr>
            <p:extLst>
              <p:ext uri="{D42A27DB-BD31-4B8C-83A1-F6EECF244321}">
                <p14:modId xmlns:p14="http://schemas.microsoft.com/office/powerpoint/2010/main" val="2075342637"/>
              </p:ext>
            </p:extLst>
          </p:nvPr>
        </p:nvGraphicFramePr>
        <p:xfrm>
          <a:off x="9188664" y="2922584"/>
          <a:ext cx="3003336" cy="171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Rectangle 28"/>
          <p:cNvSpPr/>
          <p:nvPr/>
        </p:nvSpPr>
        <p:spPr>
          <a:xfrm>
            <a:off x="9311967" y="2653129"/>
            <a:ext cx="1963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Early College</a:t>
            </a:r>
          </a:p>
        </p:txBody>
      </p:sp>
      <p:graphicFrame>
        <p:nvGraphicFramePr>
          <p:cNvPr id="30" name="Chart 29" descr="University of Maine at Fort Kent AP Credit Hour Enrollment&#10;March FFT 1,127&#10;June BOT 1,127&#10;Oct. Revision 2,632"/>
          <p:cNvGraphicFramePr/>
          <p:nvPr>
            <p:extLst>
              <p:ext uri="{D42A27DB-BD31-4B8C-83A1-F6EECF244321}">
                <p14:modId xmlns:p14="http://schemas.microsoft.com/office/powerpoint/2010/main" val="2498073199"/>
              </p:ext>
            </p:extLst>
          </p:nvPr>
        </p:nvGraphicFramePr>
        <p:xfrm>
          <a:off x="9212658" y="5047581"/>
          <a:ext cx="2979342" cy="172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Rectangle 30"/>
          <p:cNvSpPr/>
          <p:nvPr/>
        </p:nvSpPr>
        <p:spPr>
          <a:xfrm>
            <a:off x="9405662" y="4739777"/>
            <a:ext cx="1963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16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17987" y="4566010"/>
            <a:ext cx="1888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(excludes EC)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33552" y="1383877"/>
            <a:ext cx="216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(excludes Early College)</a:t>
            </a:r>
          </a:p>
        </p:txBody>
      </p:sp>
      <p:pic>
        <p:nvPicPr>
          <p:cNvPr id="8" name="Picture 7" descr="students in class">
            <a:extLst>
              <a:ext uri="{FF2B5EF4-FFF2-40B4-BE49-F238E27FC236}">
                <a16:creationId xmlns:a16="http://schemas.microsoft.com/office/drawing/2014/main" id="{C0A86974-E862-4BD0-BAF4-C3CACBBFE59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8" t="-928" r="15671" b="928"/>
          <a:stretch/>
        </p:blipFill>
        <p:spPr>
          <a:xfrm>
            <a:off x="9168505" y="3"/>
            <a:ext cx="3047753" cy="2514599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030303A-8B6C-4AE4-AA10-D3B5FFE66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353" y="4194928"/>
            <a:ext cx="8389855" cy="2375555"/>
            <a:chOff x="405353" y="4194928"/>
            <a:chExt cx="8389855" cy="237555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1EBC3-2E1C-4037-A8E4-D1354B0D2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05353" y="4194928"/>
              <a:ext cx="83898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1E2CA5-A2FA-4D16-B9DA-445067805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408677" y="4194928"/>
              <a:ext cx="0" cy="23755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42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58913" y="2038"/>
            <a:ext cx="3035037" cy="6815647"/>
          </a:xfrm>
          <a:prstGeom prst="rect">
            <a:avLst/>
          </a:prstGeom>
          <a:solidFill>
            <a:srgbClr val="F2F2F2">
              <a:alpha val="14902"/>
            </a:srgbClr>
          </a:solidFill>
          <a:ln>
            <a:solidFill>
              <a:srgbClr val="006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 descr="University of Maine at Presque Isle In-State Credit Hour Enrollment&#10;March FFT 17,889&#10;June BOT 18,279&#10;Oct. Revision 19,091"/>
          <p:cNvGraphicFramePr/>
          <p:nvPr>
            <p:extLst>
              <p:ext uri="{D42A27DB-BD31-4B8C-83A1-F6EECF244321}">
                <p14:modId xmlns:p14="http://schemas.microsoft.com/office/powerpoint/2010/main" val="683402127"/>
              </p:ext>
            </p:extLst>
          </p:nvPr>
        </p:nvGraphicFramePr>
        <p:xfrm>
          <a:off x="293915" y="4445661"/>
          <a:ext cx="4093028" cy="232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106133" y="337637"/>
            <a:ext cx="3313522" cy="511175"/>
          </a:xfrm>
        </p:spPr>
        <p:txBody>
          <a:bodyPr>
            <a:normAutofit fontScale="90000"/>
          </a:bodyPr>
          <a:lstStyle/>
          <a:p>
            <a:pPr algn="r"/>
            <a:r>
              <a:rPr lang="en-US" sz="3177" dirty="0"/>
              <a:t>UMPI Enrollment</a:t>
            </a:r>
            <a:endParaRPr 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10" name="Chart 9" descr="University of Maine at Presque Isle Credit Hour Enrollment&#10;March FFT 22,140&#10;June BOT 22,214&#10;Oct. Revision 23,391"/>
          <p:cNvGraphicFramePr/>
          <p:nvPr>
            <p:extLst>
              <p:ext uri="{D42A27DB-BD31-4B8C-83A1-F6EECF244321}">
                <p14:modId xmlns:p14="http://schemas.microsoft.com/office/powerpoint/2010/main" val="3960565986"/>
              </p:ext>
            </p:extLst>
          </p:nvPr>
        </p:nvGraphicFramePr>
        <p:xfrm>
          <a:off x="1643941" y="949579"/>
          <a:ext cx="6444342" cy="328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 descr="University of Maine at Presque Isle Out-of-State Credit Hour Enrollment&#10;March FFT 4,251&#10;June BOT 3,935&#10;Oct. revision 4,300&#10;"/>
          <p:cNvGraphicFramePr/>
          <p:nvPr>
            <p:extLst>
              <p:ext uri="{D42A27DB-BD31-4B8C-83A1-F6EECF244321}">
                <p14:modId xmlns:p14="http://schemas.microsoft.com/office/powerpoint/2010/main" val="954550402"/>
              </p:ext>
            </p:extLst>
          </p:nvPr>
        </p:nvGraphicFramePr>
        <p:xfrm>
          <a:off x="4800601" y="4445660"/>
          <a:ext cx="4136570" cy="232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9" name="Picture 18" descr="University of Maine at Presque Isle logo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6" y="80593"/>
            <a:ext cx="2615561" cy="660695"/>
          </a:xfrm>
          <a:prstGeom prst="rect">
            <a:avLst/>
          </a:prstGeom>
        </p:spPr>
      </p:pic>
      <p:graphicFrame>
        <p:nvGraphicFramePr>
          <p:cNvPr id="30" name="Chart 29" descr="University of Maine at Presque Isle AP Credit Hour Enrollment&#10;March FFT 1,000&#10;June BOT 1,713&#10;Oct. Revision 2,046&#10;"/>
          <p:cNvGraphicFramePr/>
          <p:nvPr>
            <p:extLst>
              <p:ext uri="{D42A27DB-BD31-4B8C-83A1-F6EECF244321}">
                <p14:modId xmlns:p14="http://schemas.microsoft.com/office/powerpoint/2010/main" val="2720833795"/>
              </p:ext>
            </p:extLst>
          </p:nvPr>
        </p:nvGraphicFramePr>
        <p:xfrm>
          <a:off x="9177610" y="4809872"/>
          <a:ext cx="2887585" cy="168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Rectangle 30"/>
          <p:cNvSpPr/>
          <p:nvPr/>
        </p:nvSpPr>
        <p:spPr>
          <a:xfrm>
            <a:off x="9323508" y="2358570"/>
            <a:ext cx="1963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Early College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323509" y="4524080"/>
            <a:ext cx="1963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AP</a:t>
            </a:r>
          </a:p>
        </p:txBody>
      </p:sp>
      <p:graphicFrame>
        <p:nvGraphicFramePr>
          <p:cNvPr id="35" name="Chart 34" descr="University of Maine at Presque Isle Early College Credit Hour Enrollment&#10;March FFT 4,298&#10;June BOT 4,298&#10;Oct. Revision 4,469&#10;"/>
          <p:cNvGraphicFramePr/>
          <p:nvPr>
            <p:extLst>
              <p:ext uri="{D42A27DB-BD31-4B8C-83A1-F6EECF244321}">
                <p14:modId xmlns:p14="http://schemas.microsoft.com/office/powerpoint/2010/main" val="2567919464"/>
              </p:ext>
            </p:extLst>
          </p:nvPr>
        </p:nvGraphicFramePr>
        <p:xfrm>
          <a:off x="9058545" y="2799434"/>
          <a:ext cx="3231871" cy="168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148" y="6444061"/>
            <a:ext cx="2743200" cy="365125"/>
          </a:xfrm>
        </p:spPr>
        <p:txBody>
          <a:bodyPr/>
          <a:lstStyle/>
          <a:p>
            <a:fld id="{F5CF3575-0547-4F27-9A0F-3C3208F032F2}" type="slidenum">
              <a:rPr lang="en-US" smtClean="0"/>
              <a:t>17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930734" y="1450408"/>
            <a:ext cx="216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(excludes Early College)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55742" y="4481495"/>
            <a:ext cx="1888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(excludes EC)</a:t>
            </a:r>
          </a:p>
        </p:txBody>
      </p:sp>
      <p:pic>
        <p:nvPicPr>
          <p:cNvPr id="7" name="Picture 6" descr="students walking on campus">
            <a:extLst>
              <a:ext uri="{FF2B5EF4-FFF2-40B4-BE49-F238E27FC236}">
                <a16:creationId xmlns:a16="http://schemas.microsoft.com/office/drawing/2014/main" id="{CD9F400D-D7CD-4D10-B682-D8C30DEDB8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17100" r="20563" b="50000"/>
          <a:stretch/>
        </p:blipFill>
        <p:spPr>
          <a:xfrm>
            <a:off x="9156963" y="0"/>
            <a:ext cx="3035037" cy="225626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5FE2E60-FA95-4292-9645-DE1A173D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353" y="4194928"/>
            <a:ext cx="8389855" cy="2375555"/>
            <a:chOff x="405353" y="4194928"/>
            <a:chExt cx="8389855" cy="237555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8EEB3E6-3C40-4378-AE6C-BDAF61F22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05353" y="4194928"/>
              <a:ext cx="83898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F0371A6-349B-4093-BEA4-1558A499D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408677" y="4194928"/>
              <a:ext cx="0" cy="23755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93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 descr="University of Southern Maine In-State Credit Hour Enrollment&#10;March FFT 148,801&#10;June BOT 137,077&#10;Oct. Revision 138,668&#10;"/>
          <p:cNvGraphicFramePr/>
          <p:nvPr>
            <p:extLst>
              <p:ext uri="{D42A27DB-BD31-4B8C-83A1-F6EECF244321}">
                <p14:modId xmlns:p14="http://schemas.microsoft.com/office/powerpoint/2010/main" val="3842936425"/>
              </p:ext>
            </p:extLst>
          </p:nvPr>
        </p:nvGraphicFramePr>
        <p:xfrm>
          <a:off x="250562" y="4349461"/>
          <a:ext cx="4038600" cy="227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61807" y="219562"/>
            <a:ext cx="2778388" cy="511175"/>
          </a:xfrm>
        </p:spPr>
        <p:txBody>
          <a:bodyPr>
            <a:normAutofit fontScale="90000"/>
          </a:bodyPr>
          <a:lstStyle/>
          <a:p>
            <a:r>
              <a:rPr lang="en-US" sz="3177" dirty="0"/>
              <a:t>USM Enrollment</a:t>
            </a:r>
            <a:endParaRPr 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10" name="Chart 9" descr="University of Southern Maine Credit Hour Enrollment&#10;March FFT 174,139&#10;June BOT 165,505&#10;Oct. Revision 164,767&#10;"/>
          <p:cNvGraphicFramePr/>
          <p:nvPr>
            <p:extLst>
              <p:ext uri="{D42A27DB-BD31-4B8C-83A1-F6EECF244321}">
                <p14:modId xmlns:p14="http://schemas.microsoft.com/office/powerpoint/2010/main" val="2050431817"/>
              </p:ext>
            </p:extLst>
          </p:nvPr>
        </p:nvGraphicFramePr>
        <p:xfrm>
          <a:off x="1495647" y="972688"/>
          <a:ext cx="6389914" cy="3217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 descr="University of Southern Maine out of state Credit Hour Enrollment&#10;March FFT 25,338&#10;June BOT 28,428&#10;Oct. Revision 26,099&#10;"/>
          <p:cNvGraphicFramePr/>
          <p:nvPr>
            <p:extLst>
              <p:ext uri="{D42A27DB-BD31-4B8C-83A1-F6EECF244321}">
                <p14:modId xmlns:p14="http://schemas.microsoft.com/office/powerpoint/2010/main" val="259992873"/>
              </p:ext>
            </p:extLst>
          </p:nvPr>
        </p:nvGraphicFramePr>
        <p:xfrm>
          <a:off x="4811486" y="4436880"/>
          <a:ext cx="4108396" cy="227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Picture 17" descr="University of Southern Maine log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2" y="136765"/>
            <a:ext cx="2263323" cy="505724"/>
          </a:xfrm>
          <a:prstGeom prst="rect">
            <a:avLst/>
          </a:prstGeom>
        </p:spPr>
      </p:pic>
      <p:sp>
        <p:nvSpPr>
          <p:cNvPr id="19" name="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24177" y="-14480"/>
            <a:ext cx="3035037" cy="6886960"/>
          </a:xfrm>
          <a:prstGeom prst="rect">
            <a:avLst/>
          </a:prstGeom>
          <a:solidFill>
            <a:srgbClr val="F2F2F2">
              <a:alpha val="17000"/>
            </a:srgbClr>
          </a:solidFill>
          <a:ln>
            <a:solidFill>
              <a:srgbClr val="006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360803" y="2812497"/>
            <a:ext cx="1963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Early College</a:t>
            </a:r>
          </a:p>
        </p:txBody>
      </p:sp>
      <p:graphicFrame>
        <p:nvGraphicFramePr>
          <p:cNvPr id="30" name="Chart 29" descr="University of Southern Maine Early College Credit Hour Enrollment&#10;March FFT 5,908&#10;June BOT 4,702&#10;Oct. Revision 4,480&#10;"/>
          <p:cNvGraphicFramePr/>
          <p:nvPr>
            <p:extLst>
              <p:ext uri="{D42A27DB-BD31-4B8C-83A1-F6EECF244321}">
                <p14:modId xmlns:p14="http://schemas.microsoft.com/office/powerpoint/2010/main" val="268296325"/>
              </p:ext>
            </p:extLst>
          </p:nvPr>
        </p:nvGraphicFramePr>
        <p:xfrm>
          <a:off x="9170333" y="3182816"/>
          <a:ext cx="2963534" cy="149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" name="Picture 1" descr="student studyi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9" t="700" r="12230" b="-700"/>
          <a:stretch/>
        </p:blipFill>
        <p:spPr>
          <a:xfrm>
            <a:off x="9158913" y="2038"/>
            <a:ext cx="3069772" cy="27744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31" name="Chart 30" descr="University of Southern Maine AP Credit Hour Enrollment&#10;March FFT 182&#10;June BOT 182&#10;Oct. Revision 3,256&#10;"/>
          <p:cNvGraphicFramePr/>
          <p:nvPr>
            <p:extLst>
              <p:ext uri="{D42A27DB-BD31-4B8C-83A1-F6EECF244321}">
                <p14:modId xmlns:p14="http://schemas.microsoft.com/office/powerpoint/2010/main" val="1848783922"/>
              </p:ext>
            </p:extLst>
          </p:nvPr>
        </p:nvGraphicFramePr>
        <p:xfrm>
          <a:off x="8795208" y="5010423"/>
          <a:ext cx="3913795" cy="167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" name="Rectangle 31"/>
          <p:cNvSpPr/>
          <p:nvPr/>
        </p:nvSpPr>
        <p:spPr>
          <a:xfrm>
            <a:off x="9170333" y="4719592"/>
            <a:ext cx="30564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62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   AP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70453" y="4366095"/>
            <a:ext cx="1888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(excludes EC)</a:t>
            </a:r>
          </a:p>
        </p:txBody>
      </p:sp>
      <p:pic>
        <p:nvPicPr>
          <p:cNvPr id="6" name="Picture 5" descr="student studying outside">
            <a:extLst>
              <a:ext uri="{FF2B5EF4-FFF2-40B4-BE49-F238E27FC236}">
                <a16:creationId xmlns:a16="http://schemas.microsoft.com/office/drawing/2014/main" id="{E7F0416F-ED07-486C-A23D-860BE3A3D75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3" t="49932" r="12885"/>
          <a:stretch/>
        </p:blipFill>
        <p:spPr>
          <a:xfrm>
            <a:off x="9124177" y="0"/>
            <a:ext cx="3067823" cy="277644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1C3C1BD-C91F-4765-82E0-397138E7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353" y="4194928"/>
            <a:ext cx="8389855" cy="2375555"/>
            <a:chOff x="405353" y="4194928"/>
            <a:chExt cx="8389855" cy="237555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D9A2535-1E2D-4EA3-B26C-1DB9E9149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05353" y="4194928"/>
              <a:ext cx="83898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B0573DE-FF0F-4396-82FB-32FC83319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408677" y="4194928"/>
              <a:ext cx="0" cy="23755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02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 descr="University of Maine School of In-State Law Credit Hour Enrollment&#10;March FFT 5,434&#10;June BOT 5,290&#10;Oct. Revision 5,477"/>
          <p:cNvGraphicFramePr/>
          <p:nvPr>
            <p:extLst>
              <p:ext uri="{D42A27DB-BD31-4B8C-83A1-F6EECF244321}">
                <p14:modId xmlns:p14="http://schemas.microsoft.com/office/powerpoint/2010/main" val="3014804804"/>
              </p:ext>
            </p:extLst>
          </p:nvPr>
        </p:nvGraphicFramePr>
        <p:xfrm>
          <a:off x="301017" y="4517571"/>
          <a:ext cx="3987954" cy="2127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177" dirty="0"/>
              <a:t>UM Law Enrollment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10" name="Chart 9" descr="University of Maine School of Law Credit Hour Enrollment&#10;March FFT 7,374&#10;June BOT 7,084&#10;Oct. Revision 7,327&#10;"/>
          <p:cNvGraphicFramePr/>
          <p:nvPr>
            <p:extLst>
              <p:ext uri="{D42A27DB-BD31-4B8C-83A1-F6EECF244321}">
                <p14:modId xmlns:p14="http://schemas.microsoft.com/office/powerpoint/2010/main" val="479340717"/>
              </p:ext>
            </p:extLst>
          </p:nvPr>
        </p:nvGraphicFramePr>
        <p:xfrm>
          <a:off x="1150219" y="912158"/>
          <a:ext cx="6491894" cy="3341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 descr="University of Maine School of Law out-of-state Credit Hour Enrollment&#10;March FFT 1,940&#10;June BOT 1,794&#10;Oct. Revision 1,850&#10;"/>
          <p:cNvGraphicFramePr/>
          <p:nvPr>
            <p:extLst>
              <p:ext uri="{D42A27DB-BD31-4B8C-83A1-F6EECF244321}">
                <p14:modId xmlns:p14="http://schemas.microsoft.com/office/powerpoint/2010/main" val="1531955022"/>
              </p:ext>
            </p:extLst>
          </p:nvPr>
        </p:nvGraphicFramePr>
        <p:xfrm>
          <a:off x="4865914" y="4517571"/>
          <a:ext cx="4040567" cy="2127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50" name="Picture 2" descr="MaineLa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17" y="293342"/>
            <a:ext cx="1238462" cy="5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University of Maine School of Law build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26" y="0"/>
            <a:ext cx="3038573" cy="2220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7D3767-EBD6-4C4C-9F4E-EA1CE75EA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353" y="4194928"/>
            <a:ext cx="8389855" cy="2375555"/>
            <a:chOff x="405353" y="4194928"/>
            <a:chExt cx="8389855" cy="237555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E7A694D-F729-47E6-B4C8-E1A0FA91D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05353" y="4194928"/>
              <a:ext cx="83898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9ECB7E-8C6C-468C-813A-62902B2A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408677" y="4194928"/>
              <a:ext cx="0" cy="23755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188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036" y="220448"/>
            <a:ext cx="7371991" cy="511175"/>
          </a:xfrm>
        </p:spPr>
        <p:txBody>
          <a:bodyPr>
            <a:normAutofit fontScale="90000"/>
          </a:bodyPr>
          <a:lstStyle/>
          <a:p>
            <a:r>
              <a:rPr lang="en-US" dirty="0"/>
              <a:t>FY21 Budget Pressures &amp; COVID19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023" y="1039969"/>
            <a:ext cx="83678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lvl="1" indent="-3730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 some campuses, FY20 CARES Act funding was insufficient to offset FY20 COVID19-related costs and losses of revenue.</a:t>
            </a:r>
          </a:p>
          <a:p>
            <a:pPr marL="406400" lvl="1" indent="-3730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COVID19 impact on state revenues resulted in an appropriation curtailment in FY21 almost $2.3M which has been factored into this budget.</a:t>
            </a:r>
          </a:p>
          <a:p>
            <a:pPr marL="406400" lvl="1" indent="-3730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COVID19 guidance regarding social distancing and small groups, combined with the public’s cautious concerns, has resulted in smaller class sizes, and fewer revenue-generating activities on campus (conferences, athletics, fitness centers, etc.)</a:t>
            </a:r>
          </a:p>
          <a:p>
            <a:pPr marL="406400" lvl="1" indent="-3730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Fewer students on campus and holding rooms vacant if needed for students to self-quarantine result in reduced dining &amp; residence revenues.</a:t>
            </a:r>
          </a:p>
          <a:p>
            <a:pPr marL="406400" lvl="1" indent="-3730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Market fluctuations impact earnings on general funds as well as endowments and other scholarship funds.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2</a:t>
            </a:fld>
            <a:endParaRPr lang="en-US"/>
          </a:p>
        </p:txBody>
      </p:sp>
      <p:pic>
        <p:nvPicPr>
          <p:cNvPr id="9" name="Grafik 10" descr="covid photo">
            <a:extLst>
              <a:ext uri="{FF2B5EF4-FFF2-40B4-BE49-F238E27FC236}">
                <a16:creationId xmlns:a16="http://schemas.microsoft.com/office/drawing/2014/main" id="{F892B456-F703-4BA2-A93A-E4D9170001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25" t="49779" r="-1" b="-611"/>
          <a:stretch/>
        </p:blipFill>
        <p:spPr>
          <a:xfrm rot="5400000">
            <a:off x="7266500" y="1943886"/>
            <a:ext cx="6869385" cy="29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036" y="220448"/>
            <a:ext cx="7371991" cy="511175"/>
          </a:xfrm>
        </p:spPr>
        <p:txBody>
          <a:bodyPr>
            <a:normAutofit fontScale="90000"/>
          </a:bodyPr>
          <a:lstStyle/>
          <a:p>
            <a:r>
              <a:rPr lang="en-US" dirty="0"/>
              <a:t>FY21 Budget Overview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739" y="937053"/>
            <a:ext cx="6288832" cy="5313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lvl="1" indent="-373063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Enrollment</a:t>
            </a:r>
            <a:r>
              <a:rPr lang="en-US" sz="2000" b="1" dirty="0"/>
              <a:t> </a:t>
            </a:r>
          </a:p>
          <a:p>
            <a:pPr marL="576263" lvl="3" indent="-160338">
              <a:spcBef>
                <a:spcPts val="300"/>
              </a:spcBef>
              <a:spcAft>
                <a:spcPts val="600"/>
              </a:spcAft>
            </a:pPr>
            <a:r>
              <a:rPr lang="en-US" sz="1500" dirty="0"/>
              <a:t>Total enrollment budget is down only 0.2% from June projections; however, out of state enrollments are up 0.5%.  The extraordinary efforts by all campuses to retain enrollment in the face of COVID19 are evidenced by these numbers.</a:t>
            </a:r>
          </a:p>
          <a:p>
            <a:pPr marL="396875" lvl="3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Residence Hall Capacity</a:t>
            </a:r>
          </a:p>
          <a:p>
            <a:pPr marL="576263" lvl="3" indent="-160338">
              <a:spcBef>
                <a:spcPts val="300"/>
              </a:spcBef>
              <a:spcAft>
                <a:spcPts val="600"/>
              </a:spcAft>
            </a:pPr>
            <a:r>
              <a:rPr lang="en-US" sz="1500" dirty="0"/>
              <a:t>The impact of COVID19 has resulted in significant losses in Auxiliary Revenues with occupancy at only 70% due to social distancing and holding rooms to meet possible quarantine needs. </a:t>
            </a:r>
          </a:p>
          <a:p>
            <a:pPr marL="404812" lvl="2" indent="-3429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Utilization of reserve funds </a:t>
            </a:r>
          </a:p>
          <a:p>
            <a:pPr marL="576263" lvl="3" indent="-160338">
              <a:spcBef>
                <a:spcPts val="0"/>
              </a:spcBef>
              <a:spcAft>
                <a:spcPts val="600"/>
              </a:spcAft>
            </a:pPr>
            <a:r>
              <a:rPr lang="en-US" sz="1500" dirty="0"/>
              <a:t>UMF was previously approved to receive $500,000 in Budget Stabilization.  UMF is requesting an additional $2,459,661 to balance the FY21 budget.</a:t>
            </a:r>
          </a:p>
          <a:p>
            <a:pPr marL="576263" lvl="3" indent="-160338">
              <a:spcBef>
                <a:spcPts val="0"/>
              </a:spcBef>
              <a:spcAft>
                <a:spcPts val="600"/>
              </a:spcAft>
            </a:pPr>
            <a:r>
              <a:rPr lang="en-US" sz="1500" dirty="0"/>
              <a:t>Law School was previously approved to receive $936,694 in new &amp; carryforward Budget Stabilization Funds in FY21.  The Law School  is requesting an additional $1,024,750 to balance the FY21 budget.</a:t>
            </a:r>
          </a:p>
          <a:p>
            <a:pPr marL="576263" lvl="3" indent="-160338">
              <a:spcAft>
                <a:spcPts val="600"/>
              </a:spcAft>
            </a:pPr>
            <a:r>
              <a:rPr lang="en-US" sz="1500" dirty="0" err="1"/>
              <a:t>UMaine</a:t>
            </a:r>
            <a:r>
              <a:rPr lang="en-US" sz="1500" dirty="0"/>
              <a:t>, UMM, UMPI, USM will be utilizing campus reserves; UMA &amp; UMFK are presenting balanced budgets without the utilization of reserves.</a:t>
            </a:r>
          </a:p>
        </p:txBody>
      </p:sp>
      <p:pic>
        <p:nvPicPr>
          <p:cNvPr id="12" name="Picture 11" descr="Estabrooke hal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4" t="107" r="23369" b="-107"/>
          <a:stretch/>
        </p:blipFill>
        <p:spPr>
          <a:xfrm>
            <a:off x="7378700" y="0"/>
            <a:ext cx="48133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FY21 Budget Overview - June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99266"/>
              </p:ext>
            </p:extLst>
          </p:nvPr>
        </p:nvGraphicFramePr>
        <p:xfrm>
          <a:off x="530350" y="785713"/>
          <a:ext cx="10769357" cy="5412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4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56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54111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+mn-lt"/>
                        </a:rPr>
                        <a:t> </a:t>
                      </a:r>
                    </a:p>
                  </a:txBody>
                  <a:tcPr marL="0" marR="0" anchor="b"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E&amp;G</a:t>
                      </a:r>
                    </a:p>
                  </a:txBody>
                  <a:tcPr marL="0" marR="0" anchor="b"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Auxiliary</a:t>
                      </a:r>
                    </a:p>
                  </a:txBody>
                  <a:tcPr marL="0" marR="0" anchor="b"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Total</a:t>
                      </a:r>
                    </a:p>
                  </a:txBody>
                  <a:tcPr marL="0" marR="0" anchor="b"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Campus Reserves</a:t>
                      </a:r>
                    </a:p>
                  </a:txBody>
                  <a:tcPr marL="0" marR="0" anchor="b"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Budget Stabilization</a:t>
                      </a:r>
                    </a:p>
                  </a:txBody>
                  <a:tcPr marL="0" marR="0" anchor="b"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Total</a:t>
                      </a:r>
                    </a:p>
                  </a:txBody>
                  <a:tcPr marL="0" marR="0" anchor="b"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UMaine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$(3,000,000)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$ 0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$(3,000,000)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$3,000,000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$ 0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$ 0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UMM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(145,000)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(145,000)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145,000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UMA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487,487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(298,972)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188,515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188,515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UMF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(3,020,031)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(643,635)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(3,663,666)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*110,000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500,000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**(3,053,666)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UMFK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(270,385)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(479,615)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(750,000)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**(750,000)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UMPI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(559,473)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(26,130)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(585,603)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(585,603)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USM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1,169,412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(1,147,181)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22,231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22,231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Maine Law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(2,386,444)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(2,386,444)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425,000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500,000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**(1,461,444)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Governance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10137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Univ.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Svs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&amp; Unallocated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(354,192)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(354,192)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*354,192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3394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$(8,078,626)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$ (2,595,533)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$(10,674,159)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$ 4,034,192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$ 1,000,000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$ (5,639,967)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7021" y="6430594"/>
            <a:ext cx="52444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* FY20 Early College Reserves          ** Insufficient or No Reserves</a:t>
            </a:r>
          </a:p>
        </p:txBody>
      </p:sp>
    </p:spTree>
    <p:extLst>
      <p:ext uri="{BB962C8B-B14F-4D97-AF65-F5344CB8AC3E}">
        <p14:creationId xmlns:p14="http://schemas.microsoft.com/office/powerpoint/2010/main" val="40955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FY21 Budget Overview - October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641089"/>
              </p:ext>
            </p:extLst>
          </p:nvPr>
        </p:nvGraphicFramePr>
        <p:xfrm>
          <a:off x="530350" y="785713"/>
          <a:ext cx="10769357" cy="5412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4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56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54111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+mn-lt"/>
                        </a:rPr>
                        <a:t> </a:t>
                      </a:r>
                    </a:p>
                  </a:txBody>
                  <a:tcPr marL="0" marR="0" anchor="b"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E&amp;G</a:t>
                      </a:r>
                    </a:p>
                  </a:txBody>
                  <a:tcPr marL="0" marR="0" anchor="b"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Auxiliary</a:t>
                      </a:r>
                    </a:p>
                  </a:txBody>
                  <a:tcPr marL="0" marR="0" anchor="b"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Total</a:t>
                      </a:r>
                    </a:p>
                  </a:txBody>
                  <a:tcPr marL="0" marR="0" anchor="b"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Campus Reserves</a:t>
                      </a:r>
                    </a:p>
                  </a:txBody>
                  <a:tcPr marL="0" marR="0" anchor="b"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Budget Stabilization</a:t>
                      </a:r>
                    </a:p>
                  </a:txBody>
                  <a:tcPr marL="0" marR="0" anchor="b"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Total</a:t>
                      </a:r>
                    </a:p>
                  </a:txBody>
                  <a:tcPr marL="0" marR="0" anchor="b"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UMaine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$(3,000,000)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$ 0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$(3,000,000)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$3,000,000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$ 0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$ 0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UMM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(145,000)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(145,000)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145,000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UMA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663,922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(595,465)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68,457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68,457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UMF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(2,426,026)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(643,635)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(3,069,661)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*110,000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2,959,661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UMFK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678,366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(678,366)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UMPI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(376,779)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(376,779)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376,779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USM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3,876,468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(4,579,468)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(703,000)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703,000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Maine Law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(2,386,444)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(2,386,444)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425,000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1,961,444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Governance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10137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Univ.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Svs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&amp; Unallocated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(354,192)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(354,192)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*354,192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3394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$(3,092,906)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$ (6,873,713)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$(9,966,619)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$ 5,113,971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$ 4,921,105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$ 68,457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F3575-0547-4F27-9A0F-3C3208F032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021" y="6430594"/>
            <a:ext cx="38688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* FY20 Early College Reserves       </a:t>
            </a:r>
          </a:p>
        </p:txBody>
      </p:sp>
    </p:spTree>
    <p:extLst>
      <p:ext uri="{BB962C8B-B14F-4D97-AF65-F5344CB8AC3E}">
        <p14:creationId xmlns:p14="http://schemas.microsoft.com/office/powerpoint/2010/main" val="18124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550" y="912384"/>
            <a:ext cx="5251097" cy="2402984"/>
            <a:chOff x="-228230" y="883755"/>
            <a:chExt cx="4893112" cy="2803964"/>
          </a:xfrm>
        </p:grpSpPr>
        <p:sp>
          <p:nvSpPr>
            <p:cNvPr id="28" name="Rectangle 27"/>
            <p:cNvSpPr/>
            <p:nvPr/>
          </p:nvSpPr>
          <p:spPr>
            <a:xfrm>
              <a:off x="-228230" y="883755"/>
              <a:ext cx="2408091" cy="2803964"/>
            </a:xfrm>
            <a:prstGeom prst="rect">
              <a:avLst/>
            </a:prstGeom>
            <a:solidFill>
              <a:srgbClr val="FFFFFF">
                <a:alpha val="18824"/>
              </a:srgbClr>
            </a:solidFill>
            <a:ln>
              <a:solidFill>
                <a:srgbClr val="006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56791" y="883755"/>
              <a:ext cx="2408091" cy="28039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56084" y="883755"/>
              <a:ext cx="2408091" cy="2803964"/>
            </a:xfrm>
            <a:prstGeom prst="rect">
              <a:avLst/>
            </a:prstGeom>
            <a:solidFill>
              <a:srgbClr val="FFFFFF">
                <a:alpha val="18824"/>
              </a:srgbClr>
            </a:solidFill>
            <a:ln>
              <a:solidFill>
                <a:srgbClr val="006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23319" y="912384"/>
            <a:ext cx="2598619" cy="2402984"/>
            <a:chOff x="2256084" y="883755"/>
            <a:chExt cx="2408798" cy="2803964"/>
          </a:xfrm>
        </p:grpSpPr>
        <p:sp>
          <p:nvSpPr>
            <p:cNvPr id="25" name="Rectangle 24"/>
            <p:cNvSpPr/>
            <p:nvPr/>
          </p:nvSpPr>
          <p:spPr>
            <a:xfrm>
              <a:off x="2256791" y="883755"/>
              <a:ext cx="2408091" cy="2803964"/>
            </a:xfrm>
            <a:prstGeom prst="rect">
              <a:avLst/>
            </a:prstGeom>
            <a:solidFill>
              <a:srgbClr val="FFFFFF">
                <a:alpha val="18824"/>
              </a:srgbClr>
            </a:solidFill>
            <a:ln>
              <a:solidFill>
                <a:srgbClr val="006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56084" y="883755"/>
              <a:ext cx="2408091" cy="2803964"/>
            </a:xfrm>
            <a:prstGeom prst="rect">
              <a:avLst/>
            </a:prstGeom>
            <a:solidFill>
              <a:srgbClr val="FFFFFF">
                <a:alpha val="18824"/>
              </a:srgbClr>
            </a:solidFill>
            <a:ln>
              <a:solidFill>
                <a:srgbClr val="006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Stabilization Fund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339781" y="1007044"/>
            <a:ext cx="2193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The Budget Stabilization Fund was created to enable the UMS to smooth the financial impact of adverse markets, economic conditions, and address other financial challenges.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06136"/>
              </p:ext>
            </p:extLst>
          </p:nvPr>
        </p:nvGraphicFramePr>
        <p:xfrm>
          <a:off x="2196387" y="3505200"/>
          <a:ext cx="5600701" cy="28041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2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Balance 7/1/20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$ 12,114,212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Projected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Utilization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FY21 (approved)</a:t>
                      </a:r>
                    </a:p>
                  </a:txBody>
                  <a:tcPr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FY21 (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addt’l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)*</a:t>
                      </a:r>
                    </a:p>
                  </a:txBody>
                  <a:tcPr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Law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School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incl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FY20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cfwd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(936,694)</a:t>
                      </a:r>
                    </a:p>
                  </a:txBody>
                  <a:tcPr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0137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(1,024,750)</a:t>
                      </a:r>
                    </a:p>
                  </a:txBody>
                  <a:tcPr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UMF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(500,000)</a:t>
                      </a:r>
                    </a:p>
                  </a:txBody>
                  <a:tcPr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(2,459,661)</a:t>
                      </a:r>
                    </a:p>
                  </a:txBody>
                  <a:tcPr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237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Subtotal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($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1,436,694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 ($ 3,484,411)</a:t>
                      </a:r>
                    </a:p>
                  </a:txBody>
                  <a:tcPr>
                    <a:lnL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                         Projected Balance </a:t>
                      </a:r>
                    </a:p>
                    <a:p>
                      <a:pPr algn="l"/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+mn-lt"/>
                        </a:rPr>
                        <a:t>        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n-lt"/>
                        </a:rPr>
                        <a:t>*requires BOT approval   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$ 7,193,107</a:t>
                      </a:r>
                    </a:p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9851" y="3714371"/>
            <a:ext cx="17549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1600" i="1" dirty="0"/>
              <a:t>The Law School  received transfer  from USM in FY20 for $856,808 representing their portion of State Appropriation.  Beginning in FY21 Law School receives direct Appropriation</a:t>
            </a:r>
          </a:p>
        </p:txBody>
      </p:sp>
      <p:sp>
        <p:nvSpPr>
          <p:cNvPr id="13" name="Right Brac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2027" y="3771522"/>
            <a:ext cx="403960" cy="2689602"/>
          </a:xfrm>
          <a:prstGeom prst="rightBrace">
            <a:avLst>
              <a:gd name="adj1" fmla="val 40098"/>
              <a:gd name="adj2" fmla="val 42381"/>
            </a:avLst>
          </a:prstGeom>
          <a:ln w="19050">
            <a:solidFill>
              <a:srgbClr val="006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96774" y="1020815"/>
            <a:ext cx="22699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The Fund was established in 2010 and has been built from net investment income that exceeded budget pursuant to the Board of Trustees investment policy.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48118" y="1020814"/>
            <a:ext cx="22766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The Treasurer will authorize only the transfer needed to offset a net unrestricted operating loss for each institution at the close of FY21.</a:t>
            </a:r>
          </a:p>
        </p:txBody>
      </p:sp>
      <p:pic>
        <p:nvPicPr>
          <p:cNvPr id="27" name="Picture 26" descr="Estabrooke hall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1" t="-83" r="44582" b="83"/>
          <a:stretch/>
        </p:blipFill>
        <p:spPr>
          <a:xfrm>
            <a:off x="8174420" y="0"/>
            <a:ext cx="406961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2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58913" y="0"/>
            <a:ext cx="3033087" cy="68156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0863" y="2038"/>
            <a:ext cx="3033087" cy="6815647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solidFill>
              <a:srgbClr val="006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 descr="UMS In-State Credit Hour Enrollment, excludes Early College.&#10;March, 483,355&#10;June BOT, 463,023&#10;October Revised, 461,023"/>
          <p:cNvGraphicFramePr/>
          <p:nvPr>
            <p:extLst>
              <p:ext uri="{D42A27DB-BD31-4B8C-83A1-F6EECF244321}">
                <p14:modId xmlns:p14="http://schemas.microsoft.com/office/powerpoint/2010/main" val="1900966412"/>
              </p:ext>
            </p:extLst>
          </p:nvPr>
        </p:nvGraphicFramePr>
        <p:xfrm>
          <a:off x="402772" y="4425216"/>
          <a:ext cx="4012786" cy="2360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 descr="UMS Out-of-State Credit Hour Enrollment&#10;March, 159,566&#10;June BOT, 158,906&#10;October Revised, 159,715"/>
          <p:cNvGraphicFramePr/>
          <p:nvPr>
            <p:extLst>
              <p:ext uri="{D42A27DB-BD31-4B8C-83A1-F6EECF244321}">
                <p14:modId xmlns:p14="http://schemas.microsoft.com/office/powerpoint/2010/main" val="525749289"/>
              </p:ext>
            </p:extLst>
          </p:nvPr>
        </p:nvGraphicFramePr>
        <p:xfrm>
          <a:off x="4837612" y="4455644"/>
          <a:ext cx="4012786" cy="2360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 descr="UMS Total Credit Hour Enrollment, includes Academic Partnership, excludes Early College.&#10;March, 642,921&#10;June BOT, 621,929&#10;October Revised, 620,738 "/>
          <p:cNvGraphicFramePr/>
          <p:nvPr>
            <p:extLst>
              <p:ext uri="{D42A27DB-BD31-4B8C-83A1-F6EECF244321}">
                <p14:modId xmlns:p14="http://schemas.microsoft.com/office/powerpoint/2010/main" val="3828500084"/>
              </p:ext>
            </p:extLst>
          </p:nvPr>
        </p:nvGraphicFramePr>
        <p:xfrm>
          <a:off x="1311551" y="542637"/>
          <a:ext cx="6705600" cy="365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Chart 31" descr="UMS Early College Credit Hours&#10;March, 23,874&#10;June BOT, 22,668&#10;October Revised, 24,615"/>
          <p:cNvGraphicFramePr/>
          <p:nvPr>
            <p:extLst>
              <p:ext uri="{D42A27DB-BD31-4B8C-83A1-F6EECF244321}">
                <p14:modId xmlns:p14="http://schemas.microsoft.com/office/powerpoint/2010/main" val="751310718"/>
              </p:ext>
            </p:extLst>
          </p:nvPr>
        </p:nvGraphicFramePr>
        <p:xfrm>
          <a:off x="9099191" y="1382390"/>
          <a:ext cx="3114492" cy="176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Rectangle 32"/>
          <p:cNvSpPr/>
          <p:nvPr/>
        </p:nvSpPr>
        <p:spPr>
          <a:xfrm>
            <a:off x="9258280" y="1060270"/>
            <a:ext cx="1963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Early College</a:t>
            </a:r>
          </a:p>
        </p:txBody>
      </p:sp>
      <p:graphicFrame>
        <p:nvGraphicFramePr>
          <p:cNvPr id="34" name="Chart 33" descr="UMS AP Credit Hours&#10;March, 2,309&#10;June BOT, 3,022&#10;October Revised, 7,934"/>
          <p:cNvGraphicFramePr/>
          <p:nvPr>
            <p:extLst>
              <p:ext uri="{D42A27DB-BD31-4B8C-83A1-F6EECF244321}">
                <p14:modId xmlns:p14="http://schemas.microsoft.com/office/powerpoint/2010/main" val="3151308410"/>
              </p:ext>
            </p:extLst>
          </p:nvPr>
        </p:nvGraphicFramePr>
        <p:xfrm>
          <a:off x="9166445" y="4342742"/>
          <a:ext cx="3035421" cy="1627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Rectangle 34"/>
          <p:cNvSpPr/>
          <p:nvPr/>
        </p:nvSpPr>
        <p:spPr>
          <a:xfrm>
            <a:off x="9340061" y="3943715"/>
            <a:ext cx="1963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7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77622" y="4440848"/>
            <a:ext cx="1888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(excludes EC)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23319" y="1246511"/>
            <a:ext cx="2494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(excludes Early College)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F5FE08-E0A7-465A-A09A-BD5B9C488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1553" y="4261603"/>
            <a:ext cx="8389855" cy="2375555"/>
            <a:chOff x="405353" y="4194928"/>
            <a:chExt cx="8389855" cy="237555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1ADA01D-8B2E-4BBA-8C95-CA8096EED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05353" y="4194928"/>
              <a:ext cx="83898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4D1B234-C8CC-4062-823A-E6B7406EF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408677" y="4194928"/>
              <a:ext cx="0" cy="23755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71790AD-F611-4E93-A31E-38B2EE06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UMS Enrollment</a:t>
            </a:r>
          </a:p>
        </p:txBody>
      </p:sp>
    </p:spTree>
    <p:extLst>
      <p:ext uri="{BB962C8B-B14F-4D97-AF65-F5344CB8AC3E}">
        <p14:creationId xmlns:p14="http://schemas.microsoft.com/office/powerpoint/2010/main" val="72490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5BAFE9-7C3D-404C-B44E-D572C05E3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81B452-4425-435A-9E35-9F1CA05C1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770" y="1488508"/>
            <a:ext cx="7371991" cy="511175"/>
          </a:xfrm>
        </p:spPr>
        <p:txBody>
          <a:bodyPr>
            <a:normAutofit fontScale="90000"/>
          </a:bodyPr>
          <a:lstStyle/>
          <a:p>
            <a:r>
              <a:rPr lang="en-US" dirty="0"/>
              <a:t>Residence Hall Occupancy   4,558   71%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DB39FF-FD9B-4141-BFAC-CF48A9EDA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65492"/>
              </p:ext>
            </p:extLst>
          </p:nvPr>
        </p:nvGraphicFramePr>
        <p:xfrm>
          <a:off x="1790138" y="2318226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41741479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2983370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6324574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937955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29552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March FFT</a:t>
                      </a:r>
                    </a:p>
                  </a:txBody>
                  <a:tcP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June FFT</a:t>
                      </a:r>
                    </a:p>
                  </a:txBody>
                  <a:tcP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Oct. Revision</a:t>
                      </a:r>
                    </a:p>
                  </a:txBody>
                  <a:tcP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Capacity</a:t>
                      </a:r>
                    </a:p>
                  </a:txBody>
                  <a:tcPr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146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UMaine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3,398</a:t>
                      </a:r>
                    </a:p>
                  </a:txBody>
                  <a:tcPr marR="3657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2,700</a:t>
                      </a:r>
                    </a:p>
                  </a:txBody>
                  <a:tcPr marR="3657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2,600</a:t>
                      </a:r>
                    </a:p>
                  </a:txBody>
                  <a:tcPr marR="3657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0969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UMM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163</a:t>
                      </a:r>
                    </a:p>
                  </a:txBody>
                  <a:tcPr marR="3657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118</a:t>
                      </a:r>
                    </a:p>
                  </a:txBody>
                  <a:tcPr marR="3657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</a:t>
                      </a:r>
                    </a:p>
                  </a:txBody>
                  <a:tcPr marR="3657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14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UMA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</a:t>
                      </a:r>
                    </a:p>
                  </a:txBody>
                  <a:tcPr marR="3657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62</a:t>
                      </a:r>
                    </a:p>
                  </a:txBody>
                  <a:tcPr marR="3657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63</a:t>
                      </a:r>
                    </a:p>
                  </a:txBody>
                  <a:tcPr marR="3657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65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UMF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881</a:t>
                      </a:r>
                    </a:p>
                  </a:txBody>
                  <a:tcPr marR="3657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719</a:t>
                      </a:r>
                    </a:p>
                  </a:txBody>
                  <a:tcPr marR="3657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697</a:t>
                      </a:r>
                    </a:p>
                  </a:txBody>
                  <a:tcPr marR="3657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59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UMFK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174</a:t>
                      </a:r>
                    </a:p>
                  </a:txBody>
                  <a:tcPr marR="3657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158</a:t>
                      </a:r>
                    </a:p>
                  </a:txBody>
                  <a:tcPr marR="3657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148</a:t>
                      </a:r>
                    </a:p>
                  </a:txBody>
                  <a:tcPr marR="3657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263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UMPI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265</a:t>
                      </a:r>
                    </a:p>
                  </a:txBody>
                  <a:tcPr marR="3657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247</a:t>
                      </a:r>
                    </a:p>
                  </a:txBody>
                  <a:tcPr marR="3657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231</a:t>
                      </a:r>
                    </a:p>
                  </a:txBody>
                  <a:tcPr marR="3657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2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1,320</a:t>
                      </a:r>
                    </a:p>
                  </a:txBody>
                  <a:tcPr marR="3657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1,098</a:t>
                      </a:r>
                    </a:p>
                  </a:txBody>
                  <a:tcPr marR="3657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719</a:t>
                      </a:r>
                    </a:p>
                  </a:txBody>
                  <a:tcPr marR="3657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516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2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24" dirty="0"/>
              <a:t>FY21 Proposed Budget: E&amp;G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165632"/>
              </p:ext>
            </p:extLst>
          </p:nvPr>
        </p:nvGraphicFramePr>
        <p:xfrm>
          <a:off x="2554334" y="888097"/>
          <a:ext cx="9512929" cy="563780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01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3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329">
                  <a:extLst>
                    <a:ext uri="{9D8B030D-6E8A-4147-A177-3AD203B41FA5}">
                      <a16:colId xmlns:a16="http://schemas.microsoft.com/office/drawing/2014/main" val="74484375"/>
                    </a:ext>
                  </a:extLst>
                </a:gridCol>
                <a:gridCol w="1199037">
                  <a:extLst>
                    <a:ext uri="{9D8B030D-6E8A-4147-A177-3AD203B41FA5}">
                      <a16:colId xmlns:a16="http://schemas.microsoft.com/office/drawing/2014/main" val="165485959"/>
                    </a:ext>
                  </a:extLst>
                </a:gridCol>
                <a:gridCol w="1011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74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5293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FY20</a:t>
                      </a:r>
                      <a:b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</a:p>
                  </a:txBody>
                  <a:tcPr marL="5293" marR="182880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FY21 Proposed</a:t>
                      </a:r>
                      <a:b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March FFT</a:t>
                      </a:r>
                    </a:p>
                  </a:txBody>
                  <a:tcPr marL="0" marR="182880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A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FY21 Approved</a:t>
                      </a:r>
                      <a:b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June BOT</a:t>
                      </a:r>
                    </a:p>
                  </a:txBody>
                  <a:tcPr marL="0" marR="182880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A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FY21</a:t>
                      </a:r>
                      <a:r>
                        <a:rPr lang="en-US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Revised 10/28/20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A0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182880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5293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Revenue:</a:t>
                      </a: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Tuition &amp; Fees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$    321,157,341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$  328,242,104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$320,123,984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$321,365,974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$   1,241,990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Tuition Waivers/Scholarships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 (88,615,004)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(94,328,217)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(93,728,547)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(92,589,588)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1,138,959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-1.2%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State Appropriation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 197,899,372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203,793,987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198,111,388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195,862,398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(2,248,990)        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-1.1%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Sales/Services/Other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   41,094,816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40,411,095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39,616,097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37,887,931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(1,728,166)             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-4.4%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869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Revenue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471,536,525</a:t>
                      </a:r>
                    </a:p>
                  </a:txBody>
                  <a:tcPr marL="6724" marR="182880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478,118,969 </a:t>
                      </a:r>
                    </a:p>
                  </a:txBody>
                  <a:tcPr marL="0" marR="182880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464,122,922</a:t>
                      </a:r>
                    </a:p>
                  </a:txBody>
                  <a:tcPr marL="0" marR="182880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462,526,715</a:t>
                      </a:r>
                    </a:p>
                  </a:txBody>
                  <a:tcPr marL="0" marR="182880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(1,596,207)      </a:t>
                      </a:r>
                    </a:p>
                  </a:txBody>
                  <a:tcPr marL="6724" marR="182880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-0.3%</a:t>
                      </a:r>
                    </a:p>
                  </a:txBody>
                  <a:tcPr marL="6724" marR="182880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10137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Expense:</a:t>
                      </a:r>
                    </a:p>
                  </a:txBody>
                  <a:tcPr marL="5293" marR="80682" marT="529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Personnel (net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attrition)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4" marR="6724" marT="672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352,574,986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361,517,477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357,697,321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355,992,183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(1,705,138)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-0.5%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Fuel &amp; Electricity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16,265,827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15,481,142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15,027,321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15,136,028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108,707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Supplies &amp; Services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32,090,893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33,159,431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31,846,183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32,006,159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159,976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Travel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6,486,717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 6,528,609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5,170,557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4,684,891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(485,666)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-9.4%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Memberships, Contributions &amp; Sponsorships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 1,476,881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 1,397,963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1,350,903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1,123,242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 (227,661)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-16.9%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Maintenance &amp; Alterations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11,880,562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12,120,009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11,980,867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11,935,435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(45,432)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-0.4%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Interest Expense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1,552,264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1,387,456 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1,390,267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1,390,267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Depreciation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32,347,555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33,945,343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33,945,343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33,945,343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-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Expenses &amp; Transfers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32,060,819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30,846,383 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26,565,029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27,382,729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817,700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3.1%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218868"/>
                  </a:ext>
                </a:extLst>
              </a:tr>
              <a:tr h="240873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Operating Expenses &amp; Transfers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486,736,504 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496,383,813 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484,973,791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483,596,277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(1,377,514)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-0.3%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Operating Increase (Decrease)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    (15,199,979)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(18,264,844)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$(20,850,869)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($21,069,562)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$(218,693)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1.0%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276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Modified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Cash Flow: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 back Depreciation</a:t>
                      </a:r>
                    </a:p>
                  </a:txBody>
                  <a:tcPr marL="6724" marR="6724" marT="6724" marB="7315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32,347,555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7315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33,945,343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7315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33,945,343</a:t>
                      </a:r>
                    </a:p>
                  </a:txBody>
                  <a:tcPr marL="0" marR="182880" marT="3050" marB="7315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33,945,343</a:t>
                      </a:r>
                    </a:p>
                  </a:txBody>
                  <a:tcPr marL="0" marR="182880" marT="3050" marB="7315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Less Capital Expenditures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(9,582,183)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(10,013,714)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(9,335,934)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(8,465,934)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870,000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-9.3%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551248"/>
                  </a:ext>
                </a:extLst>
              </a:tr>
              <a:tr h="232276">
                <a:tc rowSpan="2"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Less Capital Reserve Funding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(3,378,140)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(3,249,979)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(3,249,979)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(3,249,979)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27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99" marR="5999" marT="5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Less Debt Service Principal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(4,020,257)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(4,232,787)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(4,252,774)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(4,252,774)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Change Before Other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Adj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&amp; Transfers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           166,996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        (1,815,981)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(3,744,213)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(3,092,906)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      651,307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 from/(to) Admin Savings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Rsrv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(4,676,385)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(5,675,324)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(4,334,413)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4,334,413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 from/(to) Budget Stabilization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  1,297,454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1,000,000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1,000,000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4,277,470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3,277,470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Net Change Subtotal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        (3,211,935)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        (6,491,305)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(7,078,626)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1,184,564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8,263,190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Strategic Transfers from/(to) Reserves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  2,122,341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  4,696,795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4,034,192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4,737,192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703,000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3638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3" marR="80682" marT="52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 Change in Cash &amp; Reserve Transfers</a:t>
                      </a:r>
                    </a:p>
                  </a:txBody>
                  <a:tcPr marL="6724" marR="6724" marT="67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     (1,089,594)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   (1,794,510)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$(3,044,434)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$5,921,756</a:t>
                      </a:r>
                    </a:p>
                  </a:txBody>
                  <a:tcPr marL="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8,966,190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50" marR="182880" marT="30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1442" y="2730525"/>
            <a:ext cx="129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State Appropriation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75-0547-4F27-9A0F-3C3208F032F2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1C7E0-15AF-4932-AF3D-56DC38C34AE5}"/>
              </a:ext>
            </a:extLst>
          </p:cNvPr>
          <p:cNvSpPr txBox="1"/>
          <p:nvPr/>
        </p:nvSpPr>
        <p:spPr>
          <a:xfrm>
            <a:off x="10348155" y="789976"/>
            <a:ext cx="1780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Change from June</a:t>
            </a: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DA056322-17A3-45A3-B860-55FBB681A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497259"/>
              </p:ext>
            </p:extLst>
          </p:nvPr>
        </p:nvGraphicFramePr>
        <p:xfrm>
          <a:off x="133350" y="1556071"/>
          <a:ext cx="2170407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199">
                  <a:extLst>
                    <a:ext uri="{9D8B030D-6E8A-4147-A177-3AD203B41FA5}">
                      <a16:colId xmlns:a16="http://schemas.microsoft.com/office/drawing/2014/main" val="372165987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8289503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FY21 E&amp;G Revenue</a:t>
                      </a:r>
                    </a:p>
                  </a:txBody>
                  <a:tcPr anchor="b">
                    <a:solidFill>
                      <a:srgbClr val="0068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4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State Appropriation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42%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96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Net Tuition &amp; Fee Revenue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50%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566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Sales/Services/Other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841661"/>
                  </a:ext>
                </a:extLst>
              </a:tr>
            </a:tbl>
          </a:graphicData>
        </a:graphic>
      </p:graphicFrame>
      <p:graphicFrame>
        <p:nvGraphicFramePr>
          <p:cNvPr id="22" name="Table 9">
            <a:extLst>
              <a:ext uri="{FF2B5EF4-FFF2-40B4-BE49-F238E27FC236}">
                <a16:creationId xmlns:a16="http://schemas.microsoft.com/office/drawing/2014/main" id="{D27E95F0-21A4-4F1E-92D2-D41C283D2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10501"/>
              </p:ext>
            </p:extLst>
          </p:nvPr>
        </p:nvGraphicFramePr>
        <p:xfrm>
          <a:off x="102767" y="3776534"/>
          <a:ext cx="217040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199">
                  <a:extLst>
                    <a:ext uri="{9D8B030D-6E8A-4147-A177-3AD203B41FA5}">
                      <a16:colId xmlns:a16="http://schemas.microsoft.com/office/drawing/2014/main" val="372165987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8289503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FY21 E&amp;G Expense</a:t>
                      </a:r>
                    </a:p>
                  </a:txBody>
                  <a:tcPr anchor="b">
                    <a:solidFill>
                      <a:srgbClr val="0068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4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Compensation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74%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96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Non-compensation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26%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566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0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21927</TotalTime>
  <Words>2606</Words>
  <Application>Microsoft Macintosh PowerPoint</Application>
  <PresentationFormat>Widescreen</PresentationFormat>
  <Paragraphs>989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Office Theme</vt:lpstr>
      <vt:lpstr>FY21  REVISED Unified Operating Budget</vt:lpstr>
      <vt:lpstr>FY21 Budget Pressures &amp; COVID19</vt:lpstr>
      <vt:lpstr>FY21 Budget Overview</vt:lpstr>
      <vt:lpstr>FY21 Budget Overview - June</vt:lpstr>
      <vt:lpstr>FY21 Budget Overview - October</vt:lpstr>
      <vt:lpstr>Budget Stabilization Fund</vt:lpstr>
      <vt:lpstr>UMS Enrollment</vt:lpstr>
      <vt:lpstr>Residence Hall Occupancy   4,558   71% </vt:lpstr>
      <vt:lpstr>FY21 Proposed Budget: E&amp;G </vt:lpstr>
      <vt:lpstr>FY21 Proposed Budget: Auxiliary</vt:lpstr>
      <vt:lpstr>FY21 Proposed Budget: E&amp;G and Auxiliary </vt:lpstr>
      <vt:lpstr>UMaine Enrollment </vt:lpstr>
      <vt:lpstr>UMM Enrollment</vt:lpstr>
      <vt:lpstr>UMA Enrollment</vt:lpstr>
      <vt:lpstr>UMF Enrollment</vt:lpstr>
      <vt:lpstr>UMFK Enrollment</vt:lpstr>
      <vt:lpstr>UMPI Enrollment</vt:lpstr>
      <vt:lpstr>USM Enrollment</vt:lpstr>
      <vt:lpstr>UM Law Enrollment</vt:lpstr>
    </vt:vector>
  </TitlesOfParts>
  <Company>University of Maine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Sharonb</dc:creator>
  <cp:lastModifiedBy>Microsoft Office User</cp:lastModifiedBy>
  <cp:revision>535</cp:revision>
  <cp:lastPrinted>2020-10-21T17:09:40Z</cp:lastPrinted>
  <dcterms:created xsi:type="dcterms:W3CDTF">2019-02-07T16:27:21Z</dcterms:created>
  <dcterms:modified xsi:type="dcterms:W3CDTF">2020-12-22T19:52:03Z</dcterms:modified>
</cp:coreProperties>
</file>